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110"/>
  </p:notesMasterIdLst>
  <p:handoutMasterIdLst>
    <p:handoutMasterId r:id="rId111"/>
  </p:handoutMasterIdLst>
  <p:sldIdLst>
    <p:sldId id="483" r:id="rId3"/>
    <p:sldId id="484" r:id="rId4"/>
    <p:sldId id="485" r:id="rId5"/>
    <p:sldId id="486" r:id="rId6"/>
    <p:sldId id="487" r:id="rId7"/>
    <p:sldId id="488" r:id="rId8"/>
    <p:sldId id="489" r:id="rId9"/>
    <p:sldId id="490" r:id="rId10"/>
    <p:sldId id="491" r:id="rId11"/>
    <p:sldId id="492" r:id="rId12"/>
    <p:sldId id="493" r:id="rId13"/>
    <p:sldId id="494" r:id="rId14"/>
    <p:sldId id="495" r:id="rId15"/>
    <p:sldId id="581" r:id="rId16"/>
    <p:sldId id="496" r:id="rId17"/>
    <p:sldId id="497" r:id="rId18"/>
    <p:sldId id="498" r:id="rId19"/>
    <p:sldId id="499" r:id="rId20"/>
    <p:sldId id="500" r:id="rId21"/>
    <p:sldId id="501" r:id="rId22"/>
    <p:sldId id="502" r:id="rId23"/>
    <p:sldId id="503" r:id="rId24"/>
    <p:sldId id="504" r:id="rId25"/>
    <p:sldId id="505" r:id="rId26"/>
    <p:sldId id="506" r:id="rId27"/>
    <p:sldId id="507" r:id="rId28"/>
    <p:sldId id="508" r:id="rId29"/>
    <p:sldId id="509" r:id="rId30"/>
    <p:sldId id="510" r:id="rId31"/>
    <p:sldId id="511" r:id="rId32"/>
    <p:sldId id="512" r:id="rId33"/>
    <p:sldId id="513" r:id="rId34"/>
    <p:sldId id="514" r:id="rId35"/>
    <p:sldId id="515" r:id="rId36"/>
    <p:sldId id="516" r:id="rId37"/>
    <p:sldId id="517" r:id="rId38"/>
    <p:sldId id="518" r:id="rId39"/>
    <p:sldId id="519" r:id="rId40"/>
    <p:sldId id="520" r:id="rId41"/>
    <p:sldId id="521" r:id="rId42"/>
    <p:sldId id="522" r:id="rId43"/>
    <p:sldId id="523" r:id="rId44"/>
    <p:sldId id="530" r:id="rId45"/>
    <p:sldId id="531" r:id="rId46"/>
    <p:sldId id="532" r:id="rId47"/>
    <p:sldId id="533" r:id="rId48"/>
    <p:sldId id="582" r:id="rId49"/>
    <p:sldId id="534" r:id="rId50"/>
    <p:sldId id="535" r:id="rId51"/>
    <p:sldId id="536" r:id="rId52"/>
    <p:sldId id="537" r:id="rId53"/>
    <p:sldId id="538" r:id="rId54"/>
    <p:sldId id="539" r:id="rId55"/>
    <p:sldId id="540" r:id="rId56"/>
    <p:sldId id="541" r:id="rId57"/>
    <p:sldId id="542" r:id="rId58"/>
    <p:sldId id="543" r:id="rId59"/>
    <p:sldId id="544" r:id="rId60"/>
    <p:sldId id="584" r:id="rId61"/>
    <p:sldId id="545" r:id="rId62"/>
    <p:sldId id="546" r:id="rId63"/>
    <p:sldId id="547" r:id="rId64"/>
    <p:sldId id="548" r:id="rId65"/>
    <p:sldId id="549" r:id="rId66"/>
    <p:sldId id="550" r:id="rId67"/>
    <p:sldId id="551" r:id="rId68"/>
    <p:sldId id="552" r:id="rId69"/>
    <p:sldId id="553" r:id="rId70"/>
    <p:sldId id="586" r:id="rId71"/>
    <p:sldId id="587" r:id="rId72"/>
    <p:sldId id="588" r:id="rId73"/>
    <p:sldId id="589" r:id="rId74"/>
    <p:sldId id="554" r:id="rId75"/>
    <p:sldId id="555" r:id="rId76"/>
    <p:sldId id="556" r:id="rId77"/>
    <p:sldId id="557" r:id="rId78"/>
    <p:sldId id="558" r:id="rId79"/>
    <p:sldId id="559" r:id="rId80"/>
    <p:sldId id="560" r:id="rId81"/>
    <p:sldId id="561" r:id="rId82"/>
    <p:sldId id="562" r:id="rId83"/>
    <p:sldId id="563" r:id="rId84"/>
    <p:sldId id="564" r:id="rId85"/>
    <p:sldId id="565" r:id="rId86"/>
    <p:sldId id="566" r:id="rId87"/>
    <p:sldId id="567" r:id="rId88"/>
    <p:sldId id="568" r:id="rId89"/>
    <p:sldId id="569" r:id="rId90"/>
    <p:sldId id="570" r:id="rId91"/>
    <p:sldId id="571" r:id="rId92"/>
    <p:sldId id="572" r:id="rId93"/>
    <p:sldId id="573" r:id="rId94"/>
    <p:sldId id="574" r:id="rId95"/>
    <p:sldId id="575" r:id="rId96"/>
    <p:sldId id="482" r:id="rId97"/>
    <p:sldId id="591" r:id="rId98"/>
    <p:sldId id="524" r:id="rId99"/>
    <p:sldId id="525" r:id="rId100"/>
    <p:sldId id="526" r:id="rId101"/>
    <p:sldId id="527" r:id="rId102"/>
    <p:sldId id="528" r:id="rId103"/>
    <p:sldId id="529" r:id="rId104"/>
    <p:sldId id="576" r:id="rId105"/>
    <p:sldId id="577" r:id="rId106"/>
    <p:sldId id="578" r:id="rId107"/>
    <p:sldId id="579" r:id="rId108"/>
    <p:sldId id="580" r:id="rId109"/>
  </p:sldIdLst>
  <p:sldSz cx="9144000" cy="6858000" type="screen4x3"/>
  <p:notesSz cx="6858000" cy="9144000"/>
  <p:embeddedFontLst>
    <p:embeddedFont>
      <p:font typeface="Calibri" panose="020F0502020204030204" pitchFamily="34" charset="0"/>
      <p:regular r:id="rId112"/>
      <p:bold r:id="rId113"/>
      <p:italic r:id="rId114"/>
      <p:boldItalic r:id="rId11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8F0D"/>
    <a:srgbClr val="8B0000"/>
    <a:srgbClr val="61ACC9"/>
    <a:srgbClr val="93E4BE"/>
    <a:srgbClr val="8B3E74"/>
    <a:srgbClr val="5B14C4"/>
    <a:srgbClr val="E44589"/>
    <a:srgbClr val="53565A"/>
    <a:srgbClr val="0089B1"/>
    <a:srgbClr val="6E625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8" autoAdjust="0"/>
    <p:restoredTop sz="95590" autoAdjust="0"/>
  </p:normalViewPr>
  <p:slideViewPr>
    <p:cSldViewPr snapToGrid="0">
      <p:cViewPr varScale="1">
        <p:scale>
          <a:sx n="43" d="100"/>
          <a:sy n="43" d="100"/>
        </p:scale>
        <p:origin x="-594" y="-90"/>
      </p:cViewPr>
      <p:guideLst>
        <p:guide orient="horz" pos="4178"/>
        <p:guide orient="horz" pos="281"/>
        <p:guide orient="horz" pos="689"/>
        <p:guide pos="4728"/>
        <p:guide pos="217"/>
        <p:guide pos="5543"/>
        <p:guide pos="4097"/>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1.fntdata"/><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notesMaster" Target="notesMasters/notesMaster1.xml"/><Relationship Id="rId115" Type="http://schemas.openxmlformats.org/officeDocument/2006/relationships/font" Target="fonts/font4.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font" Target="fonts/font2.fntdata"/><Relationship Id="rId11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font" Target="fonts/font3.fntdata"/><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a:p>
        </p:txBody>
      </p:sp>
      <p:sp>
        <p:nvSpPr>
          <p:cNvPr id="4" name="Slide Number Placeholder 3"/>
          <p:cNvSpPr>
            <a:spLocks noGrp="1"/>
          </p:cNvSpPr>
          <p:nvPr>
            <p:ph type="sldNum" sz="quarter" idx="10"/>
          </p:nvPr>
        </p:nvSpPr>
        <p:spPr/>
        <p:txBody>
          <a:bodyPr/>
          <a:lstStyle/>
          <a:p>
            <a:pPr algn="l" rtl="0"/>
            <a:fld id="{829AF8C2-8A17-492B-B91F-1D201966D8AF}" type="slidenum">
              <a:rPr/>
              <a:pPr algn="l" rtl="0"/>
              <a:t>2</a:t>
            </a:fld>
            <a:endParaRPr lang="es"/>
          </a:p>
        </p:txBody>
      </p:sp>
    </p:spTree>
    <p:extLst>
      <p:ext uri="{BB962C8B-B14F-4D97-AF65-F5344CB8AC3E}">
        <p14:creationId xmlns:p14="http://schemas.microsoft.com/office/powerpoint/2010/main" val="3068716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dirty="0"/>
          </a:p>
        </p:txBody>
      </p:sp>
      <p:sp>
        <p:nvSpPr>
          <p:cNvPr id="4" name="Slide Number Placeholder 3"/>
          <p:cNvSpPr>
            <a:spLocks noGrp="1"/>
          </p:cNvSpPr>
          <p:nvPr>
            <p:ph type="sldNum" sz="quarter" idx="10"/>
          </p:nvPr>
        </p:nvSpPr>
        <p:spPr/>
        <p:txBody>
          <a:bodyPr/>
          <a:lstStyle/>
          <a:p>
            <a:pPr algn="l" rtl="0">
              <a:defRPr/>
            </a:pPr>
            <a:fld id="{D4758B7C-434F-4815-9458-06FA683CFB0F}" type="slidenum">
              <a:rPr/>
              <a:pPr algn="l" rtl="0">
                <a:defRPr/>
              </a:pPr>
              <a:t>6</a:t>
            </a:fld>
            <a:endParaRPr lang="es"/>
          </a:p>
        </p:txBody>
      </p:sp>
    </p:spTree>
    <p:extLst>
      <p:ext uri="{BB962C8B-B14F-4D97-AF65-F5344CB8AC3E}">
        <p14:creationId xmlns:p14="http://schemas.microsoft.com/office/powerpoint/2010/main" val="49954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dirty="0"/>
          </a:p>
        </p:txBody>
      </p:sp>
      <p:sp>
        <p:nvSpPr>
          <p:cNvPr id="4" name="Slide Number Placeholder 3"/>
          <p:cNvSpPr>
            <a:spLocks noGrp="1"/>
          </p:cNvSpPr>
          <p:nvPr>
            <p:ph type="sldNum" sz="quarter" idx="10"/>
          </p:nvPr>
        </p:nvSpPr>
        <p:spPr/>
        <p:txBody>
          <a:bodyPr/>
          <a:lstStyle/>
          <a:p>
            <a:pPr algn="l" rtl="0">
              <a:defRPr/>
            </a:pPr>
            <a:fld id="{D4758B7C-434F-4815-9458-06FA683CFB0F}" type="slidenum">
              <a:rPr/>
              <a:pPr algn="l" rtl="0">
                <a:defRPr/>
              </a:pPr>
              <a:t>7</a:t>
            </a:fld>
            <a:endParaRPr lang="es"/>
          </a:p>
        </p:txBody>
      </p:sp>
    </p:spTree>
    <p:extLst>
      <p:ext uri="{BB962C8B-B14F-4D97-AF65-F5344CB8AC3E}">
        <p14:creationId xmlns:p14="http://schemas.microsoft.com/office/powerpoint/2010/main" val="190914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a:p>
        </p:txBody>
      </p:sp>
      <p:sp>
        <p:nvSpPr>
          <p:cNvPr id="4" name="Slide Number Placeholder 3"/>
          <p:cNvSpPr>
            <a:spLocks noGrp="1"/>
          </p:cNvSpPr>
          <p:nvPr>
            <p:ph type="sldNum" sz="quarter" idx="10"/>
          </p:nvPr>
        </p:nvSpPr>
        <p:spPr/>
        <p:txBody>
          <a:bodyPr/>
          <a:lstStyle/>
          <a:p>
            <a:pPr algn="l" rtl="0"/>
            <a:fld id="{829AF8C2-8A17-492B-B91F-1D201966D8AF}" type="slidenum">
              <a:rPr/>
              <a:pPr algn="l" rtl="0"/>
              <a:t>32</a:t>
            </a:fld>
            <a:endParaRPr lang="es"/>
          </a:p>
        </p:txBody>
      </p:sp>
    </p:spTree>
    <p:extLst>
      <p:ext uri="{BB962C8B-B14F-4D97-AF65-F5344CB8AC3E}">
        <p14:creationId xmlns:p14="http://schemas.microsoft.com/office/powerpoint/2010/main" val="4144984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a:p>
        </p:txBody>
      </p:sp>
      <p:sp>
        <p:nvSpPr>
          <p:cNvPr id="4" name="Slide Number Placeholder 3"/>
          <p:cNvSpPr>
            <a:spLocks noGrp="1"/>
          </p:cNvSpPr>
          <p:nvPr>
            <p:ph type="sldNum" sz="quarter" idx="10"/>
          </p:nvPr>
        </p:nvSpPr>
        <p:spPr/>
        <p:txBody>
          <a:bodyPr/>
          <a:lstStyle/>
          <a:p>
            <a:pPr algn="l" rtl="0"/>
            <a:fld id="{829AF8C2-8A17-492B-B91F-1D201966D8AF}" type="slidenum">
              <a:rPr/>
              <a:pPr algn="l" rtl="0"/>
              <a:t>33</a:t>
            </a:fld>
            <a:endParaRPr lang="es"/>
          </a:p>
        </p:txBody>
      </p:sp>
    </p:spTree>
    <p:extLst>
      <p:ext uri="{BB962C8B-B14F-4D97-AF65-F5344CB8AC3E}">
        <p14:creationId xmlns:p14="http://schemas.microsoft.com/office/powerpoint/2010/main" val="1064593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dirty="0"/>
          </a:p>
        </p:txBody>
      </p:sp>
      <p:sp>
        <p:nvSpPr>
          <p:cNvPr id="4" name="Slide Number Placeholder 3"/>
          <p:cNvSpPr>
            <a:spLocks noGrp="1"/>
          </p:cNvSpPr>
          <p:nvPr>
            <p:ph type="sldNum" sz="quarter" idx="10"/>
          </p:nvPr>
        </p:nvSpPr>
        <p:spPr/>
        <p:txBody>
          <a:bodyPr/>
          <a:lstStyle/>
          <a:p>
            <a:pPr algn="l" rtl="0">
              <a:defRPr/>
            </a:pPr>
            <a:fld id="{D4758B7C-434F-4815-9458-06FA683CFB0F}" type="slidenum">
              <a:rPr/>
              <a:pPr algn="l" rtl="0">
                <a:defRPr/>
              </a:pPr>
              <a:t>48</a:t>
            </a:fld>
            <a:endParaRPr lang="es"/>
          </a:p>
        </p:txBody>
      </p:sp>
    </p:spTree>
    <p:extLst>
      <p:ext uri="{BB962C8B-B14F-4D97-AF65-F5344CB8AC3E}">
        <p14:creationId xmlns:p14="http://schemas.microsoft.com/office/powerpoint/2010/main" val="882067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ChangeArrowheads="1" noTextEdit="1"/>
          </p:cNvSpPr>
          <p:nvPr>
            <p:ph type="sldImg"/>
          </p:nvPr>
        </p:nvSpPr>
        <p:spPr>
          <a:ln/>
        </p:spPr>
      </p:sp>
      <p:sp>
        <p:nvSpPr>
          <p:cNvPr id="209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EEF5EF5-9B06-4902-A758-2B291D518EE4}" type="slidenum">
              <a:rPr sz="1200" b="0"/>
              <a:pPr algn="l" rtl="0"/>
              <a:t>59</a:t>
            </a:fld>
            <a:endParaRPr lang="es" altLang="en-US" sz="1200" b="0"/>
          </a:p>
        </p:txBody>
      </p:sp>
    </p:spTree>
    <p:extLst>
      <p:ext uri="{BB962C8B-B14F-4D97-AF65-F5344CB8AC3E}">
        <p14:creationId xmlns:p14="http://schemas.microsoft.com/office/powerpoint/2010/main" val="4122202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 dirty="0"/>
          </a:p>
        </p:txBody>
      </p:sp>
      <p:sp>
        <p:nvSpPr>
          <p:cNvPr id="4" name="Slide Number Placeholder 3"/>
          <p:cNvSpPr>
            <a:spLocks noGrp="1"/>
          </p:cNvSpPr>
          <p:nvPr>
            <p:ph type="sldNum" sz="quarter" idx="10"/>
          </p:nvPr>
        </p:nvSpPr>
        <p:spPr/>
        <p:txBody>
          <a:bodyPr/>
          <a:lstStyle/>
          <a:p>
            <a:pPr algn="l" rtl="0">
              <a:defRPr/>
            </a:pPr>
            <a:fld id="{D4758B7C-434F-4815-9458-06FA683CFB0F}" type="slidenum">
              <a:rPr/>
              <a:pPr algn="l" rtl="0">
                <a:defRPr/>
              </a:pPr>
              <a:t>101</a:t>
            </a:fld>
            <a:endParaRPr lang="es"/>
          </a:p>
        </p:txBody>
      </p:sp>
    </p:spTree>
    <p:extLst>
      <p:ext uri="{BB962C8B-B14F-4D97-AF65-F5344CB8AC3E}">
        <p14:creationId xmlns:p14="http://schemas.microsoft.com/office/powerpoint/2010/main" val="16500895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65E3046-FACF-43E0-8192-EADAB9780F7B}" type="datetime1">
              <a:rPr lang="en-US" smtClean="0"/>
              <a:pPr/>
              <a:t>2/21/2020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6" name="Slide Number Placeholder 5"/>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32081235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09F90A6-73B4-4CFF-B868-FAA9403CC01F}" type="datetime1">
              <a:rPr lang="en-US" smtClean="0"/>
              <a:pPr/>
              <a:t>2/21/2020</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4" name="Slide Number Placeholder 3"/>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149826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E721D3D-32E6-49A5-B5DD-081F4B45311B}" type="datetime1">
              <a:rPr lang="en-US" smtClean="0"/>
              <a:pPr/>
              <a:t>2/21/2020</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5" name="Slide Number Placeholder 4"/>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4127444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0F63DD-C15D-436F-B8B5-91A395C9E739}" type="datetime1">
              <a:rPr lang="en-US" smtClean="0"/>
              <a:pPr/>
              <a:t>2/21/2020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HYPACK 2012 Training Seminar</a:t>
            </a:r>
          </a:p>
        </p:txBody>
      </p:sp>
      <p:sp>
        <p:nvSpPr>
          <p:cNvPr id="6" name="Slide Number Placeholder 5"/>
          <p:cNvSpPr>
            <a:spLocks noGrp="1"/>
          </p:cNvSpPr>
          <p:nvPr>
            <p:ph type="sldNum" sz="quarter" idx="12"/>
          </p:nvPr>
        </p:nvSpPr>
        <p:spPr/>
        <p:txBody>
          <a:bodyPr/>
          <a:lstStyle/>
          <a:p>
            <a:fld id="{8B0EDE77-C530-4ADB-AD74-A99B71A289FB}" type="slidenum">
              <a:rPr lang="en-US" smtClean="0"/>
              <a:pPr/>
              <a:t>‹#›</a:t>
            </a:fld>
            <a:endParaRPr lang="en-US"/>
          </a:p>
        </p:txBody>
      </p:sp>
    </p:spTree>
    <p:extLst>
      <p:ext uri="{BB962C8B-B14F-4D97-AF65-F5344CB8AC3E}">
        <p14:creationId xmlns:p14="http://schemas.microsoft.com/office/powerpoint/2010/main" val="31565249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7BFA869-9319-4338-AF54-2735E46F1DFD}" type="datetimeFigureOut">
              <a:rPr lang="en-US" smtClean="0"/>
              <a:t>2/21/2020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85E8AA4D-0D70-493C-908B-27002ACFC956}" type="slidenum">
              <a:rPr lang="en-US" smtClean="0"/>
              <a:t>‹#›</a:t>
            </a:fld>
            <a:endParaRPr lang="en-US"/>
          </a:p>
        </p:txBody>
      </p:sp>
    </p:spTree>
    <p:extLst>
      <p:ext uri="{BB962C8B-B14F-4D97-AF65-F5344CB8AC3E}">
        <p14:creationId xmlns:p14="http://schemas.microsoft.com/office/powerpoint/2010/main" val="2018180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2.png"/><Relationship Id="rId2" Type="http://schemas.openxmlformats.org/officeDocument/2006/relationships/slideLayout" Target="../slideLayouts/slideLayout9.xml"/><Relationship Id="rId16"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6" r:id="rId10"/>
    <p:sldLayoutId id="2147483847" r:id="rId11"/>
    <p:sldLayoutId id="2147483848" r:id="rId12"/>
    <p:sldLayoutId id="2147483849" r:id="rId13"/>
    <p:sldLayoutId id="2147483850" r:id="rId14"/>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9.xml"/><Relationship Id="rId5" Type="http://schemas.openxmlformats.org/officeDocument/2006/relationships/image" Target="../media/image68.png"/><Relationship Id="rId4" Type="http://schemas.openxmlformats.org/officeDocument/2006/relationships/image" Target="../media/image67.png"/></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9.xml"/><Relationship Id="rId5" Type="http://schemas.openxmlformats.org/officeDocument/2006/relationships/image" Target="../media/image17.png"/><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1.png"/><Relationship Id="rId1" Type="http://schemas.openxmlformats.org/officeDocument/2006/relationships/slideLayout" Target="../slideLayouts/slideLayout17.xml"/><Relationship Id="rId4" Type="http://schemas.openxmlformats.org/officeDocument/2006/relationships/image" Target="../media/image84.png"/></Relationships>
</file>

<file path=ppt/slides/_rels/slide7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7.xml"/><Relationship Id="rId4" Type="http://schemas.openxmlformats.org/officeDocument/2006/relationships/image" Target="../media/image8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8479" b="8479"/>
          <a:stretch>
            <a:fillRect/>
          </a:stretch>
        </p:blipFill>
        <p:spPr/>
      </p:pic>
      <p:sp>
        <p:nvSpPr>
          <p:cNvPr id="2" name="Title 1"/>
          <p:cNvSpPr>
            <a:spLocks noGrp="1"/>
          </p:cNvSpPr>
          <p:nvPr>
            <p:ph type="ctrTitle"/>
          </p:nvPr>
        </p:nvSpPr>
        <p:spPr/>
        <p:txBody>
          <a:bodyPr rtlCol="0">
            <a:normAutofit/>
          </a:bodyPr>
          <a:lstStyle/>
          <a:p>
            <a:pPr algn="l" rtl="0" fontAlgn="auto">
              <a:spcAft>
                <a:spcPts val="0"/>
              </a:spcAft>
              <a:defRPr/>
            </a:pPr>
            <a:r>
              <a:rPr lang="es" b="0" i="0" u="none"/>
              <a:t>VOLUMENES MODELO TIN</a:t>
            </a:r>
          </a:p>
        </p:txBody>
      </p:sp>
    </p:spTree>
    <p:extLst>
      <p:ext uri="{BB962C8B-B14F-4D97-AF65-F5344CB8AC3E}">
        <p14:creationId xmlns:p14="http://schemas.microsoft.com/office/powerpoint/2010/main" val="789021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57200" y="1233055"/>
            <a:ext cx="2696337" cy="5382182"/>
          </a:xfrm>
          <a:prstGeom prst="rect">
            <a:avLst/>
          </a:prstGeom>
          <a:ln>
            <a:solidFill>
              <a:schemeClr val="tx1">
                <a:lumMod val="65000"/>
                <a:lumOff val="35000"/>
              </a:schemeClr>
            </a:solidFill>
          </a:ln>
        </p:spPr>
      </p:pic>
      <p:sp>
        <p:nvSpPr>
          <p:cNvPr id="2" name="Title 1"/>
          <p:cNvSpPr>
            <a:spLocks noGrp="1"/>
          </p:cNvSpPr>
          <p:nvPr>
            <p:ph type="title"/>
          </p:nvPr>
        </p:nvSpPr>
        <p:spPr>
          <a:xfrm>
            <a:off x="457200" y="0"/>
            <a:ext cx="8229600" cy="1143000"/>
          </a:xfrm>
        </p:spPr>
        <p:txBody>
          <a:bodyPr/>
          <a:lstStyle/>
          <a:p>
            <a:pPr algn="l" rtl="0"/>
            <a:r>
              <a:rPr lang="es" b="0" i="0" u="none"/>
              <a:t>Parámetros Tin a Nivel</a:t>
            </a:r>
          </a:p>
        </p:txBody>
      </p:sp>
      <p:sp>
        <p:nvSpPr>
          <p:cNvPr id="4" name="TextBox 3"/>
          <p:cNvSpPr txBox="1"/>
          <p:nvPr/>
        </p:nvSpPr>
        <p:spPr>
          <a:xfrm>
            <a:off x="3290452" y="1454726"/>
            <a:ext cx="5583383" cy="2862322"/>
          </a:xfrm>
          <a:prstGeom prst="rect">
            <a:avLst/>
          </a:prstGeom>
          <a:noFill/>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Seleccione “Tin a </a:t>
            </a:r>
            <a:r>
              <a:rPr lang="es" sz="1600" b="0" i="0" u="none" dirty="0" smtClean="0">
                <a:solidFill>
                  <a:schemeClr val="tx1">
                    <a:lumMod val="65000"/>
                    <a:lumOff val="35000"/>
                  </a:schemeClr>
                </a:solidFill>
              </a:rPr>
              <a:t>Nivel”</a:t>
            </a:r>
            <a:endParaRPr lang="es" sz="1600" b="0" i="0" u="none"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Defina los valores Z Mínimo (desde) y Máximo (Hasta), junto con el Paso (Incremento).</a:t>
            </a:r>
          </a:p>
          <a:p>
            <a:pPr marL="285750" indent="-285750" algn="l" rtl="0">
              <a:buFont typeface="Arial" panose="020B0604020202020204" pitchFamily="34" charset="0"/>
              <a:buChar char="•"/>
            </a:pPr>
            <a:r>
              <a:rPr lang="es" sz="1600" b="0" i="0" u="none" dirty="0">
                <a:solidFill>
                  <a:schemeClr val="tx1">
                    <a:lumMod val="65000"/>
                    <a:lumOff val="35000"/>
                  </a:schemeClr>
                </a:solidFill>
              </a:rPr>
              <a:t>Mostrar Imagen da una retroalimentación visual.  </a:t>
            </a:r>
            <a:r>
              <a:rPr lang="es" sz="1600" b="0" i="0" u="none" dirty="0" smtClean="0">
                <a:solidFill>
                  <a:schemeClr val="tx1">
                    <a:lumMod val="65000"/>
                    <a:lumOff val="35000"/>
                  </a:schemeClr>
                </a:solidFill>
              </a:rPr>
              <a:t>Puede hacer lentas </a:t>
            </a:r>
            <a:r>
              <a:rPr lang="es" sz="1600" b="0" i="0" u="none" dirty="0">
                <a:solidFill>
                  <a:schemeClr val="tx1">
                    <a:lumMod val="65000"/>
                    <a:lumOff val="35000"/>
                  </a:schemeClr>
                </a:solidFill>
              </a:rPr>
              <a:t>las cosas con TIN a Nivel.</a:t>
            </a:r>
          </a:p>
          <a:p>
            <a:pPr marL="285750" indent="-285750" algn="l" rtl="0">
              <a:buFont typeface="Arial" panose="020B0604020202020204" pitchFamily="34" charset="0"/>
              <a:buChar char="•"/>
            </a:pPr>
            <a:r>
              <a:rPr lang="es" sz="1600" b="0" i="0" u="none" dirty="0">
                <a:solidFill>
                  <a:schemeClr val="tx1">
                    <a:lumMod val="65000"/>
                    <a:lumOff val="35000"/>
                  </a:schemeClr>
                </a:solidFill>
              </a:rPr>
              <a:t>Crear reporte PDF con gráfica es una nueva opción desde HYPACK 2016.</a:t>
            </a:r>
          </a:p>
          <a:p>
            <a:pPr marL="285750" indent="-285750" algn="l" rtl="0">
              <a:buFont typeface="Arial" panose="020B0604020202020204" pitchFamily="34" charset="0"/>
              <a:buChar char="•"/>
            </a:pPr>
            <a:r>
              <a:rPr lang="es" sz="1600" b="0" i="0" u="none" dirty="0">
                <a:solidFill>
                  <a:schemeClr val="tx1">
                    <a:lumMod val="65000"/>
                    <a:lumOff val="35000"/>
                  </a:schemeClr>
                </a:solidFill>
              </a:rPr>
              <a:t>Resultados son salvados a un archivo TXT en la carpeta Proyecto.</a:t>
            </a:r>
          </a:p>
          <a:p>
            <a:pPr marL="742950" lvl="1" indent="-285750" algn="l" rtl="0">
              <a:buFont typeface="Arial" panose="020B0604020202020204" pitchFamily="34" charset="0"/>
              <a:buChar char="•"/>
            </a:pPr>
            <a:r>
              <a:rPr lang="es" sz="1600" b="0" i="0" u="none" dirty="0">
                <a:solidFill>
                  <a:schemeClr val="tx1">
                    <a:lumMod val="65000"/>
                    <a:lumOff val="35000"/>
                  </a:schemeClr>
                </a:solidFill>
              </a:rPr>
              <a:t>Cada vez que inicia MODELO TIN, un nuevo archivo TXT es creado.</a:t>
            </a:r>
          </a:p>
        </p:txBody>
      </p:sp>
      <p:graphicFrame>
        <p:nvGraphicFramePr>
          <p:cNvPr id="5" name="Table 4"/>
          <p:cNvGraphicFramePr>
            <a:graphicFrameLocks noGrp="1"/>
          </p:cNvGraphicFramePr>
          <p:nvPr>
            <p:extLst>
              <p:ext uri="{D42A27DB-BD31-4B8C-83A1-F6EECF244321}">
                <p14:modId xmlns:p14="http://schemas.microsoft.com/office/powerpoint/2010/main" val="1645013693"/>
              </p:ext>
            </p:extLst>
          </p:nvPr>
        </p:nvGraphicFramePr>
        <p:xfrm>
          <a:off x="3546761" y="4530299"/>
          <a:ext cx="3962400" cy="1854200"/>
        </p:xfrm>
        <a:graphic>
          <a:graphicData uri="http://schemas.openxmlformats.org/drawingml/2006/table">
            <a:tbl>
              <a:tblPr firstRow="1" bandRow="1">
                <a:tableStyleId>{21E4AEA4-8DFA-4A89-87EB-49C32662AFE0}</a:tableStyleId>
              </a:tblPr>
              <a:tblGrid>
                <a:gridCol w="1676400">
                  <a:extLst>
                    <a:ext uri="{9D8B030D-6E8A-4147-A177-3AD203B41FA5}">
                      <a16:colId xmlns:a16="http://schemas.microsoft.com/office/drawing/2014/main" xmlns="" val="20000"/>
                    </a:ext>
                  </a:extLst>
                </a:gridCol>
                <a:gridCol w="2286000">
                  <a:extLst>
                    <a:ext uri="{9D8B030D-6E8A-4147-A177-3AD203B41FA5}">
                      <a16:colId xmlns:a16="http://schemas.microsoft.com/office/drawing/2014/main" xmlns="" val="20001"/>
                    </a:ext>
                  </a:extLst>
                </a:gridCol>
              </a:tblGrid>
              <a:tr h="370840">
                <a:tc>
                  <a:txBody>
                    <a:bodyPr/>
                    <a:lstStyle/>
                    <a:p>
                      <a:pPr algn="l" rtl="0"/>
                      <a:r>
                        <a:rPr lang="es" sz="1600" b="0" i="0" u="none"/>
                        <a:t>Archivo Entrada</a:t>
                      </a:r>
                    </a:p>
                  </a:txBody>
                  <a:tcPr/>
                </a:tc>
                <a:tc>
                  <a:txBody>
                    <a:bodyPr/>
                    <a:lstStyle/>
                    <a:p>
                      <a:pPr algn="l" rtl="0"/>
                      <a:r>
                        <a:rPr lang="es" sz="1600" b="0" i="0" u="none"/>
                        <a:t>SSS.XYZ</a:t>
                      </a:r>
                    </a:p>
                  </a:txBody>
                  <a:tcPr/>
                </a:tc>
                <a:extLst>
                  <a:ext uri="{0D108BD9-81ED-4DB2-BD59-A6C34878D82A}">
                    <a16:rowId xmlns:a16="http://schemas.microsoft.com/office/drawing/2014/main" xmlns="" val="10000"/>
                  </a:ext>
                </a:extLst>
              </a:tr>
              <a:tr h="370840">
                <a:tc>
                  <a:txBody>
                    <a:bodyPr/>
                    <a:lstStyle/>
                    <a:p>
                      <a:pPr algn="l" rtl="0"/>
                      <a:r>
                        <a:rPr lang="es" sz="1600" b="0" i="0" u="none"/>
                        <a:t>LADO MAX TIN</a:t>
                      </a:r>
                      <a:endParaRPr lang="es" sz="1600" dirty="0"/>
                    </a:p>
                  </a:txBody>
                  <a:tcPr/>
                </a:tc>
                <a:tc>
                  <a:txBody>
                    <a:bodyPr/>
                    <a:lstStyle/>
                    <a:p>
                      <a:pPr algn="l" rtl="0"/>
                      <a:r>
                        <a:rPr lang="es" sz="1600" b="0" i="0" u="none"/>
                        <a:t>200</a:t>
                      </a:r>
                    </a:p>
                  </a:txBody>
                  <a:tcPr/>
                </a:tc>
                <a:extLst>
                  <a:ext uri="{0D108BD9-81ED-4DB2-BD59-A6C34878D82A}">
                    <a16:rowId xmlns:a16="http://schemas.microsoft.com/office/drawing/2014/main" xmlns="" val="10001"/>
                  </a:ext>
                </a:extLst>
              </a:tr>
              <a:tr h="370840">
                <a:tc>
                  <a:txBody>
                    <a:bodyPr/>
                    <a:lstStyle/>
                    <a:p>
                      <a:pPr algn="l" rtl="0"/>
                      <a:r>
                        <a:rPr lang="es" sz="1600" b="0" i="0" u="none"/>
                        <a:t>Modo-Z</a:t>
                      </a:r>
                    </a:p>
                  </a:txBody>
                  <a:tcPr/>
                </a:tc>
                <a:tc>
                  <a:txBody>
                    <a:bodyPr/>
                    <a:lstStyle/>
                    <a:p>
                      <a:pPr algn="l" rtl="0"/>
                      <a:r>
                        <a:rPr lang="es" sz="1600" b="0" i="0" u="none"/>
                        <a:t>Elevación</a:t>
                      </a:r>
                    </a:p>
                  </a:txBody>
                  <a:tcPr/>
                </a:tc>
                <a:extLst>
                  <a:ext uri="{0D108BD9-81ED-4DB2-BD59-A6C34878D82A}">
                    <a16:rowId xmlns:a16="http://schemas.microsoft.com/office/drawing/2014/main" xmlns="" val="10002"/>
                  </a:ext>
                </a:extLst>
              </a:tr>
              <a:tr h="370840">
                <a:tc>
                  <a:txBody>
                    <a:bodyPr/>
                    <a:lstStyle/>
                    <a:p>
                      <a:pPr algn="l" rtl="0"/>
                      <a:r>
                        <a:rPr lang="es" sz="1600" b="0" i="0" u="none"/>
                        <a:t>Volumen:</a:t>
                      </a:r>
                    </a:p>
                  </a:txBody>
                  <a:tcPr/>
                </a:tc>
                <a:tc>
                  <a:txBody>
                    <a:bodyPr/>
                    <a:lstStyle/>
                    <a:p>
                      <a:pPr algn="l" rtl="0"/>
                      <a:r>
                        <a:rPr lang="es" sz="1600" b="0" i="0" u="none"/>
                        <a:t>TIN a NIVEL</a:t>
                      </a:r>
                    </a:p>
                  </a:txBody>
                  <a:tcPr/>
                </a:tc>
                <a:extLst>
                  <a:ext uri="{0D108BD9-81ED-4DB2-BD59-A6C34878D82A}">
                    <a16:rowId xmlns:a16="http://schemas.microsoft.com/office/drawing/2014/main" xmlns="" val="10003"/>
                  </a:ext>
                </a:extLst>
              </a:tr>
              <a:tr h="370840">
                <a:tc>
                  <a:txBody>
                    <a:bodyPr/>
                    <a:lstStyle/>
                    <a:p>
                      <a:pPr algn="l" rtl="0"/>
                      <a:r>
                        <a:rPr lang="es" sz="1600" b="0" i="0" u="none"/>
                        <a:t>Niveles:</a:t>
                      </a:r>
                    </a:p>
                  </a:txBody>
                  <a:tcPr/>
                </a:tc>
                <a:tc>
                  <a:txBody>
                    <a:bodyPr/>
                    <a:lstStyle/>
                    <a:p>
                      <a:pPr algn="l" rtl="0"/>
                      <a:r>
                        <a:rPr lang="es" sz="1600" b="0" i="0" u="none" dirty="0"/>
                        <a:t>1790 a 1850 por 10</a:t>
                      </a:r>
                    </a:p>
                  </a:txBody>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2977243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990600"/>
          </a:xfrm>
        </p:spPr>
        <p:txBody>
          <a:bodyPr/>
          <a:lstStyle/>
          <a:p>
            <a:pPr algn="l" rtl="0"/>
            <a:r>
              <a:rPr lang="es" b="0" i="0" u="none"/>
              <a:t>Ejemplos Prácticos #4</a:t>
            </a:r>
            <a:r>
              <a:rPr lang="es" sz="2400"/>
              <a:t/>
            </a:r>
            <a:br>
              <a:rPr lang="es" sz="2400"/>
            </a:br>
            <a:r>
              <a:rPr lang="es" sz="2400" b="0" i="0" u="none"/>
              <a:t> TIN vs LNW (Método Filadelfia):  MODELO TIN vs CSV</a:t>
            </a:r>
            <a:endParaRPr lang="es" dirty="0"/>
          </a:p>
        </p:txBody>
      </p:sp>
      <p:sp>
        <p:nvSpPr>
          <p:cNvPr id="4" name="TextBox 3"/>
          <p:cNvSpPr txBox="1"/>
          <p:nvPr/>
        </p:nvSpPr>
        <p:spPr>
          <a:xfrm>
            <a:off x="228600" y="4495800"/>
            <a:ext cx="41148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1" i="0" u="none" dirty="0" smtClean="0">
                <a:solidFill>
                  <a:schemeClr val="bg1"/>
                </a:solidFill>
              </a:rPr>
              <a:t>127,426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575,371 ydc</a:t>
            </a:r>
            <a:endParaRPr lang="es" sz="1200" b="1" dirty="0">
              <a:solidFill>
                <a:schemeClr val="bg1"/>
              </a:solidFill>
            </a:endParaRPr>
          </a:p>
        </p:txBody>
      </p:sp>
      <p:sp>
        <p:nvSpPr>
          <p:cNvPr id="6" name="TextBox 5"/>
          <p:cNvSpPr txBox="1"/>
          <p:nvPr/>
        </p:nvSpPr>
        <p:spPr>
          <a:xfrm>
            <a:off x="4800600" y="4495800"/>
            <a:ext cx="4114800"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451,686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1" i="0" u="none" dirty="0" smtClean="0">
                <a:solidFill>
                  <a:schemeClr val="bg1"/>
                </a:solidFill>
              </a:rPr>
              <a:t>127,387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579,073 ydc</a:t>
            </a:r>
            <a:endParaRPr lang="es" sz="1200" b="1" dirty="0">
              <a:solidFill>
                <a:schemeClr val="bg1"/>
              </a:solidFill>
            </a:endParaRPr>
          </a:p>
        </p:txBody>
      </p:sp>
      <p:sp>
        <p:nvSpPr>
          <p:cNvPr id="8" name="Rounded Rectangle 7"/>
          <p:cNvSpPr/>
          <p:nvPr/>
        </p:nvSpPr>
        <p:spPr>
          <a:xfrm>
            <a:off x="1524000" y="5486400"/>
            <a:ext cx="1905000"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Cargue Archivos en MODELO TIN (XYZ y LNW)</a:t>
            </a:r>
          </a:p>
        </p:txBody>
      </p:sp>
      <p:sp>
        <p:nvSpPr>
          <p:cNvPr id="9" name="Rounded Rectangle 8"/>
          <p:cNvSpPr/>
          <p:nvPr/>
        </p:nvSpPr>
        <p:spPr>
          <a:xfrm>
            <a:off x="3657600" y="5486400"/>
            <a:ext cx="1905000"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Exporte datos Formato ALL Editado a WWW.LOG</a:t>
            </a:r>
          </a:p>
        </p:txBody>
      </p:sp>
      <p:sp>
        <p:nvSpPr>
          <p:cNvPr id="10" name="Rounded Rectangle 9"/>
          <p:cNvSpPr/>
          <p:nvPr/>
        </p:nvSpPr>
        <p:spPr>
          <a:xfrm>
            <a:off x="5867400" y="5486400"/>
            <a:ext cx="1905000"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Cargue los datos WWW.LOG a CSV</a:t>
            </a:r>
          </a:p>
        </p:txBody>
      </p:sp>
      <p:cxnSp>
        <p:nvCxnSpPr>
          <p:cNvPr id="12" name="Straight Arrow Connector 11"/>
          <p:cNvCxnSpPr>
            <a:stCxn id="8" idx="3"/>
            <a:endCxn id="9" idx="1"/>
          </p:cNvCxnSpPr>
          <p:nvPr/>
        </p:nvCxnSpPr>
        <p:spPr>
          <a:xfrm>
            <a:off x="3429000" y="5943600"/>
            <a:ext cx="2286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1"/>
          </p:cNvCxnSpPr>
          <p:nvPr/>
        </p:nvCxnSpPr>
        <p:spPr>
          <a:xfrm>
            <a:off x="5562600" y="5943600"/>
            <a:ext cx="3048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429000" y="6453664"/>
            <a:ext cx="2590800" cy="381000"/>
          </a:xfrm>
          <a:prstGeom prst="rect">
            <a:avLst/>
          </a:prstGeom>
          <a:noFill/>
        </p:spPr>
        <p:txBody>
          <a:bodyPr wrap="square" rtlCol="0">
            <a:spAutoFit/>
          </a:bodyPr>
          <a:lstStyle/>
          <a:p>
            <a:pPr algn="l" rtl="0"/>
            <a:r>
              <a:rPr lang="es" b="0" i="0" u="none">
                <a:solidFill>
                  <a:schemeClr val="tx1">
                    <a:lumMod val="65000"/>
                    <a:lumOff val="35000"/>
                  </a:schemeClr>
                </a:solidFill>
              </a:rPr>
              <a:t>Se acuerda como?</a:t>
            </a:r>
          </a:p>
        </p:txBody>
      </p:sp>
      <p:graphicFrame>
        <p:nvGraphicFramePr>
          <p:cNvPr id="13" name="Table 12"/>
          <p:cNvGraphicFramePr>
            <a:graphicFrameLocks noGrp="1"/>
          </p:cNvGraphicFramePr>
          <p:nvPr>
            <p:extLst>
              <p:ext uri="{D42A27DB-BD31-4B8C-83A1-F6EECF244321}">
                <p14:modId xmlns:p14="http://schemas.microsoft.com/office/powerpoint/2010/main" val="1775272321"/>
              </p:ext>
            </p:extLst>
          </p:nvPr>
        </p:nvGraphicFramePr>
        <p:xfrm>
          <a:off x="228600" y="1671320"/>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dirty="0"/>
                        <a:t>Filadelfia/Talud</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a16="http://schemas.microsoft.com/office/drawing/2014/main" xmlns="" val="10006"/>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411981474"/>
              </p:ext>
            </p:extLst>
          </p:nvPr>
        </p:nvGraphicFramePr>
        <p:xfrm>
          <a:off x="4800600" y="1669732"/>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CSV:</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WWW.LOG</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200</a:t>
                      </a:r>
                    </a:p>
                  </a:txBody>
                  <a:tcPr/>
                </a:tc>
                <a:extLst>
                  <a:ext uri="{0D108BD9-81ED-4DB2-BD59-A6C34878D82A}">
                    <a16:rowId xmlns:a16="http://schemas.microsoft.com/office/drawing/2014/main" xmlns="" val="10003"/>
                  </a:ext>
                </a:extLst>
              </a:tr>
              <a:tr h="370840">
                <a:tc>
                  <a:txBody>
                    <a:bodyPr/>
                    <a:lstStyle/>
                    <a:p>
                      <a:pPr algn="l" rtl="0"/>
                      <a:r>
                        <a:rPr lang="es" sz="1600" b="0" i="0" u="none" dirty="0"/>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414936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0"/>
            <a:ext cx="8931779" cy="1143000"/>
          </a:xfrm>
        </p:spPr>
        <p:txBody>
          <a:bodyPr/>
          <a:lstStyle/>
          <a:p>
            <a:pPr algn="l" rtl="0"/>
            <a:r>
              <a:rPr lang="es" sz="2400" b="0" i="0" u="none" dirty="0"/>
              <a:t>Ejemplos Prácticos #5</a:t>
            </a:r>
            <a:r>
              <a:rPr lang="es" sz="2000" dirty="0"/>
              <a:t/>
            </a:r>
            <a:br>
              <a:rPr lang="es" sz="2000" dirty="0"/>
            </a:br>
            <a:r>
              <a:rPr lang="es" sz="2000" b="0" i="0" u="none" dirty="0"/>
              <a:t> TIN vs LNW (Método Filadelfia):  </a:t>
            </a:r>
            <a:r>
              <a:rPr lang="es" sz="1800" b="0" i="0" u="none" dirty="0"/>
              <a:t>Todos los Datos XYZ vs. Datos Sección</a:t>
            </a:r>
            <a:endParaRPr lang="es" sz="2000" dirty="0"/>
          </a:p>
        </p:txBody>
      </p:sp>
      <p:sp>
        <p:nvSpPr>
          <p:cNvPr id="4" name="TextBox 3"/>
          <p:cNvSpPr txBox="1"/>
          <p:nvPr/>
        </p:nvSpPr>
        <p:spPr>
          <a:xfrm>
            <a:off x="228600" y="4715470"/>
            <a:ext cx="4163291"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1" i="0" u="none" dirty="0" smtClean="0">
                <a:solidFill>
                  <a:schemeClr val="bg1"/>
                </a:solidFill>
              </a:rPr>
              <a:t>127,426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575,371 ydc</a:t>
            </a:r>
            <a:endParaRPr lang="es" sz="1200" b="1" dirty="0">
              <a:solidFill>
                <a:schemeClr val="bg1"/>
              </a:solidFill>
            </a:endParaRPr>
          </a:p>
        </p:txBody>
      </p:sp>
      <p:sp>
        <p:nvSpPr>
          <p:cNvPr id="6" name="TextBox 5"/>
          <p:cNvSpPr txBox="1"/>
          <p:nvPr/>
        </p:nvSpPr>
        <p:spPr>
          <a:xfrm>
            <a:off x="4800600" y="4724400"/>
            <a:ext cx="4010891"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447,761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127,448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575,209 ydc</a:t>
            </a:r>
            <a:endParaRPr lang="es" sz="1200" b="1" dirty="0">
              <a:solidFill>
                <a:schemeClr val="bg1"/>
              </a:solidFill>
            </a:endParaRPr>
          </a:p>
        </p:txBody>
      </p:sp>
      <p:sp>
        <p:nvSpPr>
          <p:cNvPr id="13" name="TextBox 12"/>
          <p:cNvSpPr txBox="1"/>
          <p:nvPr/>
        </p:nvSpPr>
        <p:spPr>
          <a:xfrm>
            <a:off x="228600" y="5934670"/>
            <a:ext cx="4163291"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451,686 </a:t>
            </a:r>
            <a:r>
              <a:rPr lang="es" sz="1200" b="1" i="0" u="none" dirty="0">
                <a:solidFill>
                  <a:schemeClr val="bg1"/>
                </a:solidFill>
              </a:rPr>
              <a:t>ydc</a:t>
            </a:r>
            <a:endParaRPr lang="es" sz="1200" b="1"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a:solidFill>
                  <a:schemeClr val="bg1"/>
                </a:solidFill>
              </a:rPr>
              <a:t>127,387 ydc</a:t>
            </a:r>
            <a:endParaRPr lang="es" sz="1200" b="1"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a:solidFill>
                  <a:schemeClr val="bg1"/>
                </a:solidFill>
              </a:rPr>
              <a:t>579,073 ydc</a:t>
            </a:r>
            <a:endParaRPr lang="es" sz="1200" b="1" dirty="0">
              <a:solidFill>
                <a:schemeClr val="bg1"/>
              </a:solidFill>
            </a:endParaRPr>
          </a:p>
        </p:txBody>
      </p:sp>
      <p:sp>
        <p:nvSpPr>
          <p:cNvPr id="16" name="TextBox 15"/>
          <p:cNvSpPr txBox="1"/>
          <p:nvPr/>
        </p:nvSpPr>
        <p:spPr>
          <a:xfrm>
            <a:off x="228600" y="4343400"/>
            <a:ext cx="2590800" cy="307777"/>
          </a:xfrm>
          <a:prstGeom prst="rect">
            <a:avLst/>
          </a:prstGeom>
          <a:noFill/>
        </p:spPr>
        <p:txBody>
          <a:bodyPr wrap="square" rtlCol="0">
            <a:spAutoFit/>
          </a:bodyPr>
          <a:lstStyle/>
          <a:p>
            <a:pPr algn="l" rtl="0"/>
            <a:r>
              <a:rPr lang="es" sz="1400" b="1" i="0" u="none">
                <a:solidFill>
                  <a:schemeClr val="tx1">
                    <a:lumMod val="65000"/>
                    <a:lumOff val="35000"/>
                  </a:schemeClr>
                </a:solidFill>
              </a:rPr>
              <a:t>TIN con XYZ</a:t>
            </a:r>
          </a:p>
        </p:txBody>
      </p:sp>
      <p:sp>
        <p:nvSpPr>
          <p:cNvPr id="17" name="TextBox 16"/>
          <p:cNvSpPr txBox="1"/>
          <p:nvPr/>
        </p:nvSpPr>
        <p:spPr>
          <a:xfrm>
            <a:off x="228600" y="5629870"/>
            <a:ext cx="2590800" cy="307777"/>
          </a:xfrm>
          <a:prstGeom prst="rect">
            <a:avLst/>
          </a:prstGeom>
          <a:noFill/>
        </p:spPr>
        <p:txBody>
          <a:bodyPr wrap="square" rtlCol="0">
            <a:spAutoFit/>
          </a:bodyPr>
          <a:lstStyle/>
          <a:p>
            <a:pPr algn="l" rtl="0"/>
            <a:r>
              <a:rPr lang="es" sz="1400" b="1" i="0" u="none">
                <a:solidFill>
                  <a:schemeClr val="tx1">
                    <a:lumMod val="65000"/>
                    <a:lumOff val="35000"/>
                  </a:schemeClr>
                </a:solidFill>
              </a:rPr>
              <a:t>CSV con LOG</a:t>
            </a:r>
          </a:p>
        </p:txBody>
      </p:sp>
      <p:sp>
        <p:nvSpPr>
          <p:cNvPr id="18" name="TextBox 17"/>
          <p:cNvSpPr txBox="1"/>
          <p:nvPr/>
        </p:nvSpPr>
        <p:spPr>
          <a:xfrm>
            <a:off x="5638800" y="4419600"/>
            <a:ext cx="2590800" cy="307777"/>
          </a:xfrm>
          <a:prstGeom prst="rect">
            <a:avLst/>
          </a:prstGeom>
          <a:noFill/>
        </p:spPr>
        <p:txBody>
          <a:bodyPr wrap="square" rtlCol="0">
            <a:spAutoFit/>
          </a:bodyPr>
          <a:lstStyle/>
          <a:p>
            <a:pPr algn="l" rtl="0"/>
            <a:r>
              <a:rPr lang="es" sz="1400" b="1" i="0" u="none">
                <a:solidFill>
                  <a:schemeClr val="tx1">
                    <a:lumMod val="65000"/>
                    <a:lumOff val="35000"/>
                  </a:schemeClr>
                </a:solidFill>
              </a:rPr>
              <a:t>TIN con LOG</a:t>
            </a:r>
          </a:p>
        </p:txBody>
      </p:sp>
      <p:sp>
        <p:nvSpPr>
          <p:cNvPr id="19" name="TextBox 18"/>
          <p:cNvSpPr txBox="1"/>
          <p:nvPr/>
        </p:nvSpPr>
        <p:spPr>
          <a:xfrm>
            <a:off x="228600" y="1143000"/>
            <a:ext cx="8402782" cy="369332"/>
          </a:xfrm>
          <a:prstGeom prst="rect">
            <a:avLst/>
          </a:prstGeom>
          <a:noFill/>
        </p:spPr>
        <p:txBody>
          <a:bodyPr wrap="square" rtlCol="0">
            <a:spAutoFit/>
          </a:bodyPr>
          <a:lstStyle/>
          <a:p>
            <a:pPr algn="l" rtl="0"/>
            <a:r>
              <a:rPr lang="es" b="0" i="0" u="none">
                <a:solidFill>
                  <a:schemeClr val="tx1">
                    <a:lumMod val="65000"/>
                    <a:lumOff val="35000"/>
                  </a:schemeClr>
                </a:solidFill>
              </a:rPr>
              <a:t>Se comparan todos los juegos de datos así de cerca?  NO!  NO!  NO!  NO!  </a:t>
            </a:r>
          </a:p>
        </p:txBody>
      </p:sp>
      <p:graphicFrame>
        <p:nvGraphicFramePr>
          <p:cNvPr id="12" name="Table 11"/>
          <p:cNvGraphicFramePr>
            <a:graphicFrameLocks noGrp="1"/>
          </p:cNvGraphicFramePr>
          <p:nvPr>
            <p:extLst>
              <p:ext uri="{D42A27DB-BD31-4B8C-83A1-F6EECF244321}">
                <p14:modId xmlns:p14="http://schemas.microsoft.com/office/powerpoint/2010/main" val="1288789460"/>
              </p:ext>
            </p:extLst>
          </p:nvPr>
        </p:nvGraphicFramePr>
        <p:xfrm>
          <a:off x="277091" y="1664117"/>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a16="http://schemas.microsoft.com/office/drawing/2014/main" xmlns="" val="10003"/>
                  </a:ext>
                </a:extLst>
              </a:tr>
              <a:tr h="370840">
                <a:tc>
                  <a:txBody>
                    <a:bodyPr/>
                    <a:lstStyle/>
                    <a:p>
                      <a:pPr algn="l" rtl="0"/>
                      <a:r>
                        <a:rPr lang="es" sz="1600" b="0" i="0" u="none" dirty="0"/>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a16="http://schemas.microsoft.com/office/drawing/2014/main" xmlns="" val="10006"/>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031685058"/>
              </p:ext>
            </p:extLst>
          </p:nvPr>
        </p:nvGraphicFramePr>
        <p:xfrm>
          <a:off x="4696691" y="1664117"/>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WWW.LOG</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endParaRPr lang="es" sz="1600" dirty="0"/>
                    </a:p>
                  </a:txBody>
                  <a:tcPr/>
                </a:tc>
                <a:tc>
                  <a:txBody>
                    <a:bodyPr/>
                    <a:lstStyle/>
                    <a:p>
                      <a:pPr algn="l" rtl="0"/>
                      <a:r>
                        <a:rPr lang="es" sz="1600" b="0" i="0" u="none"/>
                        <a:t>175</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54868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3" grpId="0" animBg="1"/>
      <p:bldP spid="16" grpId="0"/>
      <p:bldP spid="17" grpId="0"/>
      <p:bldP spid="18" grpId="0"/>
      <p:bldP spid="1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839200" cy="1143000"/>
          </a:xfrm>
        </p:spPr>
        <p:txBody>
          <a:bodyPr/>
          <a:lstStyle/>
          <a:p>
            <a:pPr algn="l" rtl="0"/>
            <a:r>
              <a:rPr lang="es" sz="3600" b="0" i="0" u="none"/>
              <a:t>Ejemplos Prácticos #6</a:t>
            </a:r>
            <a:r>
              <a:rPr lang="es" sz="2000"/>
              <a:t/>
            </a:r>
            <a:br>
              <a:rPr lang="es" sz="2000"/>
            </a:br>
            <a:r>
              <a:rPr lang="es" sz="2000" b="0" i="0" u="none"/>
              <a:t>Pre vs Post</a:t>
            </a:r>
            <a:endParaRPr lang="es" sz="2400" dirty="0"/>
          </a:p>
        </p:txBody>
      </p:sp>
      <p:graphicFrame>
        <p:nvGraphicFramePr>
          <p:cNvPr id="12" name="Table 11"/>
          <p:cNvGraphicFramePr>
            <a:graphicFrameLocks noGrp="1"/>
          </p:cNvGraphicFramePr>
          <p:nvPr>
            <p:extLst>
              <p:ext uri="{D42A27DB-BD31-4B8C-83A1-F6EECF244321}">
                <p14:modId xmlns:p14="http://schemas.microsoft.com/office/powerpoint/2010/main" val="2084289383"/>
              </p:ext>
            </p:extLst>
          </p:nvPr>
        </p:nvGraphicFramePr>
        <p:xfrm>
          <a:off x="4800600" y="1856740"/>
          <a:ext cx="4094019" cy="1433391"/>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xmlns="" val="20000"/>
                    </a:ext>
                  </a:extLst>
                </a:gridCol>
                <a:gridCol w="3179619">
                  <a:extLst>
                    <a:ext uri="{9D8B030D-6E8A-4147-A177-3AD203B41FA5}">
                      <a16:colId xmlns:a16="http://schemas.microsoft.com/office/drawing/2014/main" xmlns="" val="20001"/>
                    </a:ext>
                  </a:extLst>
                </a:gridCol>
              </a:tblGrid>
              <a:tr h="1433391">
                <a:tc>
                  <a:txBody>
                    <a:bodyPr/>
                    <a:lstStyle/>
                    <a:p>
                      <a:pPr algn="l" rtl="0"/>
                      <a:r>
                        <a:rPr lang="es" sz="1800" b="0" i="0" u="none" dirty="0"/>
                        <a:t>Nota:</a:t>
                      </a:r>
                    </a:p>
                  </a:txBody>
                  <a:tcPr>
                    <a:solidFill>
                      <a:srgbClr val="FF0000"/>
                    </a:solidFill>
                  </a:tcPr>
                </a:tc>
                <a:tc>
                  <a:txBody>
                    <a:bodyPr/>
                    <a:lstStyle/>
                    <a:p>
                      <a:pPr algn="l" rtl="0"/>
                      <a:r>
                        <a:rPr lang="es" sz="1600" b="0" i="0" u="none" dirty="0">
                          <a:solidFill>
                            <a:schemeClr val="tx1"/>
                          </a:solidFill>
                        </a:rPr>
                        <a:t>Los datos Pre Dragado siempre van en la casilla “Archivo Entrada” y los datos de Post Dragado siempre van en la casilla «Archivos Adicionales”.</a:t>
                      </a:r>
                      <a:endParaRPr lang="es" sz="1600" dirty="0">
                        <a:solidFill>
                          <a:schemeClr val="tx1"/>
                        </a:solidFill>
                      </a:endParaRPr>
                    </a:p>
                  </a:txBody>
                  <a:tcPr>
                    <a:solidFill>
                      <a:srgbClr val="FFFF00"/>
                    </a:solidFill>
                  </a:tcPr>
                </a:tc>
                <a:extLst>
                  <a:ext uri="{0D108BD9-81ED-4DB2-BD59-A6C34878D82A}">
                    <a16:rowId xmlns:a16="http://schemas.microsoft.com/office/drawing/2014/main" xmlns="" val="10000"/>
                  </a:ext>
                </a:extLst>
              </a:tr>
            </a:tbl>
          </a:graphicData>
        </a:graphic>
      </p:graphicFrame>
      <p:sp>
        <p:nvSpPr>
          <p:cNvPr id="4" name="TextBox 3"/>
          <p:cNvSpPr txBox="1"/>
          <p:nvPr/>
        </p:nvSpPr>
        <p:spPr>
          <a:xfrm>
            <a:off x="304800" y="4323080"/>
            <a:ext cx="8472055" cy="1938992"/>
          </a:xfrm>
          <a:prstGeom prst="rect">
            <a:avLst/>
          </a:prstGeom>
          <a:noFill/>
          <a:ln>
            <a:solidFill>
              <a:schemeClr val="tx1"/>
            </a:solidFill>
          </a:ln>
        </p:spPr>
        <p:txBody>
          <a:bodyPr wrap="square" rtlCol="0">
            <a:spAutoFit/>
          </a:bodyPr>
          <a:lstStyle/>
          <a:p>
            <a:pPr algn="just" rtl="0"/>
            <a:r>
              <a:rPr lang="es" sz="1200" b="1" i="0" u="none" dirty="0">
                <a:solidFill>
                  <a:schemeClr val="tx1">
                    <a:lumMod val="65000"/>
                    <a:lumOff val="35000"/>
                  </a:schemeClr>
                </a:solidFill>
                <a:latin typeface="Courier New" pitchFamily="49" charset="0"/>
                <a:cs typeface="Courier New" pitchFamily="49" charset="0"/>
              </a:rPr>
              <a:t>Resumen Cantidades Dragado</a:t>
            </a:r>
          </a:p>
          <a:p>
            <a:pPr algn="just" rtl="0"/>
            <a:r>
              <a:rPr lang="es" sz="1200" b="1" i="0" u="none" dirty="0">
                <a:solidFill>
                  <a:schemeClr val="tx1">
                    <a:lumMod val="65000"/>
                    <a:lumOff val="35000"/>
                  </a:schemeClr>
                </a:solidFill>
                <a:latin typeface="Courier New" pitchFamily="49" charset="0"/>
                <a:cs typeface="Courier New" pitchFamily="49" charset="0"/>
              </a:rPr>
              <a:t>==========================</a:t>
            </a:r>
          </a:p>
          <a:p>
            <a:pPr algn="just" rtl="0"/>
            <a:r>
              <a:rPr lang="es" sz="1200" b="1" i="0" u="none" dirty="0">
                <a:solidFill>
                  <a:schemeClr val="tx1">
                    <a:lumMod val="65000"/>
                    <a:lumOff val="35000"/>
                  </a:schemeClr>
                </a:solidFill>
                <a:latin typeface="Courier New" pitchFamily="49" charset="0"/>
                <a:cs typeface="Courier New" pitchFamily="49" charset="0"/>
              </a:rPr>
              <a:t>Materiales                                 Material Grueso      Relleno    Material Neto</a:t>
            </a:r>
          </a:p>
          <a:p>
            <a:pPr algn="just" rtl="0"/>
            <a:r>
              <a:rPr lang="es" sz="1200" b="1" i="0" u="none" dirty="0">
                <a:solidFill>
                  <a:schemeClr val="tx1">
                    <a:lumMod val="65000"/>
                    <a:lumOff val="35000"/>
                  </a:schemeClr>
                </a:solidFill>
                <a:latin typeface="Courier New" pitchFamily="49" charset="0"/>
                <a:cs typeface="Courier New" pitchFamily="49" charset="0"/>
              </a:rPr>
              <a:t>Total Pago Removido a Prof Proyecto              155766.9             0.0        155766.9</a:t>
            </a:r>
          </a:p>
          <a:p>
            <a:pPr algn="just" rtl="0"/>
            <a:r>
              <a:rPr lang="es" sz="1200" b="1" i="0" u="none" dirty="0">
                <a:solidFill>
                  <a:schemeClr val="tx1">
                    <a:lumMod val="65000"/>
                    <a:lumOff val="35000"/>
                  </a:schemeClr>
                </a:solidFill>
                <a:latin typeface="Courier New" pitchFamily="49" charset="0"/>
                <a:cs typeface="Courier New" pitchFamily="49" charset="0"/>
              </a:rPr>
              <a:t>Total Pago Removido en Sobreprofundidad       </a:t>
            </a:r>
            <a:r>
              <a:rPr lang="es" sz="1200" b="1" i="0" u="none" dirty="0" smtClean="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11256.2             0.0         11256.2</a:t>
            </a:r>
          </a:p>
          <a:p>
            <a:pPr algn="just" rtl="0"/>
            <a:r>
              <a:rPr lang="es" sz="1200" b="1" i="0" u="none" dirty="0">
                <a:solidFill>
                  <a:schemeClr val="tx1">
                    <a:lumMod val="65000"/>
                    <a:lumOff val="35000"/>
                  </a:schemeClr>
                </a:solidFill>
                <a:latin typeface="Courier New" pitchFamily="49" charset="0"/>
                <a:cs typeface="Courier New" pitchFamily="49" charset="0"/>
              </a:rPr>
              <a:t>Total Pago Removido                           </a:t>
            </a:r>
            <a:r>
              <a:rPr lang="es" sz="1200" b="1" i="0" u="none" dirty="0" smtClean="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167023.0             0.0        167023.0</a:t>
            </a:r>
          </a:p>
          <a:p>
            <a:pPr algn="just" rtl="0"/>
            <a:r>
              <a:rPr lang="es" sz="1200" b="1" i="0" u="none" dirty="0">
                <a:solidFill>
                  <a:schemeClr val="tx1">
                    <a:lumMod val="65000"/>
                    <a:lumOff val="35000"/>
                  </a:schemeClr>
                </a:solidFill>
                <a:latin typeface="Courier New" pitchFamily="49" charset="0"/>
                <a:cs typeface="Courier New" pitchFamily="49" charset="0"/>
              </a:rPr>
              <a:t>Total Removido                                   175858.0             0.0        175858.0</a:t>
            </a:r>
          </a:p>
          <a:p>
            <a:pPr algn="just" rtl="0"/>
            <a:r>
              <a:rPr lang="es" sz="1200" b="1" i="0" u="none" dirty="0">
                <a:solidFill>
                  <a:schemeClr val="tx1">
                    <a:lumMod val="65000"/>
                    <a:lumOff val="35000"/>
                  </a:schemeClr>
                </a:solidFill>
                <a:latin typeface="Courier New" pitchFamily="49" charset="0"/>
                <a:cs typeface="Courier New" pitchFamily="49" charset="0"/>
              </a:rPr>
              <a:t>Total Remanente Sobre Prof Proyecto           </a:t>
            </a:r>
            <a:r>
              <a:rPr lang="es" sz="1200" b="1" i="0" u="none" dirty="0" smtClean="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292178.5                        292178.5</a:t>
            </a:r>
          </a:p>
          <a:p>
            <a:pPr algn="just" rtl="0"/>
            <a:r>
              <a:rPr lang="es" sz="1200" b="1" i="0" u="none" dirty="0">
                <a:solidFill>
                  <a:schemeClr val="tx1">
                    <a:lumMod val="65000"/>
                    <a:lumOff val="35000"/>
                  </a:schemeClr>
                </a:solidFill>
                <a:latin typeface="Courier New" pitchFamily="49" charset="0"/>
                <a:cs typeface="Courier New" pitchFamily="49" charset="0"/>
              </a:rPr>
              <a:t>Total Material Sobredragado                    </a:t>
            </a:r>
            <a:r>
              <a:rPr lang="es" sz="1200" b="1" i="0" u="none" dirty="0" smtClean="0">
                <a:solidFill>
                  <a:schemeClr val="tx1">
                    <a:lumMod val="65000"/>
                    <a:lumOff val="35000"/>
                  </a:schemeClr>
                </a:solidFill>
                <a:latin typeface="Courier New" pitchFamily="49" charset="0"/>
                <a:cs typeface="Courier New" pitchFamily="49" charset="0"/>
              </a:rPr>
              <a:t>    </a:t>
            </a:r>
            <a:r>
              <a:rPr lang="es" sz="1200" b="1" i="0" u="none" dirty="0">
                <a:solidFill>
                  <a:schemeClr val="tx1">
                    <a:lumMod val="65000"/>
                    <a:lumOff val="35000"/>
                  </a:schemeClr>
                </a:solidFill>
                <a:latin typeface="Courier New" pitchFamily="49" charset="0"/>
                <a:cs typeface="Courier New" pitchFamily="49" charset="0"/>
              </a:rPr>
              <a:t>8834.9             0.0          8834.9</a:t>
            </a:r>
          </a:p>
          <a:p>
            <a:pPr algn="just" rtl="0"/>
            <a:r>
              <a:rPr lang="es" sz="1200" b="1" i="0" u="none" dirty="0">
                <a:solidFill>
                  <a:schemeClr val="tx1">
                    <a:lumMod val="65000"/>
                    <a:lumOff val="35000"/>
                  </a:schemeClr>
                </a:solidFill>
                <a:latin typeface="Courier New" pitchFamily="49" charset="0"/>
                <a:cs typeface="Courier New" pitchFamily="49" charset="0"/>
              </a:rPr>
              <a:t>Total Material Rellenado                                             </a:t>
            </a:r>
            <a:r>
              <a:rPr lang="es" sz="1200" b="1" i="0" u="none" dirty="0" smtClean="0">
                <a:solidFill>
                  <a:schemeClr val="tx1">
                    <a:lumMod val="65000"/>
                    <a:lumOff val="35000"/>
                  </a:schemeClr>
                </a:solidFill>
                <a:latin typeface="Courier New" pitchFamily="49" charset="0"/>
                <a:cs typeface="Courier New" pitchFamily="49" charset="0"/>
              </a:rPr>
              <a:t> 0.0</a:t>
            </a:r>
          </a:p>
        </p:txBody>
      </p:sp>
      <p:graphicFrame>
        <p:nvGraphicFramePr>
          <p:cNvPr id="7" name="Table 6"/>
          <p:cNvGraphicFramePr>
            <a:graphicFrameLocks noGrp="1"/>
          </p:cNvGraphicFramePr>
          <p:nvPr>
            <p:extLst>
              <p:ext uri="{D42A27DB-BD31-4B8C-83A1-F6EECF244321}">
                <p14:modId xmlns:p14="http://schemas.microsoft.com/office/powerpoint/2010/main" val="3775670662"/>
              </p:ext>
            </p:extLst>
          </p:nvPr>
        </p:nvGraphicFramePr>
        <p:xfrm>
          <a:off x="304800" y="1249680"/>
          <a:ext cx="4114800" cy="296672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1"/>
                  </a:ext>
                </a:extLst>
              </a:tr>
              <a:tr h="370840">
                <a:tc>
                  <a:txBody>
                    <a:bodyPr/>
                    <a:lstStyle/>
                    <a:p>
                      <a:pPr algn="l" rtl="0"/>
                      <a:r>
                        <a:rPr lang="es" sz="1600" b="0" i="0" u="none"/>
                        <a:t>Archivo Adicional:</a:t>
                      </a:r>
                    </a:p>
                  </a:txBody>
                  <a:tcPr/>
                </a:tc>
                <a:tc>
                  <a:txBody>
                    <a:bodyPr/>
                    <a:lstStyle/>
                    <a:p>
                      <a:pPr algn="l" rtl="0"/>
                      <a:r>
                        <a:rPr lang="es" sz="1600" b="0" i="0" u="none"/>
                        <a:t>WWW_Post.XYZ</a:t>
                      </a:r>
                    </a:p>
                  </a:txBody>
                  <a:tcPr/>
                </a:tc>
                <a:extLst>
                  <a:ext uri="{0D108BD9-81ED-4DB2-BD59-A6C34878D82A}">
                    <a16:rowId xmlns:a16="http://schemas.microsoft.com/office/drawing/2014/main" xmlns="" val="10002"/>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3"/>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a16="http://schemas.microsoft.com/office/drawing/2014/main" xmlns="" val="10004"/>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5"/>
                  </a:ext>
                </a:extLst>
              </a:tr>
              <a:tr h="370840">
                <a:tc>
                  <a:txBody>
                    <a:bodyPr/>
                    <a:lstStyle/>
                    <a:p>
                      <a:pPr algn="l" rtl="0"/>
                      <a:r>
                        <a:rPr lang="es" sz="1600" b="0" i="0" u="none"/>
                        <a:t>Volumen:</a:t>
                      </a:r>
                    </a:p>
                  </a:txBody>
                  <a:tcPr/>
                </a:tc>
                <a:tc>
                  <a:txBody>
                    <a:bodyPr/>
                    <a:lstStyle/>
                    <a:p>
                      <a:pPr algn="l" rtl="0"/>
                      <a:r>
                        <a:rPr lang="es" sz="1600" b="0" i="0" u="none" dirty="0"/>
                        <a:t>Filadelfia/Talud</a:t>
                      </a:r>
                    </a:p>
                  </a:txBody>
                  <a:tcPr/>
                </a:tc>
                <a:extLst>
                  <a:ext uri="{0D108BD9-81ED-4DB2-BD59-A6C34878D82A}">
                    <a16:rowId xmlns:a16="http://schemas.microsoft.com/office/drawing/2014/main" xmlns="" val="10006"/>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61526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a:ln w="57150">
            <a:noFill/>
          </a:ln>
        </p:spPr>
        <p:txBody>
          <a:bodyPr/>
          <a:lstStyle/>
          <a:p>
            <a:pPr algn="l" rtl="0"/>
            <a:r>
              <a:rPr lang="es" sz="4000" b="0" i="0" u="none"/>
              <a:t>VOLUMENES MODELO TIN</a:t>
            </a:r>
            <a:r>
              <a:rPr lang="es"/>
              <a:t/>
            </a:r>
            <a:br>
              <a:rPr lang="es"/>
            </a:br>
            <a:r>
              <a:rPr lang="es"/>
              <a:t/>
            </a:r>
            <a:br>
              <a:rPr lang="es"/>
            </a:br>
            <a:r>
              <a:rPr lang="es" b="0" i="0" u="none"/>
              <a:t>La Prueba</a:t>
            </a:r>
          </a:p>
        </p:txBody>
      </p:sp>
    </p:spTree>
    <p:extLst>
      <p:ext uri="{BB962C8B-B14F-4D97-AF65-F5344CB8AC3E}">
        <p14:creationId xmlns:p14="http://schemas.microsoft.com/office/powerpoint/2010/main" val="54308903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1</a:t>
            </a:r>
          </a:p>
        </p:txBody>
      </p:sp>
      <p:sp>
        <p:nvSpPr>
          <p:cNvPr id="5" name="TextBox 4"/>
          <p:cNvSpPr txBox="1"/>
          <p:nvPr/>
        </p:nvSpPr>
        <p:spPr>
          <a:xfrm>
            <a:off x="609600" y="1600200"/>
            <a:ext cx="7543800" cy="2862322"/>
          </a:xfrm>
          <a:prstGeom prst="rect">
            <a:avLst/>
          </a:prstGeom>
          <a:solidFill>
            <a:srgbClr val="0000FF"/>
          </a:solidFill>
          <a:ln>
            <a:solidFill>
              <a:schemeClr val="tx1"/>
            </a:solidFill>
          </a:ln>
        </p:spPr>
        <p:txBody>
          <a:bodyPr wrap="square" rtlCol="0">
            <a:spAutoFit/>
          </a:bodyPr>
          <a:lstStyle/>
          <a:p>
            <a:pPr algn="l" rtl="0"/>
            <a:r>
              <a:rPr lang="es" sz="2000" b="1" i="0" u="none" dirty="0">
                <a:solidFill>
                  <a:schemeClr val="bg1"/>
                </a:solidFill>
              </a:rPr>
              <a:t>Un levantamiento monohaz fue hecho sobre un embalse y los archivos editados fueron salvados a un archivo Catálogo llamado 222_Pre.LOG.</a:t>
            </a:r>
          </a:p>
          <a:p>
            <a:endParaRPr lang="es" sz="2000" b="1" dirty="0">
              <a:solidFill>
                <a:schemeClr val="bg1"/>
              </a:solidFill>
            </a:endParaRPr>
          </a:p>
          <a:p>
            <a:pPr algn="l" rtl="0"/>
            <a:r>
              <a:rPr lang="es" sz="2000" b="1" i="0" u="none" dirty="0">
                <a:solidFill>
                  <a:schemeClr val="bg1"/>
                </a:solidFill>
              </a:rPr>
              <a:t>Las líneas de levantamiento estan separadas 20’ y los datos estan en Profundidad (Z positivo hacia abajo).</a:t>
            </a:r>
          </a:p>
          <a:p>
            <a:endParaRPr lang="es" sz="2000" b="1" dirty="0">
              <a:solidFill>
                <a:schemeClr val="bg1"/>
              </a:solidFill>
            </a:endParaRPr>
          </a:p>
          <a:p>
            <a:pPr algn="l" rtl="0"/>
            <a:r>
              <a:rPr lang="es" sz="2000" b="1" i="0" u="none" dirty="0">
                <a:solidFill>
                  <a:schemeClr val="bg1"/>
                </a:solidFill>
              </a:rPr>
              <a:t>Cuanta agua contiene el embalse cuando el nivel del agua esta a 5’ debajo del datum cartográfico?</a:t>
            </a:r>
          </a:p>
        </p:txBody>
      </p:sp>
      <p:sp>
        <p:nvSpPr>
          <p:cNvPr id="6" name="TextBox 5"/>
          <p:cNvSpPr txBox="1"/>
          <p:nvPr/>
        </p:nvSpPr>
        <p:spPr>
          <a:xfrm>
            <a:off x="3657600" y="5715000"/>
            <a:ext cx="1676400" cy="369332"/>
          </a:xfrm>
          <a:prstGeom prst="rect">
            <a:avLst/>
          </a:prstGeom>
          <a:solidFill>
            <a:schemeClr val="bg1"/>
          </a:solidFill>
          <a:ln w="38100">
            <a:solidFill>
              <a:schemeClr val="tx1"/>
            </a:solidFill>
          </a:ln>
        </p:spPr>
        <p:txBody>
          <a:bodyPr wrap="square" rtlCol="0">
            <a:spAutoFit/>
          </a:bodyPr>
          <a:lstStyle/>
          <a:p>
            <a:pPr algn="ctr" rtl="0"/>
            <a:r>
              <a:rPr lang="es" b="0" i="0" u="none"/>
              <a:t>68,435 yc</a:t>
            </a:r>
          </a:p>
        </p:txBody>
      </p:sp>
    </p:spTree>
    <p:extLst>
      <p:ext uri="{BB962C8B-B14F-4D97-AF65-F5344CB8AC3E}">
        <p14:creationId xmlns:p14="http://schemas.microsoft.com/office/powerpoint/2010/main" val="307996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2</a:t>
            </a:r>
          </a:p>
        </p:txBody>
      </p:sp>
      <p:sp>
        <p:nvSpPr>
          <p:cNvPr id="3" name="TextBox 2"/>
          <p:cNvSpPr txBox="1"/>
          <p:nvPr/>
        </p:nvSpPr>
        <p:spPr>
          <a:xfrm>
            <a:off x="160020" y="1524000"/>
            <a:ext cx="8229600" cy="1754326"/>
          </a:xfrm>
          <a:prstGeom prst="rect">
            <a:avLst/>
          </a:prstGeom>
          <a:solidFill>
            <a:srgbClr val="0000FF"/>
          </a:solidFill>
          <a:ln>
            <a:solidFill>
              <a:schemeClr val="tx1"/>
            </a:solidFill>
          </a:ln>
        </p:spPr>
        <p:txBody>
          <a:bodyPr wrap="square" rtlCol="0">
            <a:spAutoFit/>
          </a:bodyPr>
          <a:lstStyle/>
          <a:p>
            <a:pPr algn="l" rtl="0"/>
            <a:r>
              <a:rPr lang="es" b="1" i="0" u="none">
                <a:solidFill>
                  <a:schemeClr val="bg1"/>
                </a:solidFill>
              </a:rPr>
              <a:t>Un Levantamiento Monohaz (222_Pre.LOG) fue realizado (Modo = Prof.) con líneas que estaban separadas 10’.</a:t>
            </a:r>
            <a:r>
              <a:rPr lang="es" b="0" i="0" u="none">
                <a:solidFill>
                  <a:schemeClr val="bg1"/>
                </a:solidFill>
              </a:rPr>
              <a:t>  </a:t>
            </a:r>
            <a:r>
              <a:rPr lang="es" b="1" i="0" u="none">
                <a:solidFill>
                  <a:schemeClr val="bg1"/>
                </a:solidFill>
              </a:rPr>
              <a:t>Un archivo de DISEÑO AVANZADO DE CANAL (222.CHN) ha sido preparado.</a:t>
            </a:r>
          </a:p>
          <a:p>
            <a:endParaRPr lang="es" b="1" dirty="0">
              <a:solidFill>
                <a:schemeClr val="bg1"/>
              </a:solidFill>
            </a:endParaRPr>
          </a:p>
          <a:p>
            <a:pPr algn="l" rtl="0"/>
            <a:r>
              <a:rPr lang="es" b="1" i="0" u="none">
                <a:solidFill>
                  <a:schemeClr val="bg1"/>
                </a:solidFill>
              </a:rPr>
              <a:t>Calcule el volumen sobre el diseño y la sobreprofundidad (Sin Isóbata, 0.3’) y reporte volúmenes por zonas canal.</a:t>
            </a:r>
          </a:p>
        </p:txBody>
      </p:sp>
      <p:sp>
        <p:nvSpPr>
          <p:cNvPr id="4" name="Rectangle 3"/>
          <p:cNvSpPr/>
          <p:nvPr/>
        </p:nvSpPr>
        <p:spPr>
          <a:xfrm>
            <a:off x="2133600" y="3397277"/>
            <a:ext cx="4572000" cy="3323987"/>
          </a:xfrm>
          <a:prstGeom prst="rect">
            <a:avLst/>
          </a:prstGeom>
          <a:solidFill>
            <a:schemeClr val="bg1"/>
          </a:solidFill>
          <a:ln w="38100">
            <a:solidFill>
              <a:schemeClr val="tx1"/>
            </a:solidFill>
          </a:ln>
        </p:spPr>
        <p:txBody>
          <a:bodyPr>
            <a:spAutoFit/>
          </a:bodyPr>
          <a:lstStyle/>
          <a:p>
            <a:pPr algn="l" rtl="0"/>
            <a:r>
              <a:rPr lang="es" b="0" i="0" u="none" dirty="0"/>
              <a:t> </a:t>
            </a:r>
            <a:r>
              <a:rPr lang="es" sz="1200" b="1" i="0" u="none" dirty="0">
                <a:latin typeface="Courier New" pitchFamily="49" charset="0"/>
                <a:cs typeface="Courier New" pitchFamily="49" charset="0"/>
              </a:rPr>
              <a:t>Diseño      Sobreprof   </a:t>
            </a:r>
          </a:p>
          <a:p>
            <a:pPr algn="l" rtl="0"/>
            <a:r>
              <a:rPr lang="es" sz="1200" b="0" i="0" u="none" dirty="0">
                <a:latin typeface="Courier New" pitchFamily="49" charset="0"/>
                <a:cs typeface="Courier New" pitchFamily="49" charset="0"/>
              </a:rPr>
              <a:t>                </a:t>
            </a:r>
            <a:r>
              <a:rPr lang="es" sz="1200" b="1" i="0" u="none" dirty="0">
                <a:latin typeface="Courier New" pitchFamily="49" charset="0"/>
                <a:cs typeface="Courier New" pitchFamily="49" charset="0"/>
              </a:rPr>
              <a:t>Corte         Sin Isóbata</a:t>
            </a:r>
            <a:r>
              <a:rPr lang="es" sz="1200" b="0" i="0" u="none" dirty="0">
                <a:latin typeface="Courier New" pitchFamily="49" charset="0"/>
                <a:cs typeface="Courier New" pitchFamily="49" charset="0"/>
              </a:rPr>
              <a:t>   </a:t>
            </a:r>
          </a:p>
          <a:p>
            <a:pPr algn="l" rtl="0"/>
            <a:r>
              <a:rPr lang="es" sz="1200" b="1" i="0" u="none" dirty="0">
                <a:latin typeface="Courier New" pitchFamily="49" charset="0"/>
                <a:cs typeface="Courier New" pitchFamily="49" charset="0"/>
              </a:rPr>
              <a:t>Zona            Volumen      </a:t>
            </a:r>
            <a:r>
              <a:rPr lang="es" sz="1200" b="1" i="0" u="none" dirty="0" smtClean="0">
                <a:latin typeface="Courier New" pitchFamily="49" charset="0"/>
                <a:cs typeface="Courier New" pitchFamily="49" charset="0"/>
              </a:rPr>
              <a:t>	Volumen</a:t>
            </a:r>
            <a:r>
              <a:rPr lang="es" sz="1200" b="0" i="0" u="none" dirty="0" smtClean="0">
                <a:latin typeface="Courier New" pitchFamily="49" charset="0"/>
                <a:cs typeface="Courier New" pitchFamily="49" charset="0"/>
              </a:rPr>
              <a:t>      </a:t>
            </a:r>
            <a:endParaRPr lang="es" sz="1200" b="0" i="0" u="none" dirty="0">
              <a:latin typeface="Courier New" pitchFamily="49" charset="0"/>
              <a:cs typeface="Courier New" pitchFamily="49" charset="0"/>
            </a:endParaRPr>
          </a:p>
          <a:p>
            <a:pPr algn="l" rtl="0"/>
            <a:r>
              <a:rPr lang="es" sz="1200" b="1" i="0" u="none" dirty="0">
                <a:latin typeface="Courier New" pitchFamily="49" charset="0"/>
                <a:cs typeface="Courier New" pitchFamily="49" charset="0"/>
              </a:rPr>
              <a:t>----------------------------------------</a:t>
            </a:r>
          </a:p>
          <a:p>
            <a:pPr algn="l" rtl="0"/>
            <a:r>
              <a:rPr lang="es" sz="1200" b="1" i="0" u="none" dirty="0">
                <a:latin typeface="Courier New" pitchFamily="49" charset="0"/>
                <a:cs typeface="Courier New" pitchFamily="49" charset="0"/>
              </a:rPr>
              <a:t>1                    74971.6      1933.8</a:t>
            </a:r>
          </a:p>
          <a:p>
            <a:pPr algn="l" rtl="0"/>
            <a:r>
              <a:rPr lang="es" sz="1200" b="1" i="0" u="none" dirty="0">
                <a:latin typeface="Courier New" pitchFamily="49" charset="0"/>
                <a:cs typeface="Courier New" pitchFamily="49" charset="0"/>
              </a:rPr>
              <a:t>2                   102017.8      2147.3</a:t>
            </a:r>
          </a:p>
          <a:p>
            <a:pPr algn="l" rtl="0"/>
            <a:r>
              <a:rPr lang="es" sz="1200" b="1" i="0" u="none" dirty="0">
                <a:latin typeface="Courier New" pitchFamily="49" charset="0"/>
                <a:cs typeface="Courier New" pitchFamily="49" charset="0"/>
              </a:rPr>
              <a:t>3                    78319.0      1533.3</a:t>
            </a:r>
          </a:p>
          <a:p>
            <a:pPr algn="l" rtl="0"/>
            <a:r>
              <a:rPr lang="es" sz="1200" b="1" i="0" u="none" dirty="0">
                <a:latin typeface="Courier New" pitchFamily="49" charset="0"/>
                <a:cs typeface="Courier New" pitchFamily="49" charset="0"/>
              </a:rPr>
              <a:t>4                    22328.3       601.9</a:t>
            </a:r>
          </a:p>
          <a:p>
            <a:pPr algn="l" rtl="0"/>
            <a:r>
              <a:rPr lang="es" sz="1200" b="1" i="0" u="none" dirty="0">
                <a:latin typeface="Courier New" pitchFamily="49" charset="0"/>
                <a:cs typeface="Courier New" pitchFamily="49" charset="0"/>
              </a:rPr>
              <a:t>5                    89451.7      1612.8</a:t>
            </a:r>
          </a:p>
          <a:p>
            <a:pPr algn="l" rtl="0"/>
            <a:r>
              <a:rPr lang="es" sz="1200" b="1" i="0" u="none" dirty="0">
                <a:latin typeface="Courier New" pitchFamily="49" charset="0"/>
                <a:cs typeface="Courier New" pitchFamily="49" charset="0"/>
              </a:rPr>
              <a:t>6                    35488.3       823.3</a:t>
            </a:r>
          </a:p>
          <a:p>
            <a:pPr algn="l" rtl="0"/>
            <a:r>
              <a:rPr lang="es" sz="1200" b="1" i="0" u="none" dirty="0">
                <a:latin typeface="Courier New" pitchFamily="49" charset="0"/>
                <a:cs typeface="Courier New" pitchFamily="49" charset="0"/>
              </a:rPr>
              <a:t>Talud7               10452.7       512.4</a:t>
            </a:r>
          </a:p>
          <a:p>
            <a:pPr algn="l" rtl="0"/>
            <a:r>
              <a:rPr lang="es" sz="1200" b="1" i="0" u="none" dirty="0">
                <a:latin typeface="Courier New" pitchFamily="49" charset="0"/>
                <a:cs typeface="Courier New" pitchFamily="49" charset="0"/>
              </a:rPr>
              <a:t>Talud8               18331.5       808.3</a:t>
            </a:r>
          </a:p>
          <a:p>
            <a:pPr algn="l" rtl="0"/>
            <a:r>
              <a:rPr lang="es" sz="1200" b="1" i="0" u="none" dirty="0">
                <a:latin typeface="Courier New" pitchFamily="49" charset="0"/>
                <a:cs typeface="Courier New" pitchFamily="49" charset="0"/>
              </a:rPr>
              <a:t>Talud9               14020.1       552.6</a:t>
            </a:r>
          </a:p>
          <a:p>
            <a:pPr algn="l" rtl="0"/>
            <a:r>
              <a:rPr lang="es" sz="1200" b="1" i="0" u="none" dirty="0">
                <a:latin typeface="Courier New" pitchFamily="49" charset="0"/>
                <a:cs typeface="Courier New" pitchFamily="49" charset="0"/>
              </a:rPr>
              <a:t>Talud10              17642.6       664.7</a:t>
            </a:r>
          </a:p>
          <a:p>
            <a:pPr algn="l" rtl="0"/>
            <a:r>
              <a:rPr lang="es" sz="1200" b="1" i="0" u="none" dirty="0">
                <a:latin typeface="Courier New" pitchFamily="49" charset="0"/>
                <a:cs typeface="Courier New" pitchFamily="49" charset="0"/>
              </a:rPr>
              <a:t>Talud11               9501.4       398.1</a:t>
            </a:r>
          </a:p>
          <a:p>
            <a:pPr algn="l" rtl="0"/>
            <a:r>
              <a:rPr lang="es" sz="1200" b="1" i="0" u="none" dirty="0">
                <a:latin typeface="Courier New" pitchFamily="49" charset="0"/>
                <a:cs typeface="Courier New" pitchFamily="49" charset="0"/>
              </a:rPr>
              <a:t>----------------------------------------</a:t>
            </a:r>
          </a:p>
          <a:p>
            <a:pPr algn="l" rtl="0"/>
            <a:r>
              <a:rPr lang="es" sz="1200" b="1" i="0" u="none" dirty="0">
                <a:latin typeface="Courier New" pitchFamily="49" charset="0"/>
                <a:cs typeface="Courier New" pitchFamily="49" charset="0"/>
              </a:rPr>
              <a:t>Total               472525.0     11588.5</a:t>
            </a:r>
          </a:p>
        </p:txBody>
      </p:sp>
    </p:spTree>
    <p:extLst>
      <p:ext uri="{BB962C8B-B14F-4D97-AF65-F5344CB8AC3E}">
        <p14:creationId xmlns:p14="http://schemas.microsoft.com/office/powerpoint/2010/main" val="71381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3</a:t>
            </a:r>
          </a:p>
        </p:txBody>
      </p:sp>
      <p:sp>
        <p:nvSpPr>
          <p:cNvPr id="3" name="TextBox 2"/>
          <p:cNvSpPr txBox="1"/>
          <p:nvPr/>
        </p:nvSpPr>
        <p:spPr>
          <a:xfrm>
            <a:off x="228600" y="1524000"/>
            <a:ext cx="8763000" cy="2308324"/>
          </a:xfrm>
          <a:prstGeom prst="rect">
            <a:avLst/>
          </a:prstGeom>
          <a:solidFill>
            <a:srgbClr val="0000FF"/>
          </a:solidFill>
          <a:ln>
            <a:solidFill>
              <a:schemeClr val="tx1"/>
            </a:solidFill>
          </a:ln>
        </p:spPr>
        <p:txBody>
          <a:bodyPr wrap="square" rtlCol="0">
            <a:spAutoFit/>
          </a:bodyPr>
          <a:lstStyle/>
          <a:p>
            <a:pPr algn="l" rtl="0"/>
            <a:r>
              <a:rPr lang="es" b="1" i="0" u="none">
                <a:solidFill>
                  <a:schemeClr val="bg1"/>
                </a:solidFill>
              </a:rPr>
              <a:t>Levantamiento Predragado = 222_Pre.LOG (Distancia entre Líneas = 10’)</a:t>
            </a:r>
          </a:p>
          <a:p>
            <a:pPr algn="l" rtl="0"/>
            <a:r>
              <a:rPr lang="es" b="1" i="0" u="none">
                <a:solidFill>
                  <a:schemeClr val="bg1"/>
                </a:solidFill>
              </a:rPr>
              <a:t>Levantamiento Postdragado = 222_Post.LOG</a:t>
            </a:r>
          </a:p>
          <a:p>
            <a:pPr algn="l" rtl="0"/>
            <a:r>
              <a:rPr lang="es" b="1" i="0" u="none">
                <a:solidFill>
                  <a:schemeClr val="bg1"/>
                </a:solidFill>
              </a:rPr>
              <a:t>Canal = 222.CHN</a:t>
            </a:r>
          </a:p>
          <a:p>
            <a:pPr algn="l" rtl="0"/>
            <a:r>
              <a:rPr lang="es" b="1" i="0" u="none">
                <a:solidFill>
                  <a:schemeClr val="bg1"/>
                </a:solidFill>
              </a:rPr>
              <a:t>Sobreprofundidad = 0.3’</a:t>
            </a:r>
            <a:r>
              <a:rPr lang="es" b="0" i="0" u="none">
                <a:solidFill>
                  <a:schemeClr val="bg1"/>
                </a:solidFill>
              </a:rPr>
              <a:t>				</a:t>
            </a:r>
            <a:r>
              <a:rPr lang="es" sz="1050" b="1" i="0" u="none">
                <a:solidFill>
                  <a:schemeClr val="bg1"/>
                </a:solidFill>
              </a:rPr>
              <a:t>(guía:  tin vs chn)</a:t>
            </a:r>
            <a:endParaRPr lang="es" b="1" dirty="0">
              <a:solidFill>
                <a:schemeClr val="bg1"/>
              </a:solidFill>
            </a:endParaRPr>
          </a:p>
          <a:p>
            <a:endParaRPr lang="es" b="1" dirty="0">
              <a:solidFill>
                <a:schemeClr val="bg1"/>
              </a:solidFill>
            </a:endParaRPr>
          </a:p>
          <a:p>
            <a:pPr algn="l" rtl="0"/>
            <a:r>
              <a:rPr lang="es" b="1" i="0" u="none">
                <a:solidFill>
                  <a:schemeClr val="bg1"/>
                </a:solidFill>
              </a:rPr>
              <a:t>Calcule el total del Material Removido Sobre Diseño, el Total de Material Removido en la Sobreprof Permitida (Sin Isóbata), el Relleno sobre Diseño y el Total de Material Sobredragado.</a:t>
            </a:r>
          </a:p>
        </p:txBody>
      </p:sp>
      <p:sp>
        <p:nvSpPr>
          <p:cNvPr id="5" name="TextBox 4"/>
          <p:cNvSpPr txBox="1"/>
          <p:nvPr/>
        </p:nvSpPr>
        <p:spPr>
          <a:xfrm>
            <a:off x="1066800" y="4800600"/>
            <a:ext cx="7010400" cy="1200329"/>
          </a:xfrm>
          <a:prstGeom prst="rect">
            <a:avLst/>
          </a:prstGeom>
          <a:solidFill>
            <a:schemeClr val="bg1"/>
          </a:solidFill>
          <a:ln w="38100">
            <a:solidFill>
              <a:schemeClr val="tx1"/>
            </a:solidFill>
          </a:ln>
        </p:spPr>
        <p:txBody>
          <a:bodyPr wrap="square" rtlCol="0">
            <a:spAutoFit/>
          </a:bodyPr>
          <a:lstStyle/>
          <a:p>
            <a:pPr algn="l" rtl="0"/>
            <a:r>
              <a:rPr lang="es" b="1" i="0" u="none" dirty="0"/>
              <a:t>Total Material Removido Sobre Diseño =           </a:t>
            </a:r>
            <a:r>
              <a:rPr lang="es" b="1" i="0" u="none" dirty="0" smtClean="0"/>
              <a:t>    223,168cy</a:t>
            </a:r>
            <a:endParaRPr lang="es" b="1" i="0" u="none" dirty="0"/>
          </a:p>
          <a:p>
            <a:pPr algn="l" rtl="0"/>
            <a:r>
              <a:rPr lang="es" b="1" i="0" u="none" dirty="0"/>
              <a:t>Total Material Removido en Sobreprof.  Permitida =   </a:t>
            </a:r>
            <a:r>
              <a:rPr lang="es" b="1" i="0" u="none" dirty="0" smtClean="0"/>
              <a:t> </a:t>
            </a:r>
            <a:r>
              <a:rPr lang="es" b="1" i="0" u="none" dirty="0"/>
              <a:t>111cy</a:t>
            </a:r>
          </a:p>
          <a:p>
            <a:pPr algn="l" rtl="0"/>
            <a:r>
              <a:rPr lang="es" b="1" i="0" u="none" dirty="0"/>
              <a:t>Total Relleno sobre Diseño =                                       3,884cy</a:t>
            </a:r>
          </a:p>
          <a:p>
            <a:pPr algn="l" rtl="0"/>
            <a:r>
              <a:rPr lang="es" b="1" i="0" u="none" dirty="0"/>
              <a:t>Total Material Sobredragado =                                     </a:t>
            </a:r>
            <a:r>
              <a:rPr lang="es" b="1" i="0" u="none" dirty="0" smtClean="0"/>
              <a:t>   432cy</a:t>
            </a:r>
            <a:endParaRPr lang="es" b="1" i="0" u="none" dirty="0"/>
          </a:p>
        </p:txBody>
      </p:sp>
    </p:spTree>
    <p:extLst>
      <p:ext uri="{BB962C8B-B14F-4D97-AF65-F5344CB8AC3E}">
        <p14:creationId xmlns:p14="http://schemas.microsoft.com/office/powerpoint/2010/main" val="95021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noFill/>
          </a:ln>
        </p:spPr>
        <p:txBody>
          <a:bodyPr/>
          <a:lstStyle/>
          <a:p>
            <a:pPr algn="l" rtl="0"/>
            <a:r>
              <a:rPr lang="es" b="0" i="0" u="none"/>
              <a:t>  Pregunta Número 4</a:t>
            </a:r>
          </a:p>
        </p:txBody>
      </p:sp>
      <p:sp>
        <p:nvSpPr>
          <p:cNvPr id="3" name="TextBox 2"/>
          <p:cNvSpPr txBox="1"/>
          <p:nvPr/>
        </p:nvSpPr>
        <p:spPr>
          <a:xfrm>
            <a:off x="457200" y="1524000"/>
            <a:ext cx="8534400" cy="1938992"/>
          </a:xfrm>
          <a:prstGeom prst="rect">
            <a:avLst/>
          </a:prstGeom>
          <a:solidFill>
            <a:srgbClr val="0000FF"/>
          </a:solidFill>
          <a:ln>
            <a:solidFill>
              <a:schemeClr val="tx1"/>
            </a:solidFill>
          </a:ln>
        </p:spPr>
        <p:txBody>
          <a:bodyPr wrap="square" rtlCol="0">
            <a:spAutoFit/>
          </a:bodyPr>
          <a:lstStyle/>
          <a:p>
            <a:pPr algn="l" rtl="0"/>
            <a:r>
              <a:rPr lang="es" sz="2000" b="1" i="0" u="none" dirty="0">
                <a:solidFill>
                  <a:schemeClr val="bg1"/>
                </a:solidFill>
              </a:rPr>
              <a:t>Levantamiento Predragado = GSP_pre.XYZ</a:t>
            </a:r>
          </a:p>
          <a:p>
            <a:pPr algn="l" rtl="0"/>
            <a:r>
              <a:rPr lang="es" sz="2000" b="1" i="0" u="none" dirty="0">
                <a:solidFill>
                  <a:schemeClr val="bg1"/>
                </a:solidFill>
              </a:rPr>
              <a:t>Levantamiento Postdragado = GSP_ad.XYZ</a:t>
            </a:r>
          </a:p>
          <a:p>
            <a:pPr algn="l" rtl="0"/>
            <a:r>
              <a:rPr lang="es" sz="2000" b="1" i="0" u="none" dirty="0">
                <a:solidFill>
                  <a:schemeClr val="bg1"/>
                </a:solidFill>
              </a:rPr>
              <a:t>Líneas Planeadas = 444.LNW</a:t>
            </a:r>
          </a:p>
          <a:p>
            <a:pPr algn="l" rtl="0"/>
            <a:r>
              <a:rPr lang="es" sz="2000" b="1" i="0" u="none" dirty="0">
                <a:solidFill>
                  <a:schemeClr val="bg1"/>
                </a:solidFill>
              </a:rPr>
              <a:t>Modo = Prof</a:t>
            </a:r>
            <a:r>
              <a:rPr lang="es" sz="2000" b="0" i="0" u="none" dirty="0">
                <a:solidFill>
                  <a:schemeClr val="bg1"/>
                </a:solidFill>
              </a:rPr>
              <a:t>					</a:t>
            </a:r>
            <a:r>
              <a:rPr lang="es" sz="1100" b="1" i="0" u="none" dirty="0">
                <a:solidFill>
                  <a:schemeClr val="bg1"/>
                </a:solidFill>
              </a:rPr>
              <a:t>guía:</a:t>
            </a:r>
            <a:r>
              <a:rPr lang="es" sz="1100" b="0" i="0" u="none" dirty="0">
                <a:solidFill>
                  <a:schemeClr val="bg1"/>
                </a:solidFill>
              </a:rPr>
              <a:t>  </a:t>
            </a:r>
            <a:r>
              <a:rPr lang="es" sz="1100" b="1" i="0" u="none" dirty="0">
                <a:solidFill>
                  <a:schemeClr val="bg1"/>
                </a:solidFill>
              </a:rPr>
              <a:t>Filadelfia (TIN vs LNW)</a:t>
            </a:r>
            <a:endParaRPr lang="es" sz="2000" b="1" dirty="0">
              <a:solidFill>
                <a:schemeClr val="bg1"/>
              </a:solidFill>
            </a:endParaRPr>
          </a:p>
          <a:p>
            <a:endParaRPr lang="es" sz="2000" b="1" dirty="0">
              <a:solidFill>
                <a:schemeClr val="bg1"/>
              </a:solidFill>
            </a:endParaRPr>
          </a:p>
          <a:p>
            <a:pPr algn="l" rtl="0"/>
            <a:r>
              <a:rPr lang="es" sz="2000" b="1" i="0" u="none" dirty="0">
                <a:solidFill>
                  <a:schemeClr val="bg1"/>
                </a:solidFill>
              </a:rPr>
              <a:t>Cuál es el Material Removido Neto Sobre el diseño?</a:t>
            </a:r>
          </a:p>
        </p:txBody>
      </p:sp>
      <p:sp>
        <p:nvSpPr>
          <p:cNvPr id="5" name="TextBox 4"/>
          <p:cNvSpPr txBox="1"/>
          <p:nvPr/>
        </p:nvSpPr>
        <p:spPr>
          <a:xfrm>
            <a:off x="533400" y="4419600"/>
            <a:ext cx="8382000" cy="923330"/>
          </a:xfrm>
          <a:prstGeom prst="rect">
            <a:avLst/>
          </a:prstGeom>
          <a:solidFill>
            <a:schemeClr val="bg1"/>
          </a:solidFill>
          <a:ln w="38100">
            <a:solidFill>
              <a:schemeClr val="tx1"/>
            </a:solidFill>
          </a:ln>
        </p:spPr>
        <p:txBody>
          <a:bodyPr wrap="square" rtlCol="0">
            <a:spAutoFit/>
          </a:bodyPr>
          <a:lstStyle/>
          <a:p>
            <a:pPr algn="l" rtl="0"/>
            <a:r>
              <a:rPr lang="es" b="1" i="0" u="none" dirty="0"/>
              <a:t>Total Removido Pago A Profundidad Proyecto (Grueso) =        18,028cy</a:t>
            </a:r>
          </a:p>
          <a:p>
            <a:pPr algn="l" rtl="0"/>
            <a:r>
              <a:rPr lang="es" b="1" i="0" u="none" dirty="0"/>
              <a:t>Relleno =                                                                             </a:t>
            </a:r>
            <a:r>
              <a:rPr lang="es" b="1" i="0" u="none" dirty="0" smtClean="0"/>
              <a:t> 		1,115cy</a:t>
            </a:r>
            <a:endParaRPr lang="es" b="1" i="0" u="none" dirty="0"/>
          </a:p>
          <a:p>
            <a:pPr algn="l" rtl="0"/>
            <a:r>
              <a:rPr lang="es" b="1" i="0" u="none" dirty="0"/>
              <a:t>Total Removido Pago A Profundidad Proyecto (Neto) =             16,912cy</a:t>
            </a:r>
          </a:p>
        </p:txBody>
      </p:sp>
    </p:spTree>
    <p:extLst>
      <p:ext uri="{BB962C8B-B14F-4D97-AF65-F5344CB8AC3E}">
        <p14:creationId xmlns:p14="http://schemas.microsoft.com/office/powerpoint/2010/main" val="540857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75365"/>
            <a:ext cx="8229600" cy="715962"/>
          </a:xfrm>
        </p:spPr>
        <p:txBody>
          <a:bodyPr/>
          <a:lstStyle/>
          <a:p>
            <a:pPr algn="l" rtl="0"/>
            <a:r>
              <a:rPr lang="es" b="0" i="0" u="none"/>
              <a:t>TIN A NIVEL</a:t>
            </a:r>
          </a:p>
        </p:txBody>
      </p:sp>
      <p:grpSp>
        <p:nvGrpSpPr>
          <p:cNvPr id="2" name="Group 1"/>
          <p:cNvGrpSpPr/>
          <p:nvPr/>
        </p:nvGrpSpPr>
        <p:grpSpPr>
          <a:xfrm>
            <a:off x="19220" y="2188890"/>
            <a:ext cx="9124780" cy="1657536"/>
            <a:chOff x="92653" y="2195406"/>
            <a:chExt cx="9124780" cy="1657536"/>
          </a:xfrm>
        </p:grpSpPr>
        <p:pic>
          <p:nvPicPr>
            <p:cNvPr id="148482" name="Picture 2" descr="C:\Temp\SSS8.png"/>
            <p:cNvPicPr>
              <a:picLocks noChangeAspect="1" noChangeArrowheads="1"/>
            </p:cNvPicPr>
            <p:nvPr/>
          </p:nvPicPr>
          <p:blipFill>
            <a:blip r:embed="rId2" cstate="print"/>
            <a:srcRect/>
            <a:stretch>
              <a:fillRect/>
            </a:stretch>
          </p:blipFill>
          <p:spPr bwMode="auto">
            <a:xfrm>
              <a:off x="92653" y="2195406"/>
              <a:ext cx="1795894" cy="1657536"/>
            </a:xfrm>
            <a:prstGeom prst="rect">
              <a:avLst/>
            </a:prstGeom>
            <a:noFill/>
            <a:ln>
              <a:solidFill>
                <a:schemeClr val="tx1">
                  <a:lumMod val="65000"/>
                  <a:lumOff val="35000"/>
                </a:schemeClr>
              </a:solidFill>
            </a:ln>
          </p:spPr>
        </p:pic>
        <p:pic>
          <p:nvPicPr>
            <p:cNvPr id="6" name="Picture 2" descr="C:\Temp\SSS8.png"/>
            <p:cNvPicPr>
              <a:picLocks noChangeAspect="1" noChangeArrowheads="1"/>
            </p:cNvPicPr>
            <p:nvPr/>
          </p:nvPicPr>
          <p:blipFill>
            <a:blip r:embed="rId3" cstate="print"/>
            <a:stretch>
              <a:fillRect/>
            </a:stretch>
          </p:blipFill>
          <p:spPr bwMode="auto">
            <a:xfrm>
              <a:off x="1927199" y="2195406"/>
              <a:ext cx="1784402" cy="1657536"/>
            </a:xfrm>
            <a:prstGeom prst="rect">
              <a:avLst/>
            </a:prstGeom>
            <a:noFill/>
            <a:ln>
              <a:solidFill>
                <a:schemeClr val="tx1">
                  <a:lumMod val="65000"/>
                  <a:lumOff val="35000"/>
                </a:schemeClr>
              </a:solidFill>
            </a:ln>
          </p:spPr>
        </p:pic>
        <p:pic>
          <p:nvPicPr>
            <p:cNvPr id="7" name="Picture 2" descr="C:\Temp\SSS8.png"/>
            <p:cNvPicPr>
              <a:picLocks noChangeAspect="1" noChangeArrowheads="1"/>
            </p:cNvPicPr>
            <p:nvPr/>
          </p:nvPicPr>
          <p:blipFill>
            <a:blip r:embed="rId4" cstate="print"/>
            <a:stretch>
              <a:fillRect/>
            </a:stretch>
          </p:blipFill>
          <p:spPr bwMode="auto">
            <a:xfrm>
              <a:off x="3753020" y="2195406"/>
              <a:ext cx="1790360" cy="1657536"/>
            </a:xfrm>
            <a:prstGeom prst="rect">
              <a:avLst/>
            </a:prstGeom>
            <a:noFill/>
            <a:ln>
              <a:solidFill>
                <a:schemeClr val="tx1">
                  <a:lumMod val="65000"/>
                  <a:lumOff val="35000"/>
                </a:schemeClr>
              </a:solidFill>
            </a:ln>
          </p:spPr>
        </p:pic>
        <p:pic>
          <p:nvPicPr>
            <p:cNvPr id="8" name="Picture 2" descr="C:\Temp\SSS8.png"/>
            <p:cNvPicPr>
              <a:picLocks noChangeAspect="1" noChangeArrowheads="1"/>
            </p:cNvPicPr>
            <p:nvPr/>
          </p:nvPicPr>
          <p:blipFill>
            <a:blip r:embed="rId5" cstate="print"/>
            <a:stretch>
              <a:fillRect/>
            </a:stretch>
          </p:blipFill>
          <p:spPr bwMode="auto">
            <a:xfrm>
              <a:off x="5587557" y="2195406"/>
              <a:ext cx="1778886" cy="1657536"/>
            </a:xfrm>
            <a:prstGeom prst="rect">
              <a:avLst/>
            </a:prstGeom>
            <a:noFill/>
            <a:ln>
              <a:solidFill>
                <a:schemeClr val="tx1">
                  <a:lumMod val="65000"/>
                  <a:lumOff val="35000"/>
                </a:schemeClr>
              </a:solidFill>
            </a:ln>
          </p:spPr>
        </p:pic>
        <p:pic>
          <p:nvPicPr>
            <p:cNvPr id="9" name="Picture 2" descr="C:\Temp\SSS8.png"/>
            <p:cNvPicPr>
              <a:picLocks noChangeAspect="1" noChangeArrowheads="1"/>
            </p:cNvPicPr>
            <p:nvPr/>
          </p:nvPicPr>
          <p:blipFill>
            <a:blip r:embed="rId6" cstate="print"/>
            <a:stretch>
              <a:fillRect/>
            </a:stretch>
          </p:blipFill>
          <p:spPr bwMode="auto">
            <a:xfrm>
              <a:off x="7427073" y="2195406"/>
              <a:ext cx="1790360" cy="1657536"/>
            </a:xfrm>
            <a:prstGeom prst="rect">
              <a:avLst/>
            </a:prstGeom>
            <a:noFill/>
            <a:ln>
              <a:solidFill>
                <a:schemeClr val="tx1">
                  <a:lumMod val="65000"/>
                  <a:lumOff val="35000"/>
                </a:schemeClr>
              </a:solidFill>
            </a:ln>
          </p:spPr>
        </p:pic>
      </p:grpSp>
      <p:sp>
        <p:nvSpPr>
          <p:cNvPr id="10" name="TextBox 9"/>
          <p:cNvSpPr txBox="1"/>
          <p:nvPr/>
        </p:nvSpPr>
        <p:spPr>
          <a:xfrm>
            <a:off x="76200" y="3948006"/>
            <a:ext cx="1676400" cy="307777"/>
          </a:xfrm>
          <a:prstGeom prst="rect">
            <a:avLst/>
          </a:prstGeom>
          <a:noFill/>
        </p:spPr>
        <p:txBody>
          <a:bodyPr wrap="square" rtlCol="0">
            <a:spAutoFit/>
          </a:bodyPr>
          <a:lstStyle/>
          <a:p>
            <a:pPr algn="l" rtl="0"/>
            <a:r>
              <a:rPr lang="es" sz="1400" b="0" i="0" u="none"/>
              <a:t>W.L. = 1800’ MSL</a:t>
            </a:r>
          </a:p>
        </p:txBody>
      </p:sp>
      <p:sp>
        <p:nvSpPr>
          <p:cNvPr id="11" name="TextBox 10"/>
          <p:cNvSpPr txBox="1"/>
          <p:nvPr/>
        </p:nvSpPr>
        <p:spPr>
          <a:xfrm>
            <a:off x="1981200" y="3948006"/>
            <a:ext cx="1676400" cy="307777"/>
          </a:xfrm>
          <a:prstGeom prst="rect">
            <a:avLst/>
          </a:prstGeom>
          <a:noFill/>
        </p:spPr>
        <p:txBody>
          <a:bodyPr wrap="square" rtlCol="0">
            <a:spAutoFit/>
          </a:bodyPr>
          <a:lstStyle/>
          <a:p>
            <a:pPr algn="l" rtl="0"/>
            <a:r>
              <a:rPr lang="es" sz="1400" b="0" i="0" u="none"/>
              <a:t>W.L. = 1810’ MSL</a:t>
            </a:r>
          </a:p>
        </p:txBody>
      </p:sp>
      <p:sp>
        <p:nvSpPr>
          <p:cNvPr id="12" name="TextBox 11"/>
          <p:cNvSpPr txBox="1"/>
          <p:nvPr/>
        </p:nvSpPr>
        <p:spPr>
          <a:xfrm>
            <a:off x="3810000" y="3948006"/>
            <a:ext cx="1676400" cy="307777"/>
          </a:xfrm>
          <a:prstGeom prst="rect">
            <a:avLst/>
          </a:prstGeom>
          <a:noFill/>
        </p:spPr>
        <p:txBody>
          <a:bodyPr wrap="square" rtlCol="0">
            <a:spAutoFit/>
          </a:bodyPr>
          <a:lstStyle/>
          <a:p>
            <a:pPr algn="l" rtl="0"/>
            <a:r>
              <a:rPr lang="es" sz="1400" b="0" i="0" u="none"/>
              <a:t>W.L. = 1820’ MSL</a:t>
            </a:r>
          </a:p>
        </p:txBody>
      </p:sp>
      <p:sp>
        <p:nvSpPr>
          <p:cNvPr id="13" name="TextBox 12"/>
          <p:cNvSpPr txBox="1"/>
          <p:nvPr/>
        </p:nvSpPr>
        <p:spPr>
          <a:xfrm>
            <a:off x="5638800" y="3948006"/>
            <a:ext cx="1676400" cy="307777"/>
          </a:xfrm>
          <a:prstGeom prst="rect">
            <a:avLst/>
          </a:prstGeom>
          <a:noFill/>
        </p:spPr>
        <p:txBody>
          <a:bodyPr wrap="square" rtlCol="0">
            <a:spAutoFit/>
          </a:bodyPr>
          <a:lstStyle/>
          <a:p>
            <a:pPr algn="l" rtl="0"/>
            <a:r>
              <a:rPr lang="es" sz="1400" b="0" i="0" u="none"/>
              <a:t>W.L. = 1830’ MSL</a:t>
            </a:r>
          </a:p>
        </p:txBody>
      </p:sp>
      <p:sp>
        <p:nvSpPr>
          <p:cNvPr id="14" name="TextBox 13"/>
          <p:cNvSpPr txBox="1"/>
          <p:nvPr/>
        </p:nvSpPr>
        <p:spPr>
          <a:xfrm>
            <a:off x="7543800" y="3948006"/>
            <a:ext cx="1676400" cy="307777"/>
          </a:xfrm>
          <a:prstGeom prst="rect">
            <a:avLst/>
          </a:prstGeom>
          <a:noFill/>
        </p:spPr>
        <p:txBody>
          <a:bodyPr wrap="square" rtlCol="0">
            <a:spAutoFit/>
          </a:bodyPr>
          <a:lstStyle/>
          <a:p>
            <a:pPr algn="l" rtl="0"/>
            <a:r>
              <a:rPr lang="es" sz="1400" b="0" i="0" u="none"/>
              <a:t>W.L. = 1840’ MSL</a:t>
            </a:r>
          </a:p>
        </p:txBody>
      </p:sp>
      <p:sp>
        <p:nvSpPr>
          <p:cNvPr id="15" name="TextBox 14"/>
          <p:cNvSpPr txBox="1"/>
          <p:nvPr/>
        </p:nvSpPr>
        <p:spPr>
          <a:xfrm>
            <a:off x="76200" y="1220201"/>
            <a:ext cx="6781800" cy="646331"/>
          </a:xfrm>
          <a:prstGeom prst="rect">
            <a:avLst/>
          </a:prstGeom>
          <a:noFill/>
          <a:ln>
            <a:noFill/>
          </a:ln>
        </p:spPr>
        <p:txBody>
          <a:bodyPr wrap="square" rtlCol="0">
            <a:spAutoFit/>
          </a:bodyPr>
          <a:lstStyle/>
          <a:p>
            <a:pPr algn="l" rtl="0"/>
            <a:r>
              <a:rPr lang="es" b="0" i="0" u="none">
                <a:solidFill>
                  <a:schemeClr val="tx1">
                    <a:lumMod val="65000"/>
                    <a:lumOff val="35000"/>
                  </a:schemeClr>
                </a:solidFill>
              </a:rPr>
              <a:t>Calcula el volumen de agua y el área superficial de la “piscina” a medida que el nivel del agua varía entre los limites definidos por el usuario.</a:t>
            </a:r>
          </a:p>
        </p:txBody>
      </p:sp>
      <p:sp>
        <p:nvSpPr>
          <p:cNvPr id="16" name="Rectangle 15"/>
          <p:cNvSpPr/>
          <p:nvPr/>
        </p:nvSpPr>
        <p:spPr>
          <a:xfrm>
            <a:off x="228600" y="4277142"/>
            <a:ext cx="8839200" cy="1954381"/>
          </a:xfrm>
          <a:prstGeom prst="rect">
            <a:avLst/>
          </a:prstGeom>
        </p:spPr>
        <p:txBody>
          <a:bodyPr wrap="square">
            <a:spAutoFit/>
          </a:bodyPr>
          <a:lstStyle/>
          <a:p>
            <a:pPr algn="l" rtl="0"/>
            <a:r>
              <a:rPr lang="es" sz="1100" b="0" i="0" u="none">
                <a:latin typeface="Courier New" pitchFamily="49" charset="0"/>
                <a:cs typeface="Courier New" pitchFamily="49" charset="0"/>
              </a:rPr>
              <a:t>Unidad Volumen: Yardas cúbicas</a:t>
            </a:r>
          </a:p>
          <a:p>
            <a:pPr algn="l" rtl="0"/>
            <a:r>
              <a:rPr lang="es" sz="1100" b="0" i="0" u="none">
                <a:latin typeface="Courier New" pitchFamily="49" charset="0"/>
                <a:cs typeface="Courier New" pitchFamily="49" charset="0"/>
              </a:rPr>
              <a:t>Volumen Totales TIN vs Nivel</a:t>
            </a:r>
          </a:p>
          <a:p>
            <a:pPr algn="l" rtl="0"/>
            <a:r>
              <a:rPr lang="es" sz="1100" b="0" i="0" u="none">
                <a:latin typeface="Courier New" pitchFamily="49" charset="0"/>
                <a:cs typeface="Courier New" pitchFamily="49" charset="0"/>
              </a:rPr>
              <a:t>Archivo TIN: C:\HYPACK 2010\Projects\VOLUME CLASS\Sort\SSS.XYZ</a:t>
            </a:r>
          </a:p>
          <a:p>
            <a:pPr algn="l" rtl="0"/>
            <a:r>
              <a:rPr lang="es" sz="1100" b="0" i="0" u="none">
                <a:latin typeface="Courier New" pitchFamily="49" charset="0"/>
                <a:cs typeface="Courier New" pitchFamily="49" charset="0"/>
              </a:rPr>
              <a:t>Nivel     Volumen Sobre    Area Sobre      Volumen Debajo    Area Debajo    </a:t>
            </a:r>
          </a:p>
          <a:p>
            <a:pPr algn="l" rtl="0"/>
            <a:r>
              <a:rPr lang="es" sz="1100" b="0" i="0" u="none">
                <a:latin typeface="Courier New" pitchFamily="49" charset="0"/>
                <a:cs typeface="Courier New" pitchFamily="49" charset="0"/>
              </a:rPr>
              <a:t>------------------------------------------------------------------------</a:t>
            </a:r>
          </a:p>
          <a:p>
            <a:pPr algn="l" rtl="0"/>
            <a:r>
              <a:rPr lang="es" sz="1100" b="0" i="0" u="none">
                <a:latin typeface="Courier New" pitchFamily="49" charset="0"/>
                <a:cs typeface="Courier New" pitchFamily="49" charset="0"/>
              </a:rPr>
              <a:t>  1790.0       1862942.2       1294355.2            </a:t>
            </a:r>
            <a:r>
              <a:rPr lang="es" sz="1100" b="0" i="0" u="none">
                <a:solidFill>
                  <a:srgbClr val="FFFF00"/>
                </a:solidFill>
                <a:latin typeface="Courier New" pitchFamily="49" charset="0"/>
                <a:cs typeface="Courier New" pitchFamily="49" charset="0"/>
              </a:rPr>
              <a:t> </a:t>
            </a:r>
            <a:r>
              <a:rPr lang="es" sz="1100" b="0" i="0" u="none">
                <a:solidFill>
                  <a:srgbClr val="FF0000"/>
                </a:solidFill>
                <a:latin typeface="Courier New" pitchFamily="49" charset="0"/>
                <a:cs typeface="Courier New" pitchFamily="49" charset="0"/>
              </a:rPr>
              <a:t>0.0</a:t>
            </a:r>
            <a:r>
              <a:rPr lang="es" sz="1100" b="0" i="0" u="none">
                <a:solidFill>
                  <a:srgbClr val="FFFF00"/>
                </a:solidFill>
                <a:latin typeface="Courier New" pitchFamily="49" charset="0"/>
                <a:cs typeface="Courier New" pitchFamily="49" charset="0"/>
              </a:rPr>
              <a:t>             </a:t>
            </a:r>
            <a:r>
              <a:rPr lang="es" sz="1100" b="0" i="0" u="none">
                <a:latin typeface="Courier New" pitchFamily="49" charset="0"/>
                <a:cs typeface="Courier New" pitchFamily="49" charset="0"/>
              </a:rPr>
              <a:t>0.0</a:t>
            </a:r>
          </a:p>
          <a:p>
            <a:pPr algn="l" rtl="0"/>
            <a:r>
              <a:rPr lang="es" sz="1100" b="0" i="0" u="none">
                <a:latin typeface="Courier New" pitchFamily="49" charset="0"/>
                <a:cs typeface="Courier New" pitchFamily="49" charset="0"/>
              </a:rPr>
              <a:t>  1800.0       1388139.1       1243780.9          </a:t>
            </a:r>
            <a:r>
              <a:rPr lang="es" sz="1100" b="0" i="0" u="none">
                <a:solidFill>
                  <a:srgbClr val="FF0000"/>
                </a:solidFill>
                <a:latin typeface="Courier New" pitchFamily="49" charset="0"/>
                <a:cs typeface="Courier New" pitchFamily="49" charset="0"/>
              </a:rPr>
              <a:t>4587.7</a:t>
            </a:r>
            <a:r>
              <a:rPr lang="es" sz="1100" b="0" i="0" u="none">
                <a:latin typeface="Courier New" pitchFamily="49" charset="0"/>
                <a:cs typeface="Courier New" pitchFamily="49" charset="0"/>
              </a:rPr>
              <a:t>         50574.4</a:t>
            </a:r>
          </a:p>
          <a:p>
            <a:pPr algn="l" rtl="0"/>
            <a:r>
              <a:rPr lang="es" sz="1100" b="0" i="0" u="none">
                <a:latin typeface="Courier New" pitchFamily="49" charset="0"/>
                <a:cs typeface="Courier New" pitchFamily="49" charset="0"/>
              </a:rPr>
              <a:t>  1810.0        948598.2       1111184.9         </a:t>
            </a:r>
            <a:r>
              <a:rPr lang="es" sz="1100" b="0" i="0" u="none">
                <a:solidFill>
                  <a:srgbClr val="FF0000"/>
                </a:solidFill>
                <a:latin typeface="Courier New" pitchFamily="49" charset="0"/>
                <a:cs typeface="Courier New" pitchFamily="49" charset="0"/>
              </a:rPr>
              <a:t>44437.7</a:t>
            </a:r>
            <a:r>
              <a:rPr lang="es" sz="1100" b="0" i="0" u="none">
                <a:latin typeface="Courier New" pitchFamily="49" charset="0"/>
                <a:cs typeface="Courier New" pitchFamily="49" charset="0"/>
              </a:rPr>
              <a:t>        183170.3</a:t>
            </a:r>
          </a:p>
          <a:p>
            <a:pPr algn="l" rtl="0"/>
            <a:r>
              <a:rPr lang="es" sz="1100" b="0" i="0" u="none">
                <a:latin typeface="Courier New" pitchFamily="49" charset="0"/>
                <a:cs typeface="Courier New" pitchFamily="49" charset="0"/>
              </a:rPr>
              <a:t>  1820.0        569947.4        934024.9        </a:t>
            </a:r>
            <a:r>
              <a:rPr lang="es" sz="1100" b="0" i="0" u="none">
                <a:solidFill>
                  <a:srgbClr val="FF0000"/>
                </a:solidFill>
                <a:latin typeface="Courier New" pitchFamily="49" charset="0"/>
                <a:cs typeface="Courier New" pitchFamily="49" charset="0"/>
              </a:rPr>
              <a:t>145177.7</a:t>
            </a:r>
            <a:r>
              <a:rPr lang="es" sz="1100" b="0" i="0" u="none">
                <a:latin typeface="Courier New" pitchFamily="49" charset="0"/>
                <a:cs typeface="Courier New" pitchFamily="49" charset="0"/>
              </a:rPr>
              <a:t>        360330.4</a:t>
            </a:r>
          </a:p>
          <a:p>
            <a:pPr algn="l" rtl="0"/>
            <a:r>
              <a:rPr lang="es" sz="1100" b="0" i="0" u="none">
                <a:latin typeface="Courier New" pitchFamily="49" charset="0"/>
                <a:cs typeface="Courier New" pitchFamily="49" charset="0"/>
              </a:rPr>
              <a:t>  1830.0        258080.3        729400.7        </a:t>
            </a:r>
            <a:r>
              <a:rPr lang="es" sz="1100" b="0" i="0" u="none">
                <a:solidFill>
                  <a:srgbClr val="FF0000"/>
                </a:solidFill>
                <a:latin typeface="Courier New" pitchFamily="49" charset="0"/>
                <a:cs typeface="Courier New" pitchFamily="49" charset="0"/>
              </a:rPr>
              <a:t>312701.4</a:t>
            </a:r>
            <a:r>
              <a:rPr lang="es" sz="1100" b="0" i="0" u="none">
                <a:latin typeface="Courier New" pitchFamily="49" charset="0"/>
                <a:cs typeface="Courier New" pitchFamily="49" charset="0"/>
              </a:rPr>
              <a:t>        564954.6</a:t>
            </a:r>
          </a:p>
          <a:p>
            <a:pPr algn="l" rtl="0"/>
            <a:r>
              <a:rPr lang="es" sz="1100" b="0" i="0" u="none">
                <a:latin typeface="Courier New" pitchFamily="49" charset="0"/>
                <a:cs typeface="Courier New" pitchFamily="49" charset="0"/>
              </a:rPr>
              <a:t>  1840.0         53980.9        352777.3        </a:t>
            </a:r>
            <a:r>
              <a:rPr lang="es" sz="1100" b="0" i="0" u="none">
                <a:solidFill>
                  <a:srgbClr val="FF0000"/>
                </a:solidFill>
                <a:latin typeface="Courier New" pitchFamily="49" charset="0"/>
                <a:cs typeface="Courier New" pitchFamily="49" charset="0"/>
              </a:rPr>
              <a:t>587992.8</a:t>
            </a:r>
            <a:r>
              <a:rPr lang="es" sz="1100" b="0" i="0" u="none">
                <a:latin typeface="Courier New" pitchFamily="49" charset="0"/>
                <a:cs typeface="Courier New" pitchFamily="49" charset="0"/>
              </a:rPr>
              <a:t>        941578.0</a:t>
            </a:r>
          </a:p>
        </p:txBody>
      </p:sp>
      <p:sp>
        <p:nvSpPr>
          <p:cNvPr id="17" name="TextBox 16"/>
          <p:cNvSpPr txBox="1"/>
          <p:nvPr/>
        </p:nvSpPr>
        <p:spPr>
          <a:xfrm>
            <a:off x="4174547" y="6337257"/>
            <a:ext cx="1295400" cy="430887"/>
          </a:xfrm>
          <a:prstGeom prst="rect">
            <a:avLst/>
          </a:prstGeom>
          <a:noFill/>
        </p:spPr>
        <p:txBody>
          <a:bodyPr wrap="square" rtlCol="0">
            <a:spAutoFit/>
          </a:bodyPr>
          <a:lstStyle/>
          <a:p>
            <a:pPr algn="l" rtl="0"/>
            <a:r>
              <a:rPr lang="es" sz="1100" b="1" i="0" u="none" dirty="0">
                <a:solidFill>
                  <a:srgbClr val="FF0000"/>
                </a:solidFill>
              </a:rPr>
              <a:t>Volumen de la Piscina</a:t>
            </a:r>
          </a:p>
        </p:txBody>
      </p:sp>
      <p:sp>
        <p:nvSpPr>
          <p:cNvPr id="18" name="TextBox 17"/>
          <p:cNvSpPr txBox="1"/>
          <p:nvPr/>
        </p:nvSpPr>
        <p:spPr>
          <a:xfrm>
            <a:off x="5562600" y="6337257"/>
            <a:ext cx="1295400" cy="430887"/>
          </a:xfrm>
          <a:prstGeom prst="rect">
            <a:avLst/>
          </a:prstGeom>
          <a:noFill/>
        </p:spPr>
        <p:txBody>
          <a:bodyPr wrap="square" rtlCol="0">
            <a:spAutoFit/>
          </a:bodyPr>
          <a:lstStyle/>
          <a:p>
            <a:pPr algn="l" rtl="0"/>
            <a:r>
              <a:rPr lang="es" sz="1100" b="1" i="0" u="none" dirty="0">
                <a:solidFill>
                  <a:srgbClr val="FF0000"/>
                </a:solidFill>
              </a:rPr>
              <a:t>Area Superficial de la Piscina</a:t>
            </a:r>
          </a:p>
        </p:txBody>
      </p:sp>
      <p:sp>
        <p:nvSpPr>
          <p:cNvPr id="19" name="TextBox 18"/>
          <p:cNvSpPr txBox="1"/>
          <p:nvPr/>
        </p:nvSpPr>
        <p:spPr>
          <a:xfrm>
            <a:off x="152400" y="6400800"/>
            <a:ext cx="1295400" cy="261610"/>
          </a:xfrm>
          <a:prstGeom prst="rect">
            <a:avLst/>
          </a:prstGeom>
          <a:noFill/>
        </p:spPr>
        <p:txBody>
          <a:bodyPr wrap="square" rtlCol="0">
            <a:spAutoFit/>
          </a:bodyPr>
          <a:lstStyle/>
          <a:p>
            <a:pPr algn="l" rtl="0"/>
            <a:r>
              <a:rPr lang="es" sz="1100" b="1" i="0" u="none">
                <a:solidFill>
                  <a:srgbClr val="FF0000"/>
                </a:solidFill>
              </a:rPr>
              <a:t>Nivel del Agua</a:t>
            </a:r>
          </a:p>
        </p:txBody>
      </p:sp>
      <p:sp>
        <p:nvSpPr>
          <p:cNvPr id="21" name="TextBox 20"/>
          <p:cNvSpPr txBox="1"/>
          <p:nvPr/>
        </p:nvSpPr>
        <p:spPr>
          <a:xfrm>
            <a:off x="7467600" y="4783594"/>
            <a:ext cx="1524000" cy="1015663"/>
          </a:xfrm>
          <a:prstGeom prst="rect">
            <a:avLst/>
          </a:prstGeom>
          <a:noFill/>
        </p:spPr>
        <p:txBody>
          <a:bodyPr wrap="square" rtlCol="0">
            <a:spAutoFit/>
          </a:bodyPr>
          <a:lstStyle/>
          <a:p>
            <a:pPr algn="l" rtl="0"/>
            <a:r>
              <a:rPr lang="es" sz="1200" b="0" i="0" u="none"/>
              <a:t>Sus resultados pueden diferir, dependiendo de como edito el borde del embalse….</a:t>
            </a:r>
          </a:p>
        </p:txBody>
      </p:sp>
    </p:spTree>
    <p:extLst>
      <p:ext uri="{BB962C8B-B14F-4D97-AF65-F5344CB8AC3E}">
        <p14:creationId xmlns:p14="http://schemas.microsoft.com/office/powerpoint/2010/main" val="2615806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215429" y="2901268"/>
            <a:ext cx="2642471" cy="988786"/>
          </a:xfrm>
        </p:spPr>
        <p:txBody>
          <a:bodyPr/>
          <a:lstStyle/>
          <a:p>
            <a:pPr algn="l" rtl="0"/>
            <a:r>
              <a:rPr lang="es" b="0" i="0" u="none"/>
              <a:t>Reporte PDF</a:t>
            </a:r>
          </a:p>
        </p:txBody>
      </p:sp>
      <p:sp>
        <p:nvSpPr>
          <p:cNvPr id="5" name="Title 3"/>
          <p:cNvSpPr txBox="1">
            <a:spLocks/>
          </p:cNvSpPr>
          <p:nvPr/>
        </p:nvSpPr>
        <p:spPr>
          <a:xfrm>
            <a:off x="457200" y="175365"/>
            <a:ext cx="8229600" cy="715962"/>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REPORTE TIN A NIVEL</a:t>
            </a:r>
          </a:p>
        </p:txBody>
      </p:sp>
      <p:grpSp>
        <p:nvGrpSpPr>
          <p:cNvPr id="6" name="Group 5"/>
          <p:cNvGrpSpPr/>
          <p:nvPr/>
        </p:nvGrpSpPr>
        <p:grpSpPr>
          <a:xfrm>
            <a:off x="611413" y="1246909"/>
            <a:ext cx="5779458" cy="5298463"/>
            <a:chOff x="611413" y="1246909"/>
            <a:chExt cx="5779458" cy="5298463"/>
          </a:xfrm>
        </p:grpSpPr>
        <p:pic>
          <p:nvPicPr>
            <p:cNvPr id="4" name="Picture 3"/>
            <p:cNvPicPr>
              <a:picLocks noChangeAspect="1"/>
            </p:cNvPicPr>
            <p:nvPr/>
          </p:nvPicPr>
          <p:blipFill>
            <a:blip r:embed="rId2"/>
            <a:stretch>
              <a:fillRect/>
            </a:stretch>
          </p:blipFill>
          <p:spPr>
            <a:xfrm>
              <a:off x="611413" y="1246909"/>
              <a:ext cx="5779458" cy="5298463"/>
            </a:xfrm>
            <a:prstGeom prst="rect">
              <a:avLst/>
            </a:prstGeom>
          </p:spPr>
        </p:pic>
        <p:sp>
          <p:nvSpPr>
            <p:cNvPr id="3" name="TextBox 2"/>
            <p:cNvSpPr txBox="1"/>
            <p:nvPr/>
          </p:nvSpPr>
          <p:spPr>
            <a:xfrm>
              <a:off x="1358781" y="1375875"/>
              <a:ext cx="4007978" cy="369332"/>
            </a:xfrm>
            <a:prstGeom prst="rect">
              <a:avLst/>
            </a:prstGeom>
            <a:solidFill>
              <a:schemeClr val="bg1"/>
            </a:solidFill>
          </p:spPr>
          <p:txBody>
            <a:bodyPr wrap="square" rtlCol="0">
              <a:spAutoFit/>
            </a:bodyPr>
            <a:lstStyle/>
            <a:p>
              <a:r>
                <a:rPr lang="en-US" dirty="0" err="1" smtClean="0"/>
                <a:t>Reporte</a:t>
              </a:r>
              <a:r>
                <a:rPr lang="en-US" dirty="0" smtClean="0"/>
                <a:t> TIN vs </a:t>
              </a:r>
              <a:r>
                <a:rPr lang="en-US" dirty="0" err="1" smtClean="0"/>
                <a:t>Nivel</a:t>
              </a:r>
              <a:r>
                <a:rPr lang="en-US" dirty="0" smtClean="0"/>
                <a:t> HYPACK</a:t>
              </a:r>
              <a:endParaRPr lang="en-US" dirty="0"/>
            </a:p>
          </p:txBody>
        </p:sp>
      </p:grpSp>
    </p:spTree>
    <p:extLst>
      <p:ext uri="{BB962C8B-B14F-4D97-AF65-F5344CB8AC3E}">
        <p14:creationId xmlns:p14="http://schemas.microsoft.com/office/powerpoint/2010/main" val="1883704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957" y="-7461"/>
            <a:ext cx="7227915" cy="1018843"/>
          </a:xfrm>
        </p:spPr>
        <p:txBody>
          <a:bodyPr/>
          <a:lstStyle/>
          <a:p>
            <a:pPr algn="l" rtl="0"/>
            <a:r>
              <a:rPr lang="es" b="0" i="0" u="none"/>
              <a:t>TIN A NIVEL - Ejemplo Práctico</a:t>
            </a:r>
          </a:p>
        </p:txBody>
      </p:sp>
      <p:graphicFrame>
        <p:nvGraphicFramePr>
          <p:cNvPr id="10" name="Table 9"/>
          <p:cNvGraphicFramePr>
            <a:graphicFrameLocks noGrp="1"/>
          </p:cNvGraphicFramePr>
          <p:nvPr>
            <p:extLst>
              <p:ext uri="{D42A27DB-BD31-4B8C-83A1-F6EECF244321}">
                <p14:modId xmlns:p14="http://schemas.microsoft.com/office/powerpoint/2010/main" val="2552911645"/>
              </p:ext>
            </p:extLst>
          </p:nvPr>
        </p:nvGraphicFramePr>
        <p:xfrm>
          <a:off x="3592484" y="1601851"/>
          <a:ext cx="4912632" cy="2042160"/>
        </p:xfrm>
        <a:graphic>
          <a:graphicData uri="http://schemas.openxmlformats.org/drawingml/2006/table">
            <a:tbl>
              <a:tblPr firstRow="1" bandRow="1">
                <a:tableStyleId>{21E4AEA4-8DFA-4A89-87EB-49C32662AFE0}</a:tableStyleId>
              </a:tblPr>
              <a:tblGrid>
                <a:gridCol w="1985958">
                  <a:extLst>
                    <a:ext uri="{9D8B030D-6E8A-4147-A177-3AD203B41FA5}">
                      <a16:colId xmlns:a16="http://schemas.microsoft.com/office/drawing/2014/main" xmlns="" val="20000"/>
                    </a:ext>
                  </a:extLst>
                </a:gridCol>
                <a:gridCol w="2926674">
                  <a:extLst>
                    <a:ext uri="{9D8B030D-6E8A-4147-A177-3AD203B41FA5}">
                      <a16:colId xmlns:a16="http://schemas.microsoft.com/office/drawing/2014/main" xmlns="" val="20001"/>
                    </a:ext>
                  </a:extLst>
                </a:gridCol>
              </a:tblGrid>
              <a:tr h="322523">
                <a:tc>
                  <a:txBody>
                    <a:bodyPr/>
                    <a:lstStyle/>
                    <a:p>
                      <a:pPr algn="l" rtl="0"/>
                      <a:r>
                        <a:rPr lang="es" b="0" i="0" u="none"/>
                        <a:t>Archivo Entrada</a:t>
                      </a:r>
                    </a:p>
                  </a:txBody>
                  <a:tcPr/>
                </a:tc>
                <a:tc>
                  <a:txBody>
                    <a:bodyPr/>
                    <a:lstStyle/>
                    <a:p>
                      <a:pPr algn="l" rtl="0"/>
                      <a:r>
                        <a:rPr lang="es" b="0" i="0" u="none"/>
                        <a:t>SSS.XYZ</a:t>
                      </a:r>
                    </a:p>
                  </a:txBody>
                  <a:tcPr/>
                </a:tc>
                <a:extLst>
                  <a:ext uri="{0D108BD9-81ED-4DB2-BD59-A6C34878D82A}">
                    <a16:rowId xmlns:a16="http://schemas.microsoft.com/office/drawing/2014/main" xmlns="" val="10000"/>
                  </a:ext>
                </a:extLst>
              </a:tr>
              <a:tr h="322523">
                <a:tc>
                  <a:txBody>
                    <a:bodyPr/>
                    <a:lstStyle/>
                    <a:p>
                      <a:pPr algn="l" rtl="0"/>
                      <a:r>
                        <a:rPr lang="es" sz="1600" b="0" i="0" u="none"/>
                        <a:t>LADO MAX TIN</a:t>
                      </a:r>
                      <a:endParaRPr lang="es" sz="1600" dirty="0"/>
                    </a:p>
                  </a:txBody>
                  <a:tcPr/>
                </a:tc>
                <a:tc>
                  <a:txBody>
                    <a:bodyPr/>
                    <a:lstStyle/>
                    <a:p>
                      <a:pPr algn="l" rtl="0"/>
                      <a:r>
                        <a:rPr lang="es" sz="1600" b="0" i="0" u="none"/>
                        <a:t>200</a:t>
                      </a:r>
                    </a:p>
                  </a:txBody>
                  <a:tcPr/>
                </a:tc>
                <a:extLst>
                  <a:ext uri="{0D108BD9-81ED-4DB2-BD59-A6C34878D82A}">
                    <a16:rowId xmlns:a16="http://schemas.microsoft.com/office/drawing/2014/main" xmlns="" val="10001"/>
                  </a:ext>
                </a:extLst>
              </a:tr>
              <a:tr h="322523">
                <a:tc>
                  <a:txBody>
                    <a:bodyPr/>
                    <a:lstStyle/>
                    <a:p>
                      <a:pPr algn="l" rtl="0"/>
                      <a:r>
                        <a:rPr lang="es" sz="1600" b="0" i="0" u="none"/>
                        <a:t>Modo-Z</a:t>
                      </a:r>
                    </a:p>
                  </a:txBody>
                  <a:tcPr/>
                </a:tc>
                <a:tc>
                  <a:txBody>
                    <a:bodyPr/>
                    <a:lstStyle/>
                    <a:p>
                      <a:pPr algn="l" rtl="0"/>
                      <a:r>
                        <a:rPr lang="es" sz="1600" b="0" i="0" u="none"/>
                        <a:t>Elevación</a:t>
                      </a:r>
                    </a:p>
                  </a:txBody>
                  <a:tcPr/>
                </a:tc>
                <a:extLst>
                  <a:ext uri="{0D108BD9-81ED-4DB2-BD59-A6C34878D82A}">
                    <a16:rowId xmlns:a16="http://schemas.microsoft.com/office/drawing/2014/main" xmlns="" val="10002"/>
                  </a:ext>
                </a:extLst>
              </a:tr>
              <a:tr h="322523">
                <a:tc>
                  <a:txBody>
                    <a:bodyPr/>
                    <a:lstStyle/>
                    <a:p>
                      <a:pPr algn="l" rtl="0"/>
                      <a:r>
                        <a:rPr lang="es" sz="1600" b="0" i="0" u="none"/>
                        <a:t>Volumen:</a:t>
                      </a:r>
                    </a:p>
                  </a:txBody>
                  <a:tcPr/>
                </a:tc>
                <a:tc>
                  <a:txBody>
                    <a:bodyPr/>
                    <a:lstStyle/>
                    <a:p>
                      <a:pPr algn="l" rtl="0"/>
                      <a:r>
                        <a:rPr lang="es" sz="1600" b="0" i="0" u="none"/>
                        <a:t>TIN a NIVEL</a:t>
                      </a:r>
                    </a:p>
                  </a:txBody>
                  <a:tcPr/>
                </a:tc>
                <a:extLst>
                  <a:ext uri="{0D108BD9-81ED-4DB2-BD59-A6C34878D82A}">
                    <a16:rowId xmlns:a16="http://schemas.microsoft.com/office/drawing/2014/main" xmlns="" val="10003"/>
                  </a:ext>
                </a:extLst>
              </a:tr>
              <a:tr h="322523">
                <a:tc>
                  <a:txBody>
                    <a:bodyPr/>
                    <a:lstStyle/>
                    <a:p>
                      <a:pPr algn="l" rtl="0"/>
                      <a:r>
                        <a:rPr lang="es" sz="1600" b="0" i="0" u="none"/>
                        <a:t>Archivos Borde</a:t>
                      </a:r>
                    </a:p>
                  </a:txBody>
                  <a:tcPr/>
                </a:tc>
                <a:tc>
                  <a:txBody>
                    <a:bodyPr/>
                    <a:lstStyle/>
                    <a:p>
                      <a:pPr algn="l" rtl="0"/>
                      <a:r>
                        <a:rPr lang="es" sz="1600" b="0" i="0" u="none"/>
                        <a:t>SS1 hasta SS5.BRD</a:t>
                      </a:r>
                    </a:p>
                  </a:txBody>
                  <a:tcPr/>
                </a:tc>
                <a:extLst>
                  <a:ext uri="{0D108BD9-81ED-4DB2-BD59-A6C34878D82A}">
                    <a16:rowId xmlns:a16="http://schemas.microsoft.com/office/drawing/2014/main" xmlns="" val="10004"/>
                  </a:ext>
                </a:extLst>
              </a:tr>
              <a:tr h="322523">
                <a:tc>
                  <a:txBody>
                    <a:bodyPr/>
                    <a:lstStyle/>
                    <a:p>
                      <a:pPr algn="l" rtl="0"/>
                      <a:r>
                        <a:rPr lang="es" sz="1600" b="0" i="0" u="none"/>
                        <a:t>Niveles:</a:t>
                      </a:r>
                    </a:p>
                  </a:txBody>
                  <a:tcPr/>
                </a:tc>
                <a:tc>
                  <a:txBody>
                    <a:bodyPr/>
                    <a:lstStyle/>
                    <a:p>
                      <a:pPr algn="l" rtl="0"/>
                      <a:r>
                        <a:rPr lang="es" sz="1600" b="0" i="0" u="none"/>
                        <a:t>1790 a 1850 por 10</a:t>
                      </a:r>
                    </a:p>
                  </a:txBody>
                  <a:tcPr/>
                </a:tc>
                <a:extLst>
                  <a:ext uri="{0D108BD9-81ED-4DB2-BD59-A6C34878D82A}">
                    <a16:rowId xmlns:a16="http://schemas.microsoft.com/office/drawing/2014/main" xmlns="" val="10005"/>
                  </a:ext>
                </a:extLst>
              </a:tr>
            </a:tbl>
          </a:graphicData>
        </a:graphic>
      </p:graphicFrame>
      <p:pic>
        <p:nvPicPr>
          <p:cNvPr id="3" name="Picture 2"/>
          <p:cNvPicPr>
            <a:picLocks noChangeAspect="1"/>
          </p:cNvPicPr>
          <p:nvPr/>
        </p:nvPicPr>
        <p:blipFill>
          <a:blip r:embed="rId2"/>
          <a:stretch>
            <a:fillRect/>
          </a:stretch>
        </p:blipFill>
        <p:spPr>
          <a:xfrm>
            <a:off x="308958" y="1135539"/>
            <a:ext cx="2727642" cy="5508351"/>
          </a:xfrm>
          <a:prstGeom prst="rect">
            <a:avLst/>
          </a:prstGeom>
          <a:ln>
            <a:solidFill>
              <a:schemeClr val="tx1">
                <a:lumMod val="65000"/>
                <a:lumOff val="35000"/>
              </a:schemeClr>
            </a:solidFill>
          </a:ln>
        </p:spPr>
      </p:pic>
      <p:sp>
        <p:nvSpPr>
          <p:cNvPr id="5" name="Left Arrow 4"/>
          <p:cNvSpPr/>
          <p:nvPr/>
        </p:nvSpPr>
        <p:spPr>
          <a:xfrm>
            <a:off x="2429675" y="4301835"/>
            <a:ext cx="2057400" cy="651430"/>
          </a:xfrm>
          <a:prstGeom prst="leftArrow">
            <a:avLst/>
          </a:prstGeom>
          <a:solidFill>
            <a:srgbClr val="FF0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Archivos Borde</a:t>
            </a:r>
          </a:p>
        </p:txBody>
      </p:sp>
    </p:spTree>
    <p:extLst>
      <p:ext uri="{BB962C8B-B14F-4D97-AF65-F5344CB8AC3E}">
        <p14:creationId xmlns:p14="http://schemas.microsoft.com/office/powerpoint/2010/main" val="2392878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l" rtl="0"/>
            <a:fld id="{8B0EDE77-C530-4ADB-AD74-A99B71A289FB}" type="slidenum">
              <a:rPr/>
              <a:pPr algn="l" rtl="0"/>
              <a:t>14</a:t>
            </a:fld>
            <a:endParaRPr lang="es"/>
          </a:p>
        </p:txBody>
      </p:sp>
      <p:sp>
        <p:nvSpPr>
          <p:cNvPr id="4" name="Rectangle 3"/>
          <p:cNvSpPr/>
          <p:nvPr/>
        </p:nvSpPr>
        <p:spPr>
          <a:xfrm>
            <a:off x="768927" y="1350818"/>
            <a:ext cx="6019800" cy="2693045"/>
          </a:xfrm>
          <a:prstGeom prst="rect">
            <a:avLst/>
          </a:prstGeom>
        </p:spPr>
        <p:txBody>
          <a:bodyPr wrap="square">
            <a:spAutoFit/>
          </a:bodyPr>
          <a:lstStyle/>
          <a:p>
            <a:pPr algn="l" rtl="0"/>
            <a:r>
              <a:rPr lang="es" sz="800" b="1" i="0" u="none">
                <a:latin typeface="Courier New" pitchFamily="49" charset="0"/>
                <a:cs typeface="Courier New" pitchFamily="49" charset="0"/>
              </a:rPr>
              <a:t>Unidad Volumen:</a:t>
            </a:r>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Yardas cúbicas</a:t>
            </a:r>
          </a:p>
          <a:p>
            <a:pPr algn="l" rtl="0"/>
            <a:r>
              <a:rPr lang="es" sz="800" b="1" i="0" u="none">
                <a:latin typeface="Courier New" pitchFamily="49" charset="0"/>
                <a:cs typeface="Courier New" pitchFamily="49" charset="0"/>
              </a:rPr>
              <a:t>Volumen Totales TIN vs Nivel con Bordes</a:t>
            </a:r>
          </a:p>
          <a:p>
            <a:pPr algn="l" rtl="0"/>
            <a:r>
              <a:rPr lang="es" sz="800" b="1" i="0" u="none">
                <a:latin typeface="Courier New" pitchFamily="49" charset="0"/>
                <a:cs typeface="Courier New" pitchFamily="49" charset="0"/>
              </a:rPr>
              <a:t>Archivo TIN:</a:t>
            </a:r>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C:\HYPACK 2010\Projects\VOLUME CLASS\Sort\SSS.XYZ</a:t>
            </a:r>
          </a:p>
          <a:p>
            <a:pPr algn="l" rtl="0"/>
            <a:r>
              <a:rPr lang="es" sz="800" b="1" i="0" u="none">
                <a:latin typeface="Courier New" pitchFamily="49" charset="0"/>
                <a:cs typeface="Courier New" pitchFamily="49" charset="0"/>
              </a:rPr>
              <a:t>Nivel</a:t>
            </a:r>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1790.0</a:t>
            </a:r>
          </a:p>
          <a:p>
            <a:pPr algn="l" rtl="0"/>
            <a:r>
              <a:rPr lang="es" sz="800" b="1" i="0" u="none">
                <a:latin typeface="Courier New" pitchFamily="49" charset="0"/>
                <a:cs typeface="Courier New" pitchFamily="49" charset="0"/>
              </a:rPr>
              <a:t>Borde            Volumen Sobre    Area Sobre      Volumen Debajo    Area Debajo</a:t>
            </a:r>
            <a:r>
              <a:rPr lang="es" sz="800" b="0" i="0" u="none">
                <a:latin typeface="Courier New" pitchFamily="49" charset="0"/>
                <a:cs typeface="Courier New" pitchFamily="49" charset="0"/>
              </a:rPr>
              <a:t>    </a:t>
            </a:r>
          </a:p>
          <a:p>
            <a:pPr algn="l" rtl="0"/>
            <a:r>
              <a:rPr lang="es" sz="800" b="1" i="0" u="none">
                <a:latin typeface="Courier New" pitchFamily="49" charset="0"/>
                <a:cs typeface="Courier New" pitchFamily="49" charset="0"/>
              </a:rPr>
              <a:t>SSS5                     48736.5         23962.2             0.0             0.0</a:t>
            </a:r>
          </a:p>
          <a:p>
            <a:pPr algn="l" rtl="0"/>
            <a:r>
              <a:rPr lang="es" sz="800" b="1" i="0" u="none">
                <a:latin typeface="Courier New" pitchFamily="49" charset="0"/>
                <a:cs typeface="Courier New" pitchFamily="49" charset="0"/>
              </a:rPr>
              <a:t>SSS4                    503471.4        264849.2             0.0             0.0</a:t>
            </a:r>
          </a:p>
          <a:p>
            <a:pPr algn="l" rtl="0"/>
            <a:r>
              <a:rPr lang="es" sz="800" b="1" i="0" u="none">
                <a:latin typeface="Courier New" pitchFamily="49" charset="0"/>
                <a:cs typeface="Courier New" pitchFamily="49" charset="0"/>
              </a:rPr>
              <a:t>SSS3                    585323.0        340941.0             0.0             0.0</a:t>
            </a:r>
          </a:p>
          <a:p>
            <a:pPr algn="l" rtl="0"/>
            <a:r>
              <a:rPr lang="es" sz="800" b="1" i="0" u="none">
                <a:latin typeface="Courier New" pitchFamily="49" charset="0"/>
                <a:cs typeface="Courier New" pitchFamily="49" charset="0"/>
              </a:rPr>
              <a:t>SSS2                    353533.3        255675.6             0.0             0.0</a:t>
            </a:r>
          </a:p>
          <a:p>
            <a:pPr algn="l" rtl="0"/>
            <a:r>
              <a:rPr lang="es" sz="800" b="1" i="0" u="none">
                <a:latin typeface="Courier New" pitchFamily="49" charset="0"/>
                <a:cs typeface="Courier New" pitchFamily="49" charset="0"/>
              </a:rPr>
              <a:t>SSS1                    741975.4        581993.4             0.0             0.0</a:t>
            </a:r>
          </a:p>
          <a:p>
            <a:pPr algn="l" rtl="0"/>
            <a:r>
              <a:rPr lang="es" sz="800" b="1" i="0" u="none">
                <a:latin typeface="Courier New" pitchFamily="49" charset="0"/>
                <a:cs typeface="Courier New" pitchFamily="49" charset="0"/>
              </a:rPr>
              <a:t>--------------------------------------------------------------------------------</a:t>
            </a:r>
          </a:p>
          <a:p>
            <a:pPr algn="l" rtl="0"/>
            <a:r>
              <a:rPr lang="es" sz="800" b="1" i="0" u="none">
                <a:latin typeface="Courier New" pitchFamily="49" charset="0"/>
                <a:cs typeface="Courier New" pitchFamily="49" charset="0"/>
              </a:rPr>
              <a:t>Total                  2233039.6       1467421.5             0.0             0.0</a:t>
            </a:r>
          </a:p>
          <a:p>
            <a:pPr algn="l" rtl="0"/>
            <a:r>
              <a:rPr lang="es" sz="800" b="1" i="0" u="none">
                <a:latin typeface="Courier New" pitchFamily="49" charset="0"/>
                <a:cs typeface="Courier New" pitchFamily="49" charset="0"/>
              </a:rPr>
              <a:t>Nivel</a:t>
            </a:r>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1800.0</a:t>
            </a:r>
          </a:p>
          <a:p>
            <a:pPr algn="l" rtl="0"/>
            <a:r>
              <a:rPr lang="es" sz="800" b="1" i="0" u="none">
                <a:latin typeface="Courier New" pitchFamily="49" charset="0"/>
                <a:cs typeface="Courier New" pitchFamily="49" charset="0"/>
              </a:rPr>
              <a:t>Borde            Volumen Sobre    Area Sobre      Volumen Debajo    Area Debajo</a:t>
            </a:r>
            <a:r>
              <a:rPr lang="es" sz="800" b="0" i="0" u="none">
                <a:latin typeface="Courier New" pitchFamily="49" charset="0"/>
                <a:cs typeface="Courier New" pitchFamily="49" charset="0"/>
              </a:rPr>
              <a:t>    </a:t>
            </a:r>
          </a:p>
          <a:p>
            <a:pPr algn="l" rtl="0"/>
            <a:r>
              <a:rPr lang="es" sz="800" b="1" i="0" u="none">
                <a:latin typeface="Courier New" pitchFamily="49" charset="0"/>
                <a:cs typeface="Courier New" pitchFamily="49" charset="0"/>
              </a:rPr>
              <a:t>SSS5                     39861.7         23962.2             0.0             0.0</a:t>
            </a:r>
          </a:p>
          <a:p>
            <a:pPr algn="l" rtl="0"/>
            <a:r>
              <a:rPr lang="es" sz="800" b="1" i="0" u="none">
                <a:latin typeface="Courier New" pitchFamily="49" charset="0"/>
                <a:cs typeface="Courier New" pitchFamily="49" charset="0"/>
              </a:rPr>
              <a:t>SSS4                    405379.1        264849.2             0.0             0.0</a:t>
            </a:r>
          </a:p>
          <a:p>
            <a:pPr algn="l" rtl="0"/>
            <a:r>
              <a:rPr lang="es" sz="800" b="1" i="0" u="none">
                <a:latin typeface="Courier New" pitchFamily="49" charset="0"/>
                <a:cs typeface="Courier New" pitchFamily="49" charset="0"/>
              </a:rPr>
              <a:t>SSS3                    459048.6        340941.0             0.0             0.0</a:t>
            </a:r>
          </a:p>
          <a:p>
            <a:pPr algn="l" rtl="0"/>
            <a:r>
              <a:rPr lang="es" sz="800" b="1" i="0" u="none">
                <a:latin typeface="Courier New" pitchFamily="49" charset="0"/>
                <a:cs typeface="Courier New" pitchFamily="49" charset="0"/>
              </a:rPr>
              <a:t>SSS2                    258848.7        254852.6          </a:t>
            </a:r>
            <a:r>
              <a:rPr lang="es" sz="800" b="1" i="0" u="none">
                <a:solidFill>
                  <a:srgbClr val="FFFF00"/>
                </a:solidFill>
                <a:latin typeface="Courier New" pitchFamily="49" charset="0"/>
                <a:cs typeface="Courier New" pitchFamily="49" charset="0"/>
              </a:rPr>
              <a:t>  </a:t>
            </a:r>
            <a:r>
              <a:rPr lang="es" sz="800" b="1" i="0" u="none">
                <a:solidFill>
                  <a:srgbClr val="FF0000"/>
                </a:solidFill>
                <a:latin typeface="Courier New" pitchFamily="49" charset="0"/>
                <a:cs typeface="Courier New" pitchFamily="49" charset="0"/>
              </a:rPr>
              <a:t>10.1           823.1</a:t>
            </a:r>
          </a:p>
          <a:p>
            <a:pPr algn="l" rtl="0"/>
            <a:r>
              <a:rPr lang="es" sz="800" b="1" i="0" u="none">
                <a:latin typeface="Courier New" pitchFamily="49" charset="0"/>
                <a:cs typeface="Courier New" pitchFamily="49" charset="0"/>
              </a:rPr>
              <a:t>SSS1                    530999.9        532242.1      </a:t>
            </a:r>
            <a:r>
              <a:rPr lang="es" sz="800" b="1" i="0" u="none">
                <a:solidFill>
                  <a:srgbClr val="FFFF00"/>
                </a:solidFill>
                <a:latin typeface="Courier New" pitchFamily="49" charset="0"/>
                <a:cs typeface="Courier New" pitchFamily="49" charset="0"/>
              </a:rPr>
              <a:t>    </a:t>
            </a:r>
            <a:r>
              <a:rPr lang="es" sz="800" b="1" i="0" u="none">
                <a:solidFill>
                  <a:srgbClr val="FF0000"/>
                </a:solidFill>
                <a:latin typeface="Courier New" pitchFamily="49" charset="0"/>
                <a:cs typeface="Courier New" pitchFamily="49" charset="0"/>
              </a:rPr>
              <a:t>4577.6         49751.3</a:t>
            </a:r>
          </a:p>
          <a:p>
            <a:pPr algn="l" rtl="0"/>
            <a:r>
              <a:rPr lang="es" sz="800" b="1" i="0" u="none">
                <a:latin typeface="Courier New" pitchFamily="49" charset="0"/>
                <a:cs typeface="Courier New" pitchFamily="49" charset="0"/>
              </a:rPr>
              <a:t>--------------------------------------------------------------------------------</a:t>
            </a:r>
          </a:p>
          <a:p>
            <a:pPr algn="l" rtl="0"/>
            <a:r>
              <a:rPr lang="es" sz="800" b="1" i="0" u="none">
                <a:latin typeface="Courier New" pitchFamily="49" charset="0"/>
                <a:cs typeface="Courier New" pitchFamily="49" charset="0"/>
              </a:rPr>
              <a:t>Total                  1694137.9       1416847.1        </a:t>
            </a:r>
            <a:r>
              <a:rPr lang="es" sz="900" b="1" i="0" u="none">
                <a:solidFill>
                  <a:srgbClr val="FFFF00"/>
                </a:solidFill>
                <a:latin typeface="Courier New" pitchFamily="49" charset="0"/>
                <a:cs typeface="Courier New" pitchFamily="49" charset="0"/>
              </a:rPr>
              <a:t>  </a:t>
            </a:r>
            <a:r>
              <a:rPr lang="es" sz="900" b="1" i="0" u="none">
                <a:solidFill>
                  <a:srgbClr val="FF0000"/>
                </a:solidFill>
                <a:latin typeface="Courier New" pitchFamily="49" charset="0"/>
                <a:cs typeface="Courier New" pitchFamily="49" charset="0"/>
              </a:rPr>
              <a:t>4587.7       50574.4</a:t>
            </a:r>
          </a:p>
        </p:txBody>
      </p:sp>
      <p:sp>
        <p:nvSpPr>
          <p:cNvPr id="5" name="Rectangle 4"/>
          <p:cNvSpPr/>
          <p:nvPr/>
        </p:nvSpPr>
        <p:spPr>
          <a:xfrm>
            <a:off x="768927" y="4398818"/>
            <a:ext cx="6172200" cy="1461939"/>
          </a:xfrm>
          <a:prstGeom prst="rect">
            <a:avLst/>
          </a:prstGeom>
        </p:spPr>
        <p:txBody>
          <a:bodyPr wrap="square">
            <a:spAutoFit/>
          </a:bodyPr>
          <a:lstStyle/>
          <a:p>
            <a:pPr algn="l" rtl="0"/>
            <a:r>
              <a:rPr lang="es" sz="800" b="1" i="0" u="none">
                <a:latin typeface="Courier New" pitchFamily="49" charset="0"/>
                <a:cs typeface="Courier New" pitchFamily="49" charset="0"/>
              </a:rPr>
              <a:t>Unidad Volumen:</a:t>
            </a:r>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Yardas cúbicas</a:t>
            </a:r>
          </a:p>
          <a:p>
            <a:pPr algn="l" rtl="0"/>
            <a:r>
              <a:rPr lang="es" sz="800" b="1" i="0" u="none">
                <a:latin typeface="Courier New" pitchFamily="49" charset="0"/>
                <a:cs typeface="Courier New" pitchFamily="49" charset="0"/>
              </a:rPr>
              <a:t>Volumen Totales TIN vs Nivel</a:t>
            </a:r>
          </a:p>
          <a:p>
            <a:pPr algn="l" rtl="0"/>
            <a:r>
              <a:rPr lang="es" sz="800" b="1" i="0" u="none">
                <a:latin typeface="Courier New" pitchFamily="49" charset="0"/>
                <a:cs typeface="Courier New" pitchFamily="49" charset="0"/>
              </a:rPr>
              <a:t>Archivo TIN:</a:t>
            </a:r>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C:\HYPACK 2010\Projects\VOLUME CLASS\Sort\SSS.XYZ</a:t>
            </a:r>
          </a:p>
          <a:p>
            <a:pPr algn="l" rtl="0"/>
            <a:r>
              <a:rPr lang="es" sz="800" b="1" i="0" u="none">
                <a:latin typeface="Courier New" pitchFamily="49" charset="0"/>
                <a:cs typeface="Courier New" pitchFamily="49" charset="0"/>
              </a:rPr>
              <a:t>Nivel     Volumen Sobre    Area Sobre      Volumen Debajo    Area Debajo</a:t>
            </a:r>
            <a:r>
              <a:rPr lang="es" sz="800" b="0" i="0" u="none">
                <a:latin typeface="Courier New" pitchFamily="49" charset="0"/>
                <a:cs typeface="Courier New" pitchFamily="49" charset="0"/>
              </a:rPr>
              <a:t>    </a:t>
            </a:r>
          </a:p>
          <a:p>
            <a:pPr algn="l" rtl="0"/>
            <a:r>
              <a:rPr lang="es" sz="800" b="1" i="0" u="none">
                <a:latin typeface="Courier New" pitchFamily="49" charset="0"/>
                <a:cs typeface="Courier New" pitchFamily="49" charset="0"/>
              </a:rPr>
              <a:t>------------------------------------------------------------------------</a:t>
            </a:r>
          </a:p>
          <a:p>
            <a:pPr algn="l" rtl="0"/>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1790.0       1862942.2       1294355.2             0.0             0.0</a:t>
            </a:r>
          </a:p>
          <a:p>
            <a:pPr algn="l" rtl="0"/>
            <a:r>
              <a:rPr lang="es" sz="800" b="1" i="0" u="none">
                <a:latin typeface="Courier New" pitchFamily="49" charset="0"/>
                <a:cs typeface="Courier New" pitchFamily="49" charset="0"/>
              </a:rPr>
              <a:t>  1800.0       1388139.1       1243780.9          </a:t>
            </a:r>
            <a:r>
              <a:rPr lang="es" sz="900" b="1" i="0" u="none">
                <a:solidFill>
                  <a:srgbClr val="FF0000"/>
                </a:solidFill>
                <a:latin typeface="Courier New" pitchFamily="49" charset="0"/>
                <a:cs typeface="Courier New" pitchFamily="49" charset="0"/>
              </a:rPr>
              <a:t>4587.7       50574.4</a:t>
            </a:r>
            <a:endParaRPr lang="es" sz="800" b="1" dirty="0">
              <a:solidFill>
                <a:srgbClr val="FF0000"/>
              </a:solidFill>
              <a:latin typeface="Courier New" pitchFamily="49" charset="0"/>
              <a:cs typeface="Courier New" pitchFamily="49" charset="0"/>
            </a:endParaRPr>
          </a:p>
          <a:p>
            <a:pPr algn="l" rtl="0"/>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1810.0        948598.2       1111184.9         44437.7        183170.3</a:t>
            </a:r>
          </a:p>
          <a:p>
            <a:pPr algn="l" rtl="0"/>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1820.0        569947.4        934024.9        145177.7        360330.4</a:t>
            </a:r>
          </a:p>
          <a:p>
            <a:pPr algn="l" rtl="0"/>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1830.0        258080.3        729400.7        312701.4        564954.6</a:t>
            </a:r>
          </a:p>
          <a:p>
            <a:pPr algn="l" rtl="0"/>
            <a:r>
              <a:rPr lang="es" sz="800" b="0" i="0" u="none">
                <a:latin typeface="Courier New" pitchFamily="49" charset="0"/>
                <a:cs typeface="Courier New" pitchFamily="49" charset="0"/>
              </a:rPr>
              <a:t>  </a:t>
            </a:r>
            <a:r>
              <a:rPr lang="es" sz="800" b="1" i="0" u="none">
                <a:latin typeface="Courier New" pitchFamily="49" charset="0"/>
                <a:cs typeface="Courier New" pitchFamily="49" charset="0"/>
              </a:rPr>
              <a:t>1840.0         53980.9        352777.3        587992.8        941578.0</a:t>
            </a:r>
          </a:p>
        </p:txBody>
      </p:sp>
      <p:sp>
        <p:nvSpPr>
          <p:cNvPr id="6" name="TextBox 5"/>
          <p:cNvSpPr txBox="1"/>
          <p:nvPr/>
        </p:nvSpPr>
        <p:spPr>
          <a:xfrm>
            <a:off x="2597727" y="4170218"/>
            <a:ext cx="3124200" cy="307777"/>
          </a:xfrm>
          <a:prstGeom prst="rect">
            <a:avLst/>
          </a:prstGeom>
          <a:noFill/>
        </p:spPr>
        <p:txBody>
          <a:bodyPr wrap="square" rtlCol="0">
            <a:spAutoFit/>
          </a:bodyPr>
          <a:lstStyle/>
          <a:p>
            <a:pPr algn="l" rtl="0"/>
            <a:r>
              <a:rPr lang="es" sz="1400" b="1" i="0" u="none">
                <a:solidFill>
                  <a:srgbClr val="FF0000"/>
                </a:solidFill>
              </a:rPr>
              <a:t>Resultados Parciales con Bordes</a:t>
            </a:r>
          </a:p>
        </p:txBody>
      </p:sp>
      <p:sp>
        <p:nvSpPr>
          <p:cNvPr id="7" name="TextBox 6"/>
          <p:cNvSpPr txBox="1"/>
          <p:nvPr/>
        </p:nvSpPr>
        <p:spPr>
          <a:xfrm>
            <a:off x="2521527" y="5996041"/>
            <a:ext cx="3124200" cy="307777"/>
          </a:xfrm>
          <a:prstGeom prst="rect">
            <a:avLst/>
          </a:prstGeom>
          <a:noFill/>
        </p:spPr>
        <p:txBody>
          <a:bodyPr wrap="square" rtlCol="0">
            <a:spAutoFit/>
          </a:bodyPr>
          <a:lstStyle/>
          <a:p>
            <a:pPr algn="l" rtl="0"/>
            <a:r>
              <a:rPr lang="es" sz="1400" b="1" i="0" u="none">
                <a:solidFill>
                  <a:srgbClr val="FF0000"/>
                </a:solidFill>
              </a:rPr>
              <a:t>Resultados sin Bordes</a:t>
            </a:r>
          </a:p>
        </p:txBody>
      </p:sp>
      <p:sp>
        <p:nvSpPr>
          <p:cNvPr id="8" name="Title 1"/>
          <p:cNvSpPr txBox="1">
            <a:spLocks/>
          </p:cNvSpPr>
          <p:nvPr/>
        </p:nvSpPr>
        <p:spPr>
          <a:xfrm>
            <a:off x="308957" y="-7461"/>
            <a:ext cx="7227915" cy="1018843"/>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TIN A NIVEL - Ejemplo Práctico</a:t>
            </a:r>
          </a:p>
        </p:txBody>
      </p:sp>
    </p:spTree>
    <p:extLst>
      <p:ext uri="{BB962C8B-B14F-4D97-AF65-F5344CB8AC3E}">
        <p14:creationId xmlns:p14="http://schemas.microsoft.com/office/powerpoint/2010/main" val="3361797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C:\Temp\sssF.bmp"/>
          <p:cNvPicPr>
            <a:picLocks noChangeAspect="1" noChangeArrowheads="1"/>
          </p:cNvPicPr>
          <p:nvPr/>
        </p:nvPicPr>
        <p:blipFill rotWithShape="1">
          <a:blip r:embed="rId2" cstate="print"/>
          <a:srcRect l="3380" r="4429"/>
          <a:stretch/>
        </p:blipFill>
        <p:spPr bwMode="auto">
          <a:xfrm>
            <a:off x="0" y="1008467"/>
            <a:ext cx="5479474" cy="3085428"/>
          </a:xfrm>
          <a:prstGeom prst="rect">
            <a:avLst/>
          </a:prstGeom>
          <a:noFill/>
        </p:spPr>
      </p:pic>
      <p:sp>
        <p:nvSpPr>
          <p:cNvPr id="2" name="Title 1"/>
          <p:cNvSpPr>
            <a:spLocks noGrp="1"/>
          </p:cNvSpPr>
          <p:nvPr>
            <p:ph type="title"/>
          </p:nvPr>
        </p:nvSpPr>
        <p:spPr>
          <a:xfrm>
            <a:off x="381000" y="66358"/>
            <a:ext cx="6019800" cy="942109"/>
          </a:xfrm>
        </p:spPr>
        <p:txBody>
          <a:bodyPr/>
          <a:lstStyle/>
          <a:p>
            <a:pPr algn="l" rtl="0"/>
            <a:r>
              <a:rPr lang="es" b="0" i="0" u="none"/>
              <a:t>TIN A NIVEL - Ejemplo Práctico #2</a:t>
            </a:r>
          </a:p>
        </p:txBody>
      </p:sp>
      <p:sp>
        <p:nvSpPr>
          <p:cNvPr id="11" name="Rectangle 10"/>
          <p:cNvSpPr/>
          <p:nvPr/>
        </p:nvSpPr>
        <p:spPr>
          <a:xfrm>
            <a:off x="228600" y="4419600"/>
            <a:ext cx="6172200" cy="2354491"/>
          </a:xfrm>
          <a:prstGeom prst="rect">
            <a:avLst/>
          </a:prstGeom>
          <a:solidFill>
            <a:schemeClr val="bg1"/>
          </a:solidFill>
        </p:spPr>
        <p:txBody>
          <a:bodyPr wrap="square">
            <a:spAutoFit/>
          </a:bodyPr>
          <a:lstStyle/>
          <a:p>
            <a:pPr algn="l" rtl="0"/>
            <a:r>
              <a:rPr lang="es" sz="1050" b="1" i="0" u="none">
                <a:latin typeface="Courier New" pitchFamily="49" charset="0"/>
                <a:cs typeface="Courier New" pitchFamily="49" charset="0"/>
              </a:rPr>
              <a:t>Unidad Volumen:</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Yardas cúbicas</a:t>
            </a:r>
          </a:p>
          <a:p>
            <a:pPr algn="l" rtl="0"/>
            <a:r>
              <a:rPr lang="es" sz="1050" b="1" i="0" u="none">
                <a:latin typeface="Courier New" pitchFamily="49" charset="0"/>
                <a:cs typeface="Courier New" pitchFamily="49" charset="0"/>
              </a:rPr>
              <a:t>Volumen Totales TIN vs Nivel</a:t>
            </a:r>
          </a:p>
          <a:p>
            <a:pPr algn="l" rtl="0"/>
            <a:r>
              <a:rPr lang="es" sz="1050" b="1" i="0" u="none">
                <a:latin typeface="Courier New" pitchFamily="49" charset="0"/>
                <a:cs typeface="Courier New" pitchFamily="49" charset="0"/>
              </a:rPr>
              <a:t>Archivo TIN:</a:t>
            </a:r>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C:\HYPACK 2010\Projects\VOLUME CLASS\Sort\TTT.XYZ</a:t>
            </a:r>
          </a:p>
          <a:p>
            <a:pPr algn="l" rtl="0"/>
            <a:r>
              <a:rPr lang="es" sz="1050" b="1" i="0" u="none">
                <a:latin typeface="Courier New" pitchFamily="49" charset="0"/>
                <a:cs typeface="Courier New" pitchFamily="49" charset="0"/>
              </a:rPr>
              <a:t>Nivel     Volumen Sobre    Area Sobre      Volumen Debajo    Area Debajo</a:t>
            </a:r>
            <a:r>
              <a:rPr lang="es" sz="1050" b="0" i="0" u="none">
                <a:latin typeface="Courier New" pitchFamily="49" charset="0"/>
                <a:cs typeface="Courier New" pitchFamily="49" charset="0"/>
              </a:rPr>
              <a:t>    </a:t>
            </a:r>
          </a:p>
          <a:p>
            <a:pPr algn="l" rtl="0"/>
            <a:r>
              <a:rPr lang="es" sz="1050" b="1" i="0" u="none">
                <a:latin typeface="Courier New" pitchFamily="49" charset="0"/>
                <a:cs typeface="Courier New" pitchFamily="49" charset="0"/>
              </a:rPr>
              <a:t>------------------------------------------------------------------------</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50.0         67928.3        171105.4       2721078.6       1468396.2</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60.0        141839.6        226405.7       2187767.0       1413095.9</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70.0        236790.1        288352.6       1675494.7       1351149.0</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80.0        356760.0        360494.4       1188241.7       1279007.2</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90.0        506226.9        458859.8        730485.8       1180641.8</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100.0        722789.6        767772.3        339825.7        871729.3</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110.0       1111091.1       1349108.5        120904.5        290393.1</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120.0       1645057.6       1488999.8         47648.1        150501.8</a:t>
            </a:r>
          </a:p>
          <a:p>
            <a:pPr algn="l" rtl="0"/>
            <a:r>
              <a:rPr lang="es" sz="1050" b="0" i="0" u="none">
                <a:latin typeface="Courier New" pitchFamily="49" charset="0"/>
                <a:cs typeface="Courier New" pitchFamily="49" charset="0"/>
              </a:rPr>
              <a:t>   </a:t>
            </a:r>
            <a:r>
              <a:rPr lang="es" sz="1050" b="1" i="0" u="none">
                <a:latin typeface="Courier New" pitchFamily="49" charset="0"/>
                <a:cs typeface="Courier New" pitchFamily="49" charset="0"/>
              </a:rPr>
              <a:t>130.0       2208077.7       1567501.0          3445.4         72000.6</a:t>
            </a:r>
          </a:p>
        </p:txBody>
      </p:sp>
      <p:graphicFrame>
        <p:nvGraphicFramePr>
          <p:cNvPr id="6" name="Table 5"/>
          <p:cNvGraphicFramePr>
            <a:graphicFrameLocks noGrp="1"/>
          </p:cNvGraphicFramePr>
          <p:nvPr>
            <p:extLst>
              <p:ext uri="{D42A27DB-BD31-4B8C-83A1-F6EECF244321}">
                <p14:modId xmlns:p14="http://schemas.microsoft.com/office/powerpoint/2010/main" val="2001815350"/>
              </p:ext>
            </p:extLst>
          </p:nvPr>
        </p:nvGraphicFramePr>
        <p:xfrm>
          <a:off x="5153891" y="2809557"/>
          <a:ext cx="3876040" cy="1854200"/>
        </p:xfrm>
        <a:graphic>
          <a:graphicData uri="http://schemas.openxmlformats.org/drawingml/2006/table">
            <a:tbl>
              <a:tblPr firstRow="1" bandRow="1">
                <a:tableStyleId>{21E4AEA4-8DFA-4A89-87EB-49C32662AFE0}</a:tableStyleId>
              </a:tblPr>
              <a:tblGrid>
                <a:gridCol w="1828800">
                  <a:extLst>
                    <a:ext uri="{9D8B030D-6E8A-4147-A177-3AD203B41FA5}">
                      <a16:colId xmlns:a16="http://schemas.microsoft.com/office/drawing/2014/main" xmlns="" val="20000"/>
                    </a:ext>
                  </a:extLst>
                </a:gridCol>
                <a:gridCol w="2047240">
                  <a:extLst>
                    <a:ext uri="{9D8B030D-6E8A-4147-A177-3AD203B41FA5}">
                      <a16:colId xmlns:a16="http://schemas.microsoft.com/office/drawing/2014/main" xmlns="" val="20001"/>
                    </a:ext>
                  </a:extLst>
                </a:gridCol>
              </a:tblGrid>
              <a:tr h="370840">
                <a:tc>
                  <a:txBody>
                    <a:bodyPr/>
                    <a:lstStyle/>
                    <a:p>
                      <a:pPr algn="l" rtl="0"/>
                      <a:r>
                        <a:rPr lang="es" b="0" i="0" u="none"/>
                        <a:t>Archivo Entrada</a:t>
                      </a:r>
                    </a:p>
                  </a:txBody>
                  <a:tcPr/>
                </a:tc>
                <a:tc>
                  <a:txBody>
                    <a:bodyPr/>
                    <a:lstStyle/>
                    <a:p>
                      <a:pPr algn="l" rtl="0"/>
                      <a:r>
                        <a:rPr lang="es" b="0" i="0" u="none"/>
                        <a:t>TTT.XYZ</a:t>
                      </a:r>
                    </a:p>
                  </a:txBody>
                  <a:tcPr/>
                </a:tc>
                <a:extLst>
                  <a:ext uri="{0D108BD9-81ED-4DB2-BD59-A6C34878D82A}">
                    <a16:rowId xmlns:a16="http://schemas.microsoft.com/office/drawing/2014/main" xmlns="" val="10000"/>
                  </a:ext>
                </a:extLst>
              </a:tr>
              <a:tr h="370840">
                <a:tc>
                  <a:txBody>
                    <a:bodyPr/>
                    <a:lstStyle/>
                    <a:p>
                      <a:pPr algn="l" rtl="0"/>
                      <a:r>
                        <a:rPr lang="es" b="0" i="0" u="none"/>
                        <a:t>LADO MAX TIN</a:t>
                      </a:r>
                      <a:endParaRPr lang="es" dirty="0"/>
                    </a:p>
                  </a:txBody>
                  <a:tcPr/>
                </a:tc>
                <a:tc>
                  <a:txBody>
                    <a:bodyPr/>
                    <a:lstStyle/>
                    <a:p>
                      <a:pPr algn="l" rtl="0"/>
                      <a:r>
                        <a:rPr lang="es" b="0" i="0" u="none"/>
                        <a:t>25</a:t>
                      </a:r>
                    </a:p>
                  </a:txBody>
                  <a:tcPr/>
                </a:tc>
                <a:extLst>
                  <a:ext uri="{0D108BD9-81ED-4DB2-BD59-A6C34878D82A}">
                    <a16:rowId xmlns:a16="http://schemas.microsoft.com/office/drawing/2014/main" xmlns="" val="10001"/>
                  </a:ext>
                </a:extLst>
              </a:tr>
              <a:tr h="370840">
                <a:tc>
                  <a:txBody>
                    <a:bodyPr/>
                    <a:lstStyle/>
                    <a:p>
                      <a:pPr algn="l" rtl="0"/>
                      <a:r>
                        <a:rPr lang="es" b="0" i="0" u="none"/>
                        <a:t>Modo-Z</a:t>
                      </a:r>
                    </a:p>
                  </a:txBody>
                  <a:tcPr/>
                </a:tc>
                <a:tc>
                  <a:txBody>
                    <a:bodyPr/>
                    <a:lstStyle/>
                    <a:p>
                      <a:pPr algn="l" rtl="0"/>
                      <a:r>
                        <a:rPr lang="es" b="0" i="0" u="none"/>
                        <a:t>Profundidad</a:t>
                      </a:r>
                    </a:p>
                  </a:txBody>
                  <a:tcPr/>
                </a:tc>
                <a:extLst>
                  <a:ext uri="{0D108BD9-81ED-4DB2-BD59-A6C34878D82A}">
                    <a16:rowId xmlns:a16="http://schemas.microsoft.com/office/drawing/2014/main" xmlns="" val="10002"/>
                  </a:ext>
                </a:extLst>
              </a:tr>
              <a:tr h="370840">
                <a:tc>
                  <a:txBody>
                    <a:bodyPr/>
                    <a:lstStyle/>
                    <a:p>
                      <a:pPr algn="l" rtl="0"/>
                      <a:r>
                        <a:rPr lang="es" b="0" i="0" u="none"/>
                        <a:t>Volumen:</a:t>
                      </a:r>
                    </a:p>
                  </a:txBody>
                  <a:tcPr/>
                </a:tc>
                <a:tc>
                  <a:txBody>
                    <a:bodyPr/>
                    <a:lstStyle/>
                    <a:p>
                      <a:pPr algn="l" rtl="0"/>
                      <a:r>
                        <a:rPr lang="es" b="0" i="0" u="none"/>
                        <a:t>TIN a NIVEL</a:t>
                      </a:r>
                    </a:p>
                  </a:txBody>
                  <a:tcPr/>
                </a:tc>
                <a:extLst>
                  <a:ext uri="{0D108BD9-81ED-4DB2-BD59-A6C34878D82A}">
                    <a16:rowId xmlns:a16="http://schemas.microsoft.com/office/drawing/2014/main" xmlns="" val="10003"/>
                  </a:ext>
                </a:extLst>
              </a:tr>
              <a:tr h="370840">
                <a:tc>
                  <a:txBody>
                    <a:bodyPr/>
                    <a:lstStyle/>
                    <a:p>
                      <a:pPr algn="l" rtl="0"/>
                      <a:r>
                        <a:rPr lang="es" b="0" i="0" u="none"/>
                        <a:t>Niveles:</a:t>
                      </a:r>
                    </a:p>
                  </a:txBody>
                  <a:tcPr/>
                </a:tc>
                <a:tc>
                  <a:txBody>
                    <a:bodyPr/>
                    <a:lstStyle/>
                    <a:p>
                      <a:pPr algn="l" rtl="0"/>
                      <a:r>
                        <a:rPr lang="es" b="0" i="0" u="none"/>
                        <a:t>50 a 130 Paso 10</a:t>
                      </a:r>
                    </a:p>
                  </a:txBody>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512750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860963" y="4061489"/>
            <a:ext cx="6172200" cy="2246769"/>
          </a:xfrm>
          <a:prstGeom prst="rect">
            <a:avLst/>
          </a:prstGeom>
          <a:noFill/>
        </p:spPr>
        <p:txBody>
          <a:bodyPr wrap="square">
            <a:spAutoFit/>
          </a:bodyPr>
          <a:lstStyle/>
          <a:p>
            <a:pPr algn="l" rtl="0"/>
            <a:r>
              <a:rPr lang="es" sz="1000" b="1" i="0" u="none">
                <a:latin typeface="Courier New" pitchFamily="49" charset="0"/>
                <a:cs typeface="Courier New" pitchFamily="49" charset="0"/>
              </a:rPr>
              <a:t>Unidad Volumen:</a:t>
            </a:r>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Yardas cúbicas</a:t>
            </a:r>
          </a:p>
          <a:p>
            <a:pPr algn="l" rtl="0"/>
            <a:r>
              <a:rPr lang="es" sz="1000" b="1" i="0" u="none">
                <a:latin typeface="Courier New" pitchFamily="49" charset="0"/>
                <a:cs typeface="Courier New" pitchFamily="49" charset="0"/>
              </a:rPr>
              <a:t>Volumen Totales TIN vs Nivel</a:t>
            </a:r>
          </a:p>
          <a:p>
            <a:pPr algn="l" rtl="0"/>
            <a:r>
              <a:rPr lang="es" sz="1000" b="1" i="0" u="none">
                <a:latin typeface="Courier New" pitchFamily="49" charset="0"/>
                <a:cs typeface="Courier New" pitchFamily="49" charset="0"/>
              </a:rPr>
              <a:t>Archivo TIN:</a:t>
            </a:r>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C:\HYPACK 2010\Projects\VOLUME CLASS\Sort\TTT.XYZ</a:t>
            </a:r>
          </a:p>
          <a:p>
            <a:pPr algn="l" rtl="0"/>
            <a:r>
              <a:rPr lang="es" sz="1000" b="1" i="0" u="none">
                <a:latin typeface="Courier New" pitchFamily="49" charset="0"/>
                <a:cs typeface="Courier New" pitchFamily="49" charset="0"/>
              </a:rPr>
              <a:t>Nivel     Volumen Sobre    Area Sobre      Volumen Debajo    Area Debajo</a:t>
            </a:r>
            <a:r>
              <a:rPr lang="es" sz="1000" b="0" i="0" u="none">
                <a:latin typeface="Courier New" pitchFamily="49" charset="0"/>
                <a:cs typeface="Courier New" pitchFamily="49" charset="0"/>
              </a:rPr>
              <a:t>    </a:t>
            </a:r>
          </a:p>
          <a:p>
            <a:pPr algn="l" rtl="0"/>
            <a:r>
              <a:rPr lang="es" sz="1000" b="1" i="0" u="none">
                <a:latin typeface="Courier New" pitchFamily="49" charset="0"/>
                <a:cs typeface="Courier New" pitchFamily="49" charset="0"/>
              </a:rPr>
              <a:t>------------------------------------------------------------------------</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50.0         67928.3        171105.4       </a:t>
            </a:r>
            <a:r>
              <a:rPr lang="es" sz="1000" b="1" i="0" u="none">
                <a:solidFill>
                  <a:srgbClr val="FF0000"/>
                </a:solidFill>
                <a:latin typeface="Courier New" pitchFamily="49" charset="0"/>
                <a:cs typeface="Courier New" pitchFamily="49" charset="0"/>
              </a:rPr>
              <a:t>2721078.6</a:t>
            </a:r>
            <a:r>
              <a:rPr lang="es" sz="1000" b="1" i="0" u="none">
                <a:latin typeface="Courier New" pitchFamily="49" charset="0"/>
                <a:cs typeface="Courier New" pitchFamily="49" charset="0"/>
              </a:rPr>
              <a:t>       1468396.2</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60.0        141839.6        226405.7       2187767.0       1413095.9</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70.0        236790.1        288352.6       1675494.7       1351149.0</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80.0        356760.0        360494.4       1188241.7       1279007.2</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90.0        506226.9        458859.8        730485.8       1180641.8</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100.0        722789.6        767772.3        339825.7        871729.3</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110.0       1111091.1       1349108.5        120904.5        290393.1</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120.0       1645057.6       1488999.8         47648.1        150501.8</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130.0       2208077.7       1567501.0          3445.4         72000.6</a:t>
            </a:r>
          </a:p>
        </p:txBody>
      </p:sp>
      <p:sp>
        <p:nvSpPr>
          <p:cNvPr id="6" name="Rectangle 5"/>
          <p:cNvSpPr/>
          <p:nvPr/>
        </p:nvSpPr>
        <p:spPr>
          <a:xfrm>
            <a:off x="2860963" y="1306842"/>
            <a:ext cx="6172200" cy="2246769"/>
          </a:xfrm>
          <a:prstGeom prst="rect">
            <a:avLst/>
          </a:prstGeom>
          <a:noFill/>
        </p:spPr>
        <p:txBody>
          <a:bodyPr wrap="square">
            <a:spAutoFit/>
          </a:bodyPr>
          <a:lstStyle/>
          <a:p>
            <a:pPr algn="l" rtl="0"/>
            <a:r>
              <a:rPr lang="es" sz="1000" b="1" i="0" u="none">
                <a:latin typeface="Courier New" pitchFamily="49" charset="0"/>
                <a:cs typeface="Courier New" pitchFamily="49" charset="0"/>
              </a:rPr>
              <a:t>Unidad Volumen:</a:t>
            </a:r>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Yardas cúbicas</a:t>
            </a:r>
          </a:p>
          <a:p>
            <a:pPr algn="l" rtl="0"/>
            <a:r>
              <a:rPr lang="es" sz="1000" b="1" i="0" u="none">
                <a:latin typeface="Courier New" pitchFamily="49" charset="0"/>
                <a:cs typeface="Courier New" pitchFamily="49" charset="0"/>
              </a:rPr>
              <a:t>Volumen Totales TIN vs Nivel</a:t>
            </a:r>
          </a:p>
          <a:p>
            <a:pPr algn="l" rtl="0"/>
            <a:r>
              <a:rPr lang="es" sz="1000" b="1" i="0" u="none">
                <a:latin typeface="Courier New" pitchFamily="49" charset="0"/>
                <a:cs typeface="Courier New" pitchFamily="49" charset="0"/>
              </a:rPr>
              <a:t>Archivo TIN:</a:t>
            </a:r>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C:\HYPACK 2010\Projects\VOLUME CLASS\Sort\TTT.XYZ</a:t>
            </a:r>
          </a:p>
          <a:p>
            <a:pPr algn="l" rtl="0"/>
            <a:r>
              <a:rPr lang="es" sz="1000" b="1" i="0" u="none">
                <a:latin typeface="Courier New" pitchFamily="49" charset="0"/>
                <a:cs typeface="Courier New" pitchFamily="49" charset="0"/>
              </a:rPr>
              <a:t>Nivel     Volumen Sobre    Area Sobre      Volumen Debajo    Area Debajo</a:t>
            </a:r>
            <a:r>
              <a:rPr lang="es" sz="1000" b="0" i="0" u="none">
                <a:latin typeface="Courier New" pitchFamily="49" charset="0"/>
                <a:cs typeface="Courier New" pitchFamily="49" charset="0"/>
              </a:rPr>
              <a:t>    </a:t>
            </a:r>
          </a:p>
          <a:p>
            <a:pPr algn="l" rtl="0"/>
            <a:r>
              <a:rPr lang="es" sz="1000" b="1" i="0" u="none">
                <a:latin typeface="Courier New" pitchFamily="49" charset="0"/>
                <a:cs typeface="Courier New" pitchFamily="49" charset="0"/>
              </a:rPr>
              <a:t>------------------------------------------------------------------------</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50.0       </a:t>
            </a:r>
            <a:r>
              <a:rPr lang="es" sz="1000" b="1" i="0" u="none">
                <a:solidFill>
                  <a:srgbClr val="FF0000"/>
                </a:solidFill>
                <a:latin typeface="Courier New" pitchFamily="49" charset="0"/>
                <a:cs typeface="Courier New" pitchFamily="49" charset="0"/>
              </a:rPr>
              <a:t>2721078.6 </a:t>
            </a:r>
            <a:r>
              <a:rPr lang="es" sz="1000" b="1" i="0" u="none">
                <a:latin typeface="Courier New" pitchFamily="49" charset="0"/>
                <a:cs typeface="Courier New" pitchFamily="49" charset="0"/>
              </a:rPr>
              <a:t>      1468396.2         67928.3        171105.4</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60.0       2187767.0       1413095.9        141839.6        226405.7</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70.0       1675494.7       1351149.0        236790.1        288352.6</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80.0       1188241.7       1279007.2        356760.0        360494.4</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90.0        730485.8       1180641.8        506226.9        458859.8</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100.0        339825.7        871729.3        722789.6        767772.3</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110.0        120904.5        290393.1       1111091.1       1349108.5</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120.0         47648.1        150501.8       1645057.6       1488999.8</a:t>
            </a:r>
          </a:p>
          <a:p>
            <a:pPr algn="l" rtl="0"/>
            <a:r>
              <a:rPr lang="es" sz="1000" b="0" i="0" u="none">
                <a:latin typeface="Courier New" pitchFamily="49" charset="0"/>
                <a:cs typeface="Courier New" pitchFamily="49" charset="0"/>
              </a:rPr>
              <a:t>   </a:t>
            </a:r>
            <a:r>
              <a:rPr lang="es" sz="1000" b="1" i="0" u="none">
                <a:latin typeface="Courier New" pitchFamily="49" charset="0"/>
                <a:cs typeface="Courier New" pitchFamily="49" charset="0"/>
              </a:rPr>
              <a:t>130.0          3445.4         72000.6       2208077.7       1567501.0</a:t>
            </a:r>
          </a:p>
        </p:txBody>
      </p:sp>
      <p:sp>
        <p:nvSpPr>
          <p:cNvPr id="9" name="TextBox 8"/>
          <p:cNvSpPr txBox="1"/>
          <p:nvPr/>
        </p:nvSpPr>
        <p:spPr>
          <a:xfrm>
            <a:off x="207818" y="3553611"/>
            <a:ext cx="2438400" cy="2031325"/>
          </a:xfrm>
          <a:prstGeom prst="rect">
            <a:avLst/>
          </a:prstGeom>
          <a:noFill/>
        </p:spPr>
        <p:txBody>
          <a:bodyPr wrap="square" rtlCol="0">
            <a:spAutoFit/>
          </a:bodyPr>
          <a:lstStyle/>
          <a:p>
            <a:pPr algn="l" rtl="0"/>
            <a:r>
              <a:rPr lang="es" b="0" i="0" u="none">
                <a:solidFill>
                  <a:schemeClr val="tx1">
                    <a:lumMod val="65000"/>
                    <a:lumOff val="35000"/>
                  </a:schemeClr>
                </a:solidFill>
              </a:rPr>
              <a:t>Su “Volumen Sobre” es realmente su “Volumen Debajo”, y vice versa.</a:t>
            </a:r>
          </a:p>
          <a:p>
            <a:endParaRPr lang="es" dirty="0"/>
          </a:p>
          <a:p>
            <a:endParaRPr lang="es" dirty="0">
              <a:solidFill>
                <a:srgbClr val="FF0000"/>
              </a:solidFill>
            </a:endParaRPr>
          </a:p>
          <a:p>
            <a:pPr algn="l" rtl="0"/>
            <a:r>
              <a:rPr lang="es" b="0" i="0" u="none">
                <a:solidFill>
                  <a:srgbClr val="FF0000"/>
                </a:solidFill>
              </a:rPr>
              <a:t>No es bueno....</a:t>
            </a:r>
          </a:p>
        </p:txBody>
      </p:sp>
      <p:sp>
        <p:nvSpPr>
          <p:cNvPr id="10" name="TextBox 9"/>
          <p:cNvSpPr txBox="1"/>
          <p:nvPr/>
        </p:nvSpPr>
        <p:spPr>
          <a:xfrm>
            <a:off x="2860962" y="3692157"/>
            <a:ext cx="4539695" cy="338554"/>
          </a:xfrm>
          <a:prstGeom prst="rect">
            <a:avLst/>
          </a:prstGeom>
          <a:noFill/>
        </p:spPr>
        <p:txBody>
          <a:bodyPr wrap="square" rtlCol="0">
            <a:spAutoFit/>
          </a:bodyPr>
          <a:lstStyle/>
          <a:p>
            <a:pPr algn="l" rtl="0"/>
            <a:r>
              <a:rPr lang="es" sz="1600" b="0" i="0" u="none">
                <a:solidFill>
                  <a:srgbClr val="FF0000"/>
                </a:solidFill>
              </a:rPr>
              <a:t>Datos de Profundidad en Modo Profundidad</a:t>
            </a:r>
          </a:p>
        </p:txBody>
      </p:sp>
      <p:sp>
        <p:nvSpPr>
          <p:cNvPr id="12" name="TextBox 11"/>
          <p:cNvSpPr txBox="1"/>
          <p:nvPr/>
        </p:nvSpPr>
        <p:spPr>
          <a:xfrm>
            <a:off x="2860962" y="974446"/>
            <a:ext cx="4972047" cy="338554"/>
          </a:xfrm>
          <a:prstGeom prst="rect">
            <a:avLst/>
          </a:prstGeom>
          <a:noFill/>
        </p:spPr>
        <p:txBody>
          <a:bodyPr wrap="square" rtlCol="0">
            <a:spAutoFit/>
          </a:bodyPr>
          <a:lstStyle/>
          <a:p>
            <a:pPr algn="l" rtl="0"/>
            <a:r>
              <a:rPr lang="es" sz="1600" b="0" i="0" u="none" dirty="0">
                <a:solidFill>
                  <a:srgbClr val="FF0000"/>
                </a:solidFill>
              </a:rPr>
              <a:t>Datos Profundidad en Modo Elevación</a:t>
            </a:r>
          </a:p>
        </p:txBody>
      </p:sp>
      <p:sp>
        <p:nvSpPr>
          <p:cNvPr id="3" name="Title 2"/>
          <p:cNvSpPr>
            <a:spLocks noGrp="1"/>
          </p:cNvSpPr>
          <p:nvPr>
            <p:ph type="title"/>
          </p:nvPr>
        </p:nvSpPr>
        <p:spPr>
          <a:xfrm>
            <a:off x="207818" y="1343778"/>
            <a:ext cx="2576945" cy="1952974"/>
          </a:xfrm>
        </p:spPr>
        <p:txBody>
          <a:bodyPr anchor="t"/>
          <a:lstStyle/>
          <a:p>
            <a:pPr algn="l" rtl="0"/>
            <a:r>
              <a:rPr lang="es" sz="1800" b="0" i="0" u="none">
                <a:solidFill>
                  <a:schemeClr val="tx1">
                    <a:lumMod val="65000"/>
                    <a:lumOff val="35000"/>
                  </a:schemeClr>
                </a:solidFill>
              </a:rPr>
              <a:t>Qué pasa si mis datos están en Modo Profundidad y yo accidentalmente uso Modo Elevación?</a:t>
            </a:r>
            <a:r>
              <a:rPr lang="es" sz="1800">
                <a:solidFill>
                  <a:schemeClr val="tx1">
                    <a:lumMod val="65000"/>
                    <a:lumOff val="35000"/>
                  </a:schemeClr>
                </a:solidFill>
              </a:rPr>
              <a:t/>
            </a:r>
            <a:br>
              <a:rPr lang="es" sz="1800">
                <a:solidFill>
                  <a:schemeClr val="tx1">
                    <a:lumMod val="65000"/>
                    <a:lumOff val="35000"/>
                  </a:schemeClr>
                </a:solidFill>
              </a:rPr>
            </a:br>
            <a:r>
              <a:rPr lang="es" sz="1800" b="0" i="0" u="none">
                <a:solidFill>
                  <a:schemeClr val="tx1">
                    <a:lumMod val="65000"/>
                    <a:lumOff val="35000"/>
                  </a:schemeClr>
                </a:solidFill>
              </a:rPr>
              <a:t>(o vice versa)</a:t>
            </a:r>
          </a:p>
        </p:txBody>
      </p:sp>
      <p:sp>
        <p:nvSpPr>
          <p:cNvPr id="8" name="Title 1"/>
          <p:cNvSpPr txBox="1">
            <a:spLocks/>
          </p:cNvSpPr>
          <p:nvPr/>
        </p:nvSpPr>
        <p:spPr>
          <a:xfrm>
            <a:off x="308957" y="-7461"/>
            <a:ext cx="7227915" cy="1018843"/>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TIN A NIVEL - DIRECCION VERTICAL</a:t>
            </a:r>
          </a:p>
        </p:txBody>
      </p:sp>
    </p:spTree>
    <p:extLst>
      <p:ext uri="{BB962C8B-B14F-4D97-AF65-F5344CB8AC3E}">
        <p14:creationId xmlns:p14="http://schemas.microsoft.com/office/powerpoint/2010/main" val="2237651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lnSpc>
                <a:spcPct val="100000"/>
              </a:lnSpc>
            </a:pPr>
            <a:r>
              <a:rPr lang="es" b="0" i="0" u="none"/>
              <a:t>LIMITANDO VOLÚMENES USANDO Archivos Borde</a:t>
            </a:r>
          </a:p>
        </p:txBody>
      </p:sp>
    </p:spTree>
    <p:extLst>
      <p:ext uri="{BB962C8B-B14F-4D97-AF65-F5344CB8AC3E}">
        <p14:creationId xmlns:p14="http://schemas.microsoft.com/office/powerpoint/2010/main" val="346572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8188" y="0"/>
            <a:ext cx="8622706" cy="988786"/>
          </a:xfrm>
        </p:spPr>
        <p:txBody>
          <a:bodyPr/>
          <a:lstStyle/>
          <a:p>
            <a:pPr algn="l" rtl="0"/>
            <a:r>
              <a:rPr lang="es" b="0" i="0" u="none" dirty="0"/>
              <a:t>Usando Archivos </a:t>
            </a:r>
            <a:r>
              <a:rPr lang="es" b="0" i="0" u="none" dirty="0" smtClean="0"/>
              <a:t>Borde - </a:t>
            </a:r>
            <a:r>
              <a:rPr lang="es" sz="2400" b="0" i="0" u="none" dirty="0" smtClean="0"/>
              <a:t>Dos </a:t>
            </a:r>
            <a:r>
              <a:rPr lang="es" sz="2400" b="0" i="0" u="none" dirty="0"/>
              <a:t>Aproximaciones</a:t>
            </a:r>
            <a:endParaRPr lang="es" dirty="0"/>
          </a:p>
        </p:txBody>
      </p:sp>
      <p:sp>
        <p:nvSpPr>
          <p:cNvPr id="6" name="Rounded Rectangle 5"/>
          <p:cNvSpPr/>
          <p:nvPr/>
        </p:nvSpPr>
        <p:spPr>
          <a:xfrm>
            <a:off x="609600" y="1905000"/>
            <a:ext cx="2286000" cy="838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200" b="1" i="0" u="none"/>
              <a:t>Recorte su archivo XYZ usando el archivo Borde en la </a:t>
            </a:r>
            <a:r>
              <a:rPr lang="es" sz="1200" b="1" i="0" u="none">
                <a:solidFill>
                  <a:srgbClr val="FFFF00"/>
                </a:solidFill>
              </a:rPr>
              <a:t>VENTANA PPAL HYPACK</a:t>
            </a:r>
          </a:p>
        </p:txBody>
      </p:sp>
      <p:sp>
        <p:nvSpPr>
          <p:cNvPr id="7" name="Rounded Rectangle 6"/>
          <p:cNvSpPr/>
          <p:nvPr/>
        </p:nvSpPr>
        <p:spPr>
          <a:xfrm>
            <a:off x="3352800" y="1905000"/>
            <a:ext cx="2286000" cy="838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dirty="0"/>
              <a:t>Haga un modelo del archivo </a:t>
            </a:r>
            <a:r>
              <a:rPr lang="es" sz="1400" b="1" i="0" u="none" dirty="0" smtClean="0"/>
              <a:t>XYZ </a:t>
            </a:r>
            <a:r>
              <a:rPr lang="es" sz="1400" b="1" i="0" u="none" dirty="0"/>
              <a:t>“recortado” en </a:t>
            </a:r>
            <a:r>
              <a:rPr lang="es" sz="1400" b="1" i="0" u="none" dirty="0">
                <a:solidFill>
                  <a:srgbClr val="FFFF00"/>
                </a:solidFill>
              </a:rPr>
              <a:t>MODELO TIN</a:t>
            </a:r>
          </a:p>
        </p:txBody>
      </p:sp>
      <p:sp>
        <p:nvSpPr>
          <p:cNvPr id="8" name="Rounded Rectangle 7"/>
          <p:cNvSpPr/>
          <p:nvPr/>
        </p:nvSpPr>
        <p:spPr>
          <a:xfrm>
            <a:off x="6172200" y="1905000"/>
            <a:ext cx="2286000" cy="838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Calcule sus cantidades de volumen con este modelo.</a:t>
            </a:r>
          </a:p>
        </p:txBody>
      </p:sp>
      <p:cxnSp>
        <p:nvCxnSpPr>
          <p:cNvPr id="10" name="Straight Arrow Connector 9"/>
          <p:cNvCxnSpPr>
            <a:stCxn id="6" idx="3"/>
            <a:endCxn id="7" idx="1"/>
          </p:cNvCxnSpPr>
          <p:nvPr/>
        </p:nvCxnSpPr>
        <p:spPr>
          <a:xfrm>
            <a:off x="2895600" y="2324100"/>
            <a:ext cx="457200" cy="0"/>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3"/>
            <a:endCxn id="8" idx="1"/>
          </p:cNvCxnSpPr>
          <p:nvPr/>
        </p:nvCxnSpPr>
        <p:spPr>
          <a:xfrm>
            <a:off x="5638800" y="2324100"/>
            <a:ext cx="533400" cy="1588"/>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685800" y="3733800"/>
            <a:ext cx="2286000" cy="838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200" b="1" i="0" u="none"/>
              <a:t>Haga un modelo usando los datos originales en </a:t>
            </a:r>
            <a:r>
              <a:rPr lang="es" sz="1200" b="1" i="0" u="none">
                <a:solidFill>
                  <a:srgbClr val="FFFF00"/>
                </a:solidFill>
              </a:rPr>
              <a:t>MODELO TIN</a:t>
            </a:r>
          </a:p>
        </p:txBody>
      </p:sp>
      <p:sp>
        <p:nvSpPr>
          <p:cNvPr id="21" name="Rounded Rectangle 20"/>
          <p:cNvSpPr/>
          <p:nvPr/>
        </p:nvSpPr>
        <p:spPr>
          <a:xfrm>
            <a:off x="3429000" y="3733800"/>
            <a:ext cx="2286000" cy="838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Recorte el modelo al borde exacto dentro de </a:t>
            </a:r>
            <a:r>
              <a:rPr lang="es" sz="1400" b="1" i="0" u="none">
                <a:solidFill>
                  <a:srgbClr val="FFFF00"/>
                </a:solidFill>
              </a:rPr>
              <a:t>MODELO TIN</a:t>
            </a:r>
          </a:p>
        </p:txBody>
      </p:sp>
      <p:sp>
        <p:nvSpPr>
          <p:cNvPr id="22" name="Rounded Rectangle 21"/>
          <p:cNvSpPr/>
          <p:nvPr/>
        </p:nvSpPr>
        <p:spPr>
          <a:xfrm>
            <a:off x="6248400" y="3733800"/>
            <a:ext cx="2286000" cy="8382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none"/>
              <a:t>Calcule sus cantidades de volumen con este modelo.</a:t>
            </a:r>
          </a:p>
        </p:txBody>
      </p:sp>
      <p:cxnSp>
        <p:nvCxnSpPr>
          <p:cNvPr id="23" name="Straight Arrow Connector 22"/>
          <p:cNvCxnSpPr>
            <a:stCxn id="20" idx="3"/>
            <a:endCxn id="21" idx="1"/>
          </p:cNvCxnSpPr>
          <p:nvPr/>
        </p:nvCxnSpPr>
        <p:spPr>
          <a:xfrm>
            <a:off x="2971800" y="4152900"/>
            <a:ext cx="457200" cy="1588"/>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1" idx="3"/>
            <a:endCxn id="22" idx="1"/>
          </p:cNvCxnSpPr>
          <p:nvPr/>
        </p:nvCxnSpPr>
        <p:spPr>
          <a:xfrm>
            <a:off x="5715000" y="4152900"/>
            <a:ext cx="533400" cy="1588"/>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514600" y="2819400"/>
            <a:ext cx="4495800" cy="381000"/>
          </a:xfrm>
          <a:prstGeom prst="rect">
            <a:avLst/>
          </a:prstGeom>
          <a:noFill/>
        </p:spPr>
        <p:txBody>
          <a:bodyPr wrap="square" rtlCol="0">
            <a:spAutoFit/>
          </a:bodyPr>
          <a:lstStyle/>
          <a:p>
            <a:pPr algn="l" rtl="0"/>
            <a:r>
              <a:rPr lang="es" b="0" i="0" u="none">
                <a:solidFill>
                  <a:schemeClr val="tx1">
                    <a:lumMod val="65000"/>
                    <a:lumOff val="35000"/>
                  </a:schemeClr>
                </a:solidFill>
              </a:rPr>
              <a:t>Mal, mal, mal, mal, mal......</a:t>
            </a:r>
          </a:p>
        </p:txBody>
      </p:sp>
      <p:sp>
        <p:nvSpPr>
          <p:cNvPr id="31" name="TextBox 30"/>
          <p:cNvSpPr txBox="1"/>
          <p:nvPr/>
        </p:nvSpPr>
        <p:spPr>
          <a:xfrm>
            <a:off x="3962400" y="4724400"/>
            <a:ext cx="4267200" cy="369332"/>
          </a:xfrm>
          <a:prstGeom prst="rect">
            <a:avLst/>
          </a:prstGeom>
          <a:noFill/>
        </p:spPr>
        <p:txBody>
          <a:bodyPr wrap="square" rtlCol="0">
            <a:spAutoFit/>
          </a:bodyPr>
          <a:lstStyle/>
          <a:p>
            <a:pPr algn="l" rtl="0"/>
            <a:r>
              <a:rPr lang="es" b="0" i="0" u="none" dirty="0" smtClean="0">
                <a:solidFill>
                  <a:schemeClr val="tx1">
                    <a:lumMod val="65000"/>
                    <a:lumOff val="35000"/>
                  </a:schemeClr>
                </a:solidFill>
              </a:rPr>
              <a:t>Bien!</a:t>
            </a:r>
            <a:endParaRPr lang="es" b="0" i="0" u="none" dirty="0">
              <a:solidFill>
                <a:schemeClr val="tx1">
                  <a:lumMod val="65000"/>
                  <a:lumOff val="35000"/>
                </a:schemeClr>
              </a:solidFill>
            </a:endParaRPr>
          </a:p>
        </p:txBody>
      </p:sp>
      <p:graphicFrame>
        <p:nvGraphicFramePr>
          <p:cNvPr id="33" name="Table 32"/>
          <p:cNvGraphicFramePr>
            <a:graphicFrameLocks noGrp="1"/>
          </p:cNvGraphicFramePr>
          <p:nvPr>
            <p:extLst/>
          </p:nvPr>
        </p:nvGraphicFramePr>
        <p:xfrm>
          <a:off x="1562100" y="5343604"/>
          <a:ext cx="6400800" cy="640080"/>
        </p:xfrm>
        <a:graphic>
          <a:graphicData uri="http://schemas.openxmlformats.org/drawingml/2006/table">
            <a:tbl>
              <a:tblPr firstRow="1" bandRow="1">
                <a:tableStyleId>{5C22544A-7EE6-4342-B048-85BDC9FD1C3A}</a:tableStyleId>
              </a:tblPr>
              <a:tblGrid>
                <a:gridCol w="800100">
                  <a:extLst>
                    <a:ext uri="{9D8B030D-6E8A-4147-A177-3AD203B41FA5}">
                      <a16:colId xmlns:a16="http://schemas.microsoft.com/office/drawing/2014/main" xmlns="" val="20000"/>
                    </a:ext>
                  </a:extLst>
                </a:gridCol>
                <a:gridCol w="5600700">
                  <a:extLst>
                    <a:ext uri="{9D8B030D-6E8A-4147-A177-3AD203B41FA5}">
                      <a16:colId xmlns:a16="http://schemas.microsoft.com/office/drawing/2014/main" xmlns="" val="20001"/>
                    </a:ext>
                  </a:extLst>
                </a:gridCol>
              </a:tblGrid>
              <a:tr h="370840">
                <a:tc>
                  <a:txBody>
                    <a:bodyPr/>
                    <a:lstStyle/>
                    <a:p>
                      <a:pPr algn="l" rtl="0"/>
                      <a:r>
                        <a:rPr lang="es" b="0" i="0" u="none"/>
                        <a:t>Nota:</a:t>
                      </a:r>
                    </a:p>
                  </a:txBody>
                  <a:tcPr>
                    <a:solidFill>
                      <a:srgbClr val="FF0000"/>
                    </a:solidFill>
                  </a:tcPr>
                </a:tc>
                <a:tc>
                  <a:txBody>
                    <a:bodyPr/>
                    <a:lstStyle/>
                    <a:p>
                      <a:pPr algn="l" rtl="0"/>
                      <a:r>
                        <a:rPr lang="es" b="0" i="0" u="none"/>
                        <a:t>Esto aplica a todos los métodos de volumen dentro de MODELO TIN</a:t>
                      </a:r>
                    </a:p>
                  </a:txBody>
                  <a:tcPr>
                    <a:solidFill>
                      <a:schemeClr val="accent2">
                        <a:lumMod val="50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832331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623346" cy="990600"/>
          </a:xfrm>
        </p:spPr>
        <p:txBody>
          <a:bodyPr/>
          <a:lstStyle/>
          <a:p>
            <a:pPr algn="l" rtl="0"/>
            <a:r>
              <a:rPr lang="es" b="0" i="0" u="none"/>
              <a:t>Porque recortar antes de modelar es malo.</a:t>
            </a:r>
          </a:p>
        </p:txBody>
      </p:sp>
      <p:pic>
        <p:nvPicPr>
          <p:cNvPr id="152578" name="Picture 2" descr="C:\Temp\SSSG.png"/>
          <p:cNvPicPr>
            <a:picLocks noChangeAspect="1" noChangeArrowheads="1"/>
          </p:cNvPicPr>
          <p:nvPr/>
        </p:nvPicPr>
        <p:blipFill>
          <a:blip r:embed="rId2" cstate="print"/>
          <a:srcRect/>
          <a:stretch>
            <a:fillRect/>
          </a:stretch>
        </p:blipFill>
        <p:spPr bwMode="auto">
          <a:xfrm>
            <a:off x="2665839" y="1957864"/>
            <a:ext cx="6304979" cy="4191000"/>
          </a:xfrm>
          <a:prstGeom prst="rect">
            <a:avLst/>
          </a:prstGeom>
          <a:noFill/>
        </p:spPr>
      </p:pic>
      <p:sp>
        <p:nvSpPr>
          <p:cNvPr id="4" name="TextBox 3"/>
          <p:cNvSpPr txBox="1"/>
          <p:nvPr/>
        </p:nvSpPr>
        <p:spPr>
          <a:xfrm>
            <a:off x="284018" y="1835727"/>
            <a:ext cx="2852289" cy="3970318"/>
          </a:xfrm>
          <a:prstGeom prst="rect">
            <a:avLst/>
          </a:prstGeom>
          <a:noFill/>
        </p:spPr>
        <p:txBody>
          <a:bodyPr wrap="square" rtlCol="0">
            <a:spAutoFit/>
          </a:bodyPr>
          <a:lstStyle/>
          <a:p>
            <a:pPr algn="l" rtl="0"/>
            <a:r>
              <a:rPr lang="es" b="0" i="0" u="none" dirty="0">
                <a:solidFill>
                  <a:schemeClr val="tx1">
                    <a:lumMod val="65000"/>
                    <a:lumOff val="35000"/>
                  </a:schemeClr>
                </a:solidFill>
              </a:rPr>
              <a:t>El archivo XYZ recortado solo contiene puntos “dentro” de los límites del borde.  No hay puntos en el “borde”.</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Su modelo de superficie no llena toda el área del borde, dejando vacíos alrededor de los bordes.</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Esto causará que se subestime la cantidad de volumen de material.</a:t>
            </a:r>
          </a:p>
        </p:txBody>
      </p:sp>
      <p:cxnSp>
        <p:nvCxnSpPr>
          <p:cNvPr id="6" name="Straight Arrow Connector 5"/>
          <p:cNvCxnSpPr/>
          <p:nvPr/>
        </p:nvCxnSpPr>
        <p:spPr>
          <a:xfrm flipV="1">
            <a:off x="5638800" y="4800600"/>
            <a:ext cx="0" cy="5334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724400" y="5410200"/>
            <a:ext cx="1981200" cy="738664"/>
          </a:xfrm>
          <a:prstGeom prst="rect">
            <a:avLst/>
          </a:prstGeom>
          <a:noFill/>
        </p:spPr>
        <p:txBody>
          <a:bodyPr wrap="square" rtlCol="0">
            <a:spAutoFit/>
          </a:bodyPr>
          <a:lstStyle/>
          <a:p>
            <a:pPr algn="l" rtl="0"/>
            <a:r>
              <a:rPr lang="es" sz="1400" b="0" i="0" u="none">
                <a:solidFill>
                  <a:schemeClr val="bg1"/>
                </a:solidFill>
              </a:rPr>
              <a:t>MODELO TIN no calculará ningún material en estos “vacíos”.</a:t>
            </a:r>
          </a:p>
          <a:p>
            <a:pPr algn="l" rtl="0"/>
            <a:endParaRPr lang="es" sz="1400" b="0" i="0" u="none">
              <a:solidFill>
                <a:schemeClr val="bg1"/>
              </a:solidFill>
            </a:endParaRPr>
          </a:p>
        </p:txBody>
      </p:sp>
    </p:spTree>
    <p:extLst>
      <p:ext uri="{BB962C8B-B14F-4D97-AF65-F5344CB8AC3E}">
        <p14:creationId xmlns:p14="http://schemas.microsoft.com/office/powerpoint/2010/main" val="4246333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743" y="0"/>
            <a:ext cx="8229600" cy="1143000"/>
          </a:xfrm>
        </p:spPr>
        <p:txBody>
          <a:bodyPr/>
          <a:lstStyle/>
          <a:p>
            <a:pPr algn="l" rtl="0"/>
            <a:r>
              <a:rPr lang="es" b="0" i="0" u="none"/>
              <a:t>VOLUMENES MODELO TIN</a:t>
            </a:r>
          </a:p>
        </p:txBody>
      </p:sp>
      <p:sp>
        <p:nvSpPr>
          <p:cNvPr id="3" name="Content Placeholder 2"/>
          <p:cNvSpPr>
            <a:spLocks noGrp="1"/>
          </p:cNvSpPr>
          <p:nvPr>
            <p:ph idx="1"/>
          </p:nvPr>
        </p:nvSpPr>
        <p:spPr>
          <a:xfrm>
            <a:off x="272143" y="1676401"/>
            <a:ext cx="4114800" cy="4646502"/>
          </a:xfrm>
        </p:spPr>
        <p:txBody>
          <a:bodyPr>
            <a:normAutofit/>
          </a:bodyPr>
          <a:lstStyle/>
          <a:p>
            <a:pPr algn="l" rtl="0"/>
            <a:r>
              <a:rPr lang="es" sz="2400" b="0" i="0" u="none" dirty="0"/>
              <a:t>TIN = Red Irregular de Triangulos - Triangulated Irregular Network:</a:t>
            </a:r>
          </a:p>
          <a:p>
            <a:endParaRPr lang="es" sz="2400" dirty="0"/>
          </a:p>
          <a:p>
            <a:pPr algn="l" rtl="0"/>
            <a:r>
              <a:rPr lang="es" sz="2400" b="0" i="0" u="none" dirty="0" smtClean="0"/>
              <a:t>Volúmenes </a:t>
            </a:r>
            <a:r>
              <a:rPr lang="es" sz="2400" b="0" i="0" u="none" dirty="0"/>
              <a:t>por MODELO TIN</a:t>
            </a:r>
          </a:p>
          <a:p>
            <a:pPr lvl="1"/>
            <a:r>
              <a:rPr lang="es" b="0" i="0" u="none" dirty="0"/>
              <a:t>Triángulos son creados entre puntos de datos </a:t>
            </a:r>
            <a:r>
              <a:rPr lang="es" dirty="0" smtClean="0"/>
              <a:t>exactos X-Y-Z</a:t>
            </a:r>
            <a:r>
              <a:rPr lang="es" dirty="0"/>
              <a:t>.</a:t>
            </a:r>
            <a:endParaRPr lang="es" b="0" i="0" u="none" dirty="0"/>
          </a:p>
          <a:p>
            <a:pPr lvl="1" algn="l" rtl="0"/>
            <a:r>
              <a:rPr lang="es" b="0" i="0" u="none" dirty="0"/>
              <a:t>NO hay “reticulado” en MODELO TIN.</a:t>
            </a:r>
          </a:p>
          <a:p>
            <a:pPr lvl="1" algn="l" rtl="0"/>
            <a:r>
              <a:rPr lang="es" b="0" i="0" u="none" dirty="0"/>
              <a:t>El volumen exacto de cada triángulo sobre/debajo la superficie de diseño es calculada.</a:t>
            </a:r>
          </a:p>
        </p:txBody>
      </p:sp>
      <p:sp>
        <p:nvSpPr>
          <p:cNvPr id="4" name="Parallelogram 3"/>
          <p:cNvSpPr/>
          <p:nvPr/>
        </p:nvSpPr>
        <p:spPr>
          <a:xfrm>
            <a:off x="4528457" y="3124200"/>
            <a:ext cx="4354286" cy="1817914"/>
          </a:xfrm>
          <a:prstGeom prst="parallelogram">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5" name="Oval 4"/>
          <p:cNvSpPr/>
          <p:nvPr/>
        </p:nvSpPr>
        <p:spPr>
          <a:xfrm>
            <a:off x="5954486" y="3331029"/>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6" name="Oval 5"/>
          <p:cNvSpPr/>
          <p:nvPr/>
        </p:nvSpPr>
        <p:spPr>
          <a:xfrm>
            <a:off x="7239000" y="4245429"/>
            <a:ext cx="152400" cy="1632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7" name="Oval 6"/>
          <p:cNvSpPr/>
          <p:nvPr/>
        </p:nvSpPr>
        <p:spPr>
          <a:xfrm>
            <a:off x="5671457" y="5105400"/>
            <a:ext cx="163286" cy="163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cxnSp>
        <p:nvCxnSpPr>
          <p:cNvPr id="9" name="Straight Connector 8"/>
          <p:cNvCxnSpPr>
            <a:stCxn id="5" idx="5"/>
            <a:endCxn id="6" idx="1"/>
          </p:cNvCxnSpPr>
          <p:nvPr/>
        </p:nvCxnSpPr>
        <p:spPr>
          <a:xfrm rot="16200000" flipH="1">
            <a:off x="6268828" y="3276851"/>
            <a:ext cx="808231" cy="11767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5" idx="4"/>
            <a:endCxn id="7" idx="0"/>
          </p:cNvCxnSpPr>
          <p:nvPr/>
        </p:nvCxnSpPr>
        <p:spPr>
          <a:xfrm rot="5400000">
            <a:off x="5080908" y="4155621"/>
            <a:ext cx="1621971" cy="277586"/>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7" idx="6"/>
            <a:endCxn id="6" idx="3"/>
          </p:cNvCxnSpPr>
          <p:nvPr/>
        </p:nvCxnSpPr>
        <p:spPr>
          <a:xfrm flipV="1">
            <a:off x="5834743" y="4384801"/>
            <a:ext cx="1426575" cy="802242"/>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5" idx="4"/>
          </p:cNvCxnSpPr>
          <p:nvPr/>
        </p:nvCxnSpPr>
        <p:spPr>
          <a:xfrm rot="5400000" flipH="1" flipV="1">
            <a:off x="5440476" y="3900829"/>
            <a:ext cx="1007609" cy="17281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6" idx="3"/>
          </p:cNvCxnSpPr>
          <p:nvPr/>
        </p:nvCxnSpPr>
        <p:spPr>
          <a:xfrm flipV="1">
            <a:off x="6677025" y="4384801"/>
            <a:ext cx="584293" cy="3253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857875" y="4491038"/>
            <a:ext cx="809625" cy="2190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6" idx="4"/>
          </p:cNvCxnSpPr>
          <p:nvPr/>
        </p:nvCxnSpPr>
        <p:spPr>
          <a:xfrm rot="16200000" flipH="1">
            <a:off x="7162119" y="4561794"/>
            <a:ext cx="310924" cy="47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0800000">
            <a:off x="6667501" y="4710114"/>
            <a:ext cx="652463" cy="952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5774532" y="3759994"/>
            <a:ext cx="542925" cy="2381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flipH="1" flipV="1">
            <a:off x="5736431" y="4169570"/>
            <a:ext cx="442913" cy="20002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053138" y="4048125"/>
            <a:ext cx="1266825" cy="661988"/>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3841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5880"/>
            <a:ext cx="8534400" cy="988786"/>
          </a:xfrm>
        </p:spPr>
        <p:txBody>
          <a:bodyPr/>
          <a:lstStyle/>
          <a:p>
            <a:pPr algn="l" rtl="0"/>
            <a:r>
              <a:rPr lang="es" b="0" i="0" u="none"/>
              <a:t>Modelo Primero, luego Recortar en MODELO TIN</a:t>
            </a:r>
          </a:p>
        </p:txBody>
      </p:sp>
      <p:sp>
        <p:nvSpPr>
          <p:cNvPr id="4" name="TextBox 3"/>
          <p:cNvSpPr txBox="1"/>
          <p:nvPr/>
        </p:nvSpPr>
        <p:spPr>
          <a:xfrm>
            <a:off x="311727" y="1773382"/>
            <a:ext cx="2665183" cy="3970318"/>
          </a:xfrm>
          <a:prstGeom prst="rect">
            <a:avLst/>
          </a:prstGeom>
          <a:noFill/>
        </p:spPr>
        <p:txBody>
          <a:bodyPr wrap="square" rtlCol="0">
            <a:spAutoFit/>
          </a:bodyPr>
          <a:lstStyle/>
          <a:p>
            <a:pPr algn="l" rtl="0"/>
            <a:r>
              <a:rPr lang="es" b="0" i="0" u="none">
                <a:solidFill>
                  <a:schemeClr val="tx1">
                    <a:lumMod val="65000"/>
                    <a:lumOff val="35000"/>
                  </a:schemeClr>
                </a:solidFill>
              </a:rPr>
              <a:t>Haga clic en “Modificar - Editar Tin”, seleccione el ícono “Recortar a BRD” y luego use el ícono de las tijeras para cortar su modelo de superficie exactamente a lo largo del borde.</a:t>
            </a:r>
          </a:p>
          <a:p>
            <a:endParaRPr lang="es" dirty="0">
              <a:solidFill>
                <a:schemeClr val="tx1">
                  <a:lumMod val="65000"/>
                  <a:lumOff val="35000"/>
                </a:schemeClr>
              </a:solidFill>
            </a:endParaRPr>
          </a:p>
          <a:p>
            <a:pPr algn="l" rtl="0"/>
            <a:r>
              <a:rPr lang="es" b="0" i="0" u="none">
                <a:solidFill>
                  <a:schemeClr val="tx1">
                    <a:lumMod val="65000"/>
                    <a:lumOff val="35000"/>
                  </a:schemeClr>
                </a:solidFill>
              </a:rPr>
              <a:t>Siempre que su modelo de superficie cubra toda el área del borde, obtiene un borde perfecto!</a:t>
            </a:r>
          </a:p>
          <a:p>
            <a:endParaRPr lang="es" dirty="0">
              <a:solidFill>
                <a:schemeClr val="tx1">
                  <a:lumMod val="65000"/>
                  <a:lumOff val="35000"/>
                </a:schemeClr>
              </a:solidFill>
            </a:endParaRPr>
          </a:p>
          <a:p>
            <a:pPr algn="l" rtl="0"/>
            <a:r>
              <a:rPr lang="es" b="0" i="0" u="none">
                <a:solidFill>
                  <a:schemeClr val="tx1">
                    <a:lumMod val="65000"/>
                    <a:lumOff val="35000"/>
                  </a:schemeClr>
                </a:solidFill>
              </a:rPr>
              <a:t>Esto da los mejores resultados de volumen!</a:t>
            </a:r>
          </a:p>
        </p:txBody>
      </p:sp>
      <p:grpSp>
        <p:nvGrpSpPr>
          <p:cNvPr id="3" name="Group 2"/>
          <p:cNvGrpSpPr/>
          <p:nvPr/>
        </p:nvGrpSpPr>
        <p:grpSpPr>
          <a:xfrm>
            <a:off x="3136843" y="1842655"/>
            <a:ext cx="5834025" cy="4191000"/>
            <a:chOff x="3074498" y="2209800"/>
            <a:chExt cx="5834025" cy="4191000"/>
          </a:xfrm>
        </p:grpSpPr>
        <p:pic>
          <p:nvPicPr>
            <p:cNvPr id="152578" name="Picture 2" descr="C:\Temp\SSSG.png"/>
            <p:cNvPicPr>
              <a:picLocks noChangeAspect="1" noChangeArrowheads="1"/>
            </p:cNvPicPr>
            <p:nvPr/>
          </p:nvPicPr>
          <p:blipFill>
            <a:blip r:embed="rId2" cstate="print"/>
            <a:stretch>
              <a:fillRect/>
            </a:stretch>
          </p:blipFill>
          <p:spPr bwMode="auto">
            <a:xfrm>
              <a:off x="3074498" y="2209800"/>
              <a:ext cx="5834025" cy="4191000"/>
            </a:xfrm>
            <a:prstGeom prst="rect">
              <a:avLst/>
            </a:prstGeom>
            <a:noFill/>
            <a:ln>
              <a:solidFill>
                <a:schemeClr val="tx1">
                  <a:lumMod val="65000"/>
                  <a:lumOff val="35000"/>
                </a:schemeClr>
              </a:solidFill>
            </a:ln>
          </p:spPr>
        </p:pic>
        <p:sp>
          <p:nvSpPr>
            <p:cNvPr id="5" name="Up Arrow 4"/>
            <p:cNvSpPr/>
            <p:nvPr/>
          </p:nvSpPr>
          <p:spPr>
            <a:xfrm>
              <a:off x="4495800" y="2514600"/>
              <a:ext cx="533400" cy="1752600"/>
            </a:xfrm>
            <a:prstGeom prst="upArrow">
              <a:avLst/>
            </a:prstGeom>
            <a:solidFill>
              <a:srgbClr val="0000FF"/>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rtl="0"/>
              <a:r>
                <a:rPr lang="es" sz="1200" b="1" i="0" u="none"/>
                <a:t>Recortar a BRD</a:t>
              </a:r>
            </a:p>
          </p:txBody>
        </p:sp>
        <p:sp>
          <p:nvSpPr>
            <p:cNvPr id="6" name="Up Arrow 5"/>
            <p:cNvSpPr/>
            <p:nvPr/>
          </p:nvSpPr>
          <p:spPr>
            <a:xfrm>
              <a:off x="3200400" y="2590800"/>
              <a:ext cx="533400" cy="1676400"/>
            </a:xfrm>
            <a:prstGeom prst="upArrow">
              <a:avLst/>
            </a:prstGeom>
            <a:solidFill>
              <a:srgbClr val="0000FF"/>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rtl="0"/>
              <a:r>
                <a:rPr lang="es" sz="1200" b="1" i="0" u="none"/>
                <a:t>Recortar (Tijeras)</a:t>
              </a:r>
            </a:p>
          </p:txBody>
        </p:sp>
      </p:grpSp>
    </p:spTree>
    <p:extLst>
      <p:ext uri="{BB962C8B-B14F-4D97-AF65-F5344CB8AC3E}">
        <p14:creationId xmlns:p14="http://schemas.microsoft.com/office/powerpoint/2010/main" val="868216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C:\Temp\sssF.bmp"/>
          <p:cNvPicPr>
            <a:picLocks noChangeAspect="1" noChangeArrowheads="1"/>
          </p:cNvPicPr>
          <p:nvPr/>
        </p:nvPicPr>
        <p:blipFill>
          <a:blip r:embed="rId2" cstate="print"/>
          <a:srcRect/>
          <a:stretch>
            <a:fillRect/>
          </a:stretch>
        </p:blipFill>
        <p:spPr bwMode="auto">
          <a:xfrm>
            <a:off x="228599" y="1319942"/>
            <a:ext cx="4356349" cy="2261458"/>
          </a:xfrm>
          <a:prstGeom prst="rect">
            <a:avLst/>
          </a:prstGeom>
          <a:noFill/>
        </p:spPr>
      </p:pic>
      <p:sp>
        <p:nvSpPr>
          <p:cNvPr id="2" name="Title 1"/>
          <p:cNvSpPr>
            <a:spLocks noGrp="1"/>
          </p:cNvSpPr>
          <p:nvPr>
            <p:ph type="title"/>
          </p:nvPr>
        </p:nvSpPr>
        <p:spPr>
          <a:xfrm>
            <a:off x="228599" y="-3167"/>
            <a:ext cx="5929745" cy="1019322"/>
          </a:xfrm>
        </p:spPr>
        <p:txBody>
          <a:bodyPr/>
          <a:lstStyle/>
          <a:p>
            <a:pPr algn="l" rtl="0"/>
            <a:r>
              <a:rPr lang="es" b="0" i="0" u="none"/>
              <a:t>TIN A NIVEL - Ejemplo Práctico #3</a:t>
            </a:r>
          </a:p>
        </p:txBody>
      </p:sp>
      <p:sp>
        <p:nvSpPr>
          <p:cNvPr id="11" name="Rectangle 10"/>
          <p:cNvSpPr/>
          <p:nvPr/>
        </p:nvSpPr>
        <p:spPr>
          <a:xfrm>
            <a:off x="228600" y="3977709"/>
            <a:ext cx="6172200" cy="2031325"/>
          </a:xfrm>
          <a:prstGeom prst="rect">
            <a:avLst/>
          </a:prstGeom>
          <a:noFill/>
          <a:ln>
            <a:solidFill>
              <a:srgbClr val="FFFFFF"/>
            </a:solidFill>
          </a:ln>
        </p:spPr>
        <p:txBody>
          <a:bodyPr wrap="square">
            <a:spAutoFit/>
          </a:bodyPr>
          <a:lstStyle/>
          <a:p>
            <a:pPr algn="l" rtl="0"/>
            <a:r>
              <a:rPr lang="es" sz="900" b="1" i="0" u="none">
                <a:latin typeface="Courier New" pitchFamily="49" charset="0"/>
                <a:cs typeface="Courier New" pitchFamily="49" charset="0"/>
              </a:rPr>
              <a:t>Unidad Volumen:</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Yardas cúbicas</a:t>
            </a:r>
          </a:p>
          <a:p>
            <a:pPr algn="l" rtl="0"/>
            <a:r>
              <a:rPr lang="es" sz="900" b="1" i="0" u="none">
                <a:latin typeface="Courier New" pitchFamily="49" charset="0"/>
                <a:cs typeface="Courier New" pitchFamily="49" charset="0"/>
              </a:rPr>
              <a:t>Volumen Totales TIN vs Nivel</a:t>
            </a:r>
          </a:p>
          <a:p>
            <a:pPr algn="l" rtl="0"/>
            <a:r>
              <a:rPr lang="es" sz="900" b="1" i="0" u="none">
                <a:latin typeface="Courier New" pitchFamily="49" charset="0"/>
                <a:cs typeface="Courier New" pitchFamily="49" charset="0"/>
              </a:rPr>
              <a:t>Archivo TIN:</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CLASS\Sort\TTT.XYZ</a:t>
            </a:r>
          </a:p>
          <a:p>
            <a:pPr algn="l" rtl="0"/>
            <a:r>
              <a:rPr lang="es" sz="900" b="1" i="0" u="none">
                <a:latin typeface="Courier New" pitchFamily="49" charset="0"/>
                <a:cs typeface="Courier New" pitchFamily="49" charset="0"/>
              </a:rPr>
              <a:t>Nivel     Volumen Sobre    Area Sobre      Volumen Debajo    Area Debajo</a:t>
            </a:r>
            <a:r>
              <a:rPr lang="es" sz="900" b="0" i="0" u="none">
                <a:latin typeface="Courier New" pitchFamily="49" charset="0"/>
                <a:cs typeface="Courier New" pitchFamily="49" charset="0"/>
              </a:rPr>
              <a:t>    </a:t>
            </a:r>
          </a:p>
          <a:p>
            <a:pPr algn="l" rtl="0"/>
            <a:r>
              <a:rPr lang="es" sz="900" b="1" i="0" u="none">
                <a:latin typeface="Courier New" pitchFamily="49" charset="0"/>
                <a:cs typeface="Courier New" pitchFamily="49" charset="0"/>
              </a:rPr>
              <a:t>------------------------------------------------------------------------</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50.0           949.1          5957.3       1625361.4        767803.2</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60.0          6071.6         21226.0       1343905.9        752534.5</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70.0         16838.8         37700.4       1068095.2        736060.1</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80.0         33845.7         53773.8        798524.1        719986.6</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90.0         57687.8         78795.9        535788.3        694964.6</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100.0         99772.3        168771.1        291294.9        604989.4</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110.0        215938.7        484471.9        120883.3        289288.6</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120.0        429281.5        623258.7         47648.1        150501.8</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130.0        671656.8        701759.9          3445.4         72000.6</a:t>
            </a:r>
          </a:p>
        </p:txBody>
      </p:sp>
      <p:pic>
        <p:nvPicPr>
          <p:cNvPr id="3074" name="Picture 2"/>
          <p:cNvPicPr>
            <a:picLocks noChangeAspect="1" noChangeArrowheads="1"/>
          </p:cNvPicPr>
          <p:nvPr/>
        </p:nvPicPr>
        <p:blipFill>
          <a:blip r:embed="rId3" cstate="print"/>
          <a:srcRect/>
          <a:stretch>
            <a:fillRect/>
          </a:stretch>
        </p:blipFill>
        <p:spPr bwMode="auto">
          <a:xfrm>
            <a:off x="4451204" y="1732457"/>
            <a:ext cx="4625413" cy="2143990"/>
          </a:xfrm>
          <a:prstGeom prst="rect">
            <a:avLst/>
          </a:prstGeom>
          <a:noFill/>
          <a:ln w="9525">
            <a:noFill/>
            <a:miter lim="800000"/>
            <a:headEnd/>
            <a:tailEnd/>
          </a:ln>
        </p:spPr>
      </p:pic>
      <p:graphicFrame>
        <p:nvGraphicFramePr>
          <p:cNvPr id="7" name="Table 6"/>
          <p:cNvGraphicFramePr>
            <a:graphicFrameLocks noGrp="1"/>
          </p:cNvGraphicFramePr>
          <p:nvPr>
            <p:extLst>
              <p:ext uri="{D42A27DB-BD31-4B8C-83A1-F6EECF244321}">
                <p14:modId xmlns:p14="http://schemas.microsoft.com/office/powerpoint/2010/main" val="2147342672"/>
              </p:ext>
            </p:extLst>
          </p:nvPr>
        </p:nvGraphicFramePr>
        <p:xfrm>
          <a:off x="5661098" y="4180234"/>
          <a:ext cx="3316648" cy="2042160"/>
        </p:xfrm>
        <a:graphic>
          <a:graphicData uri="http://schemas.openxmlformats.org/drawingml/2006/table">
            <a:tbl>
              <a:tblPr firstRow="1" bandRow="1">
                <a:tableStyleId>{21E4AEA4-8DFA-4A89-87EB-49C32662AFE0}</a:tableStyleId>
              </a:tblPr>
              <a:tblGrid>
                <a:gridCol w="1340773">
                  <a:extLst>
                    <a:ext uri="{9D8B030D-6E8A-4147-A177-3AD203B41FA5}">
                      <a16:colId xmlns:a16="http://schemas.microsoft.com/office/drawing/2014/main" xmlns="" val="20000"/>
                    </a:ext>
                  </a:extLst>
                </a:gridCol>
                <a:gridCol w="1975875">
                  <a:extLst>
                    <a:ext uri="{9D8B030D-6E8A-4147-A177-3AD203B41FA5}">
                      <a16:colId xmlns:a16="http://schemas.microsoft.com/office/drawing/2014/main" xmlns="" val="20001"/>
                    </a:ext>
                  </a:extLst>
                </a:gridCol>
              </a:tblGrid>
              <a:tr h="263275">
                <a:tc>
                  <a:txBody>
                    <a:bodyPr/>
                    <a:lstStyle/>
                    <a:p>
                      <a:pPr algn="l" rtl="0"/>
                      <a:r>
                        <a:rPr lang="es" sz="1400" b="0" i="0" u="none" dirty="0"/>
                        <a:t>Archivo Entrada</a:t>
                      </a:r>
                    </a:p>
                  </a:txBody>
                  <a:tcPr/>
                </a:tc>
                <a:tc>
                  <a:txBody>
                    <a:bodyPr/>
                    <a:lstStyle/>
                    <a:p>
                      <a:pPr algn="l" rtl="0"/>
                      <a:r>
                        <a:rPr lang="es" sz="1400" b="0" i="0" u="none"/>
                        <a:t>TTT.XYZ</a:t>
                      </a:r>
                    </a:p>
                  </a:txBody>
                  <a:tcPr/>
                </a:tc>
                <a:extLst>
                  <a:ext uri="{0D108BD9-81ED-4DB2-BD59-A6C34878D82A}">
                    <a16:rowId xmlns:a16="http://schemas.microsoft.com/office/drawing/2014/main" xmlns="" val="10000"/>
                  </a:ext>
                </a:extLst>
              </a:tr>
              <a:tr h="263275">
                <a:tc>
                  <a:txBody>
                    <a:bodyPr/>
                    <a:lstStyle/>
                    <a:p>
                      <a:pPr algn="l" rtl="0"/>
                      <a:r>
                        <a:rPr lang="es" sz="1200" b="0" i="0" u="none" dirty="0"/>
                        <a:t>LADO MAX TIN</a:t>
                      </a:r>
                      <a:endParaRPr lang="es" sz="1200" dirty="0"/>
                    </a:p>
                  </a:txBody>
                  <a:tcPr/>
                </a:tc>
                <a:tc>
                  <a:txBody>
                    <a:bodyPr/>
                    <a:lstStyle/>
                    <a:p>
                      <a:pPr algn="l" rtl="0"/>
                      <a:r>
                        <a:rPr lang="es" sz="1400" b="0" i="0" u="none"/>
                        <a:t>25</a:t>
                      </a:r>
                    </a:p>
                  </a:txBody>
                  <a:tcPr/>
                </a:tc>
                <a:extLst>
                  <a:ext uri="{0D108BD9-81ED-4DB2-BD59-A6C34878D82A}">
                    <a16:rowId xmlns:a16="http://schemas.microsoft.com/office/drawing/2014/main" xmlns="" val="10001"/>
                  </a:ext>
                </a:extLst>
              </a:tr>
              <a:tr h="263275">
                <a:tc>
                  <a:txBody>
                    <a:bodyPr/>
                    <a:lstStyle/>
                    <a:p>
                      <a:pPr algn="l" rtl="0"/>
                      <a:r>
                        <a:rPr lang="es" sz="1400" b="0" i="0" u="none"/>
                        <a:t>Modo-Z</a:t>
                      </a:r>
                    </a:p>
                  </a:txBody>
                  <a:tcPr/>
                </a:tc>
                <a:tc>
                  <a:txBody>
                    <a:bodyPr/>
                    <a:lstStyle/>
                    <a:p>
                      <a:pPr algn="l" rtl="0"/>
                      <a:r>
                        <a:rPr lang="es" sz="1400" b="0" i="0" u="none"/>
                        <a:t>Profundidad</a:t>
                      </a:r>
                    </a:p>
                  </a:txBody>
                  <a:tcPr/>
                </a:tc>
                <a:extLst>
                  <a:ext uri="{0D108BD9-81ED-4DB2-BD59-A6C34878D82A}">
                    <a16:rowId xmlns:a16="http://schemas.microsoft.com/office/drawing/2014/main" xmlns="" val="10002"/>
                  </a:ext>
                </a:extLst>
              </a:tr>
              <a:tr h="263275">
                <a:tc>
                  <a:txBody>
                    <a:bodyPr/>
                    <a:lstStyle/>
                    <a:p>
                      <a:pPr algn="l" rtl="0"/>
                      <a:r>
                        <a:rPr lang="es" sz="1400" b="0" i="0" u="none"/>
                        <a:t>Volumen:</a:t>
                      </a:r>
                    </a:p>
                  </a:txBody>
                  <a:tcPr/>
                </a:tc>
                <a:tc>
                  <a:txBody>
                    <a:bodyPr/>
                    <a:lstStyle/>
                    <a:p>
                      <a:pPr algn="l" rtl="0"/>
                      <a:r>
                        <a:rPr lang="es" sz="1400" b="0" i="0" u="none"/>
                        <a:t>TIN a NIVEL</a:t>
                      </a:r>
                    </a:p>
                  </a:txBody>
                  <a:tcPr/>
                </a:tc>
                <a:extLst>
                  <a:ext uri="{0D108BD9-81ED-4DB2-BD59-A6C34878D82A}">
                    <a16:rowId xmlns:a16="http://schemas.microsoft.com/office/drawing/2014/main" xmlns="" val="10003"/>
                  </a:ext>
                </a:extLst>
              </a:tr>
              <a:tr h="263275">
                <a:tc>
                  <a:txBody>
                    <a:bodyPr/>
                    <a:lstStyle/>
                    <a:p>
                      <a:pPr algn="l" rtl="0"/>
                      <a:r>
                        <a:rPr lang="es" sz="1400" b="0" i="0" u="none"/>
                        <a:t>Niveles:</a:t>
                      </a:r>
                    </a:p>
                  </a:txBody>
                  <a:tcPr/>
                </a:tc>
                <a:tc>
                  <a:txBody>
                    <a:bodyPr/>
                    <a:lstStyle/>
                    <a:p>
                      <a:pPr algn="l" rtl="0"/>
                      <a:r>
                        <a:rPr lang="es" sz="1400" b="0" i="0" u="none"/>
                        <a:t>50 a 130 Paso 10</a:t>
                      </a:r>
                    </a:p>
                  </a:txBody>
                  <a:tcPr/>
                </a:tc>
                <a:extLst>
                  <a:ext uri="{0D108BD9-81ED-4DB2-BD59-A6C34878D82A}">
                    <a16:rowId xmlns:a16="http://schemas.microsoft.com/office/drawing/2014/main" xmlns="" val="10004"/>
                  </a:ext>
                </a:extLst>
              </a:tr>
              <a:tr h="263275">
                <a:tc>
                  <a:txBody>
                    <a:bodyPr/>
                    <a:lstStyle/>
                    <a:p>
                      <a:pPr algn="l" rtl="0"/>
                      <a:r>
                        <a:rPr lang="es" sz="1400" b="0" i="0" u="none"/>
                        <a:t>Recortar a:</a:t>
                      </a:r>
                    </a:p>
                  </a:txBody>
                  <a:tcPr/>
                </a:tc>
                <a:tc>
                  <a:txBody>
                    <a:bodyPr/>
                    <a:lstStyle/>
                    <a:p>
                      <a:pPr algn="l" rtl="0"/>
                      <a:r>
                        <a:rPr lang="es" sz="1400" b="0" i="0" u="none"/>
                        <a:t>TTT.BRD</a:t>
                      </a:r>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4038744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006" y="108857"/>
            <a:ext cx="8571994" cy="691362"/>
          </a:xfrm>
          <a:noFill/>
        </p:spPr>
        <p:txBody>
          <a:bodyPr/>
          <a:lstStyle/>
          <a:p>
            <a:pPr algn="l" rtl="0">
              <a:lnSpc>
                <a:spcPct val="100000"/>
              </a:lnSpc>
            </a:pPr>
            <a:r>
              <a:rPr lang="es" sz="4000" b="0" i="0" u="none"/>
              <a:t>Limitando volúmenes con un BRD(s)</a:t>
            </a:r>
            <a:endParaRPr lang="es" dirty="0"/>
          </a:p>
        </p:txBody>
      </p:sp>
      <p:sp>
        <p:nvSpPr>
          <p:cNvPr id="3" name="Rectangle 2"/>
          <p:cNvSpPr/>
          <p:nvPr/>
        </p:nvSpPr>
        <p:spPr>
          <a:xfrm>
            <a:off x="3646714" y="1404095"/>
            <a:ext cx="3118758" cy="4524315"/>
          </a:xfrm>
          <a:prstGeom prst="rect">
            <a:avLst/>
          </a:prstGeom>
          <a:noFill/>
        </p:spPr>
        <p:txBody>
          <a:bodyPr wrap="square">
            <a:spAutoFit/>
          </a:bodyPr>
          <a:lstStyle/>
          <a:p>
            <a:pPr algn="l" rtl="0"/>
            <a:r>
              <a:rPr lang="es" sz="600" b="1" i="0" u="none"/>
              <a:t>Unidad Volumen:</a:t>
            </a:r>
            <a:r>
              <a:rPr lang="es" sz="600" b="0" i="0" u="none"/>
              <a:t> </a:t>
            </a:r>
            <a:r>
              <a:rPr lang="es" sz="600" b="1" i="0" u="none"/>
              <a:t>Yardas cúbicas</a:t>
            </a:r>
          </a:p>
          <a:p>
            <a:pPr algn="l" rtl="0"/>
            <a:r>
              <a:rPr lang="es" sz="600" b="1" i="0" u="none"/>
              <a:t>Volumen Totales TIN vs Nivel con Bordes</a:t>
            </a:r>
          </a:p>
          <a:p>
            <a:pPr algn="l" rtl="0"/>
            <a:r>
              <a:rPr lang="es" sz="600" b="1" i="0" u="none"/>
              <a:t>Archivo TIN:</a:t>
            </a:r>
            <a:r>
              <a:rPr lang="es" sz="600" b="0" i="0" u="none"/>
              <a:t> </a:t>
            </a:r>
            <a:r>
              <a:rPr lang="es" sz="600" b="1" i="0" u="none"/>
              <a:t>C:\HYPACK 2010\Projects\VOLUME CLASS\Sort\TTT.XYZ</a:t>
            </a:r>
          </a:p>
          <a:p>
            <a:pPr algn="l" rtl="0"/>
            <a:r>
              <a:rPr lang="es" sz="600" b="1" i="0" u="none"/>
              <a:t>Nivel</a:t>
            </a:r>
            <a:r>
              <a:rPr lang="es" sz="600" b="0" i="0" u="none"/>
              <a:t> </a:t>
            </a:r>
            <a:r>
              <a:rPr lang="es" sz="600" b="1" i="0" u="none"/>
              <a:t>50.0</a:t>
            </a:r>
          </a:p>
          <a:p>
            <a:pPr algn="l" rtl="0"/>
            <a:r>
              <a:rPr lang="es" sz="600" b="1" i="0" u="none"/>
              <a:t>Borde            Volumen Sobre    Area Sobre      Volumen Debajo    Area Debajo</a:t>
            </a:r>
            <a:r>
              <a:rPr lang="es" sz="600" b="0" i="0" u="none"/>
              <a:t>    </a:t>
            </a:r>
          </a:p>
          <a:p>
            <a:pPr algn="l" rtl="0"/>
            <a:r>
              <a:rPr lang="es" sz="600" b="1" i="0" u="none"/>
              <a:t>TTT                        949.1          5957.3       1625361.4        767803.2</a:t>
            </a:r>
          </a:p>
          <a:p>
            <a:pPr algn="l" rtl="0"/>
            <a:r>
              <a:rPr lang="es" sz="600" b="1" i="0" u="none"/>
              <a:t>--------------------------------------------------------------------------------</a:t>
            </a:r>
          </a:p>
          <a:p>
            <a:pPr algn="l" rtl="0"/>
            <a:r>
              <a:rPr lang="es" sz="600" b="1" i="0" u="none"/>
              <a:t>Total                      949.1          5957.3       1625361.4        767803.2</a:t>
            </a:r>
          </a:p>
          <a:p>
            <a:pPr algn="l" rtl="0"/>
            <a:r>
              <a:rPr lang="es" sz="600" b="1" i="0" u="none"/>
              <a:t>Nivel:</a:t>
            </a:r>
            <a:r>
              <a:rPr lang="es" sz="600" b="0" i="0" u="none"/>
              <a:t> </a:t>
            </a:r>
            <a:r>
              <a:rPr lang="es" sz="600" b="1" i="0" u="none"/>
              <a:t>60.0</a:t>
            </a:r>
          </a:p>
          <a:p>
            <a:pPr algn="l" rtl="0"/>
            <a:r>
              <a:rPr lang="es" sz="600" b="1" i="0" u="none"/>
              <a:t>Borde            Volumen Sobre    Area Sobre      Volumen Debajo    Area Debajo</a:t>
            </a:r>
            <a:r>
              <a:rPr lang="es" sz="600" b="0" i="0" u="none"/>
              <a:t>    </a:t>
            </a:r>
          </a:p>
          <a:p>
            <a:pPr algn="l" rtl="0"/>
            <a:r>
              <a:rPr lang="es" sz="600" b="1" i="0" u="none"/>
              <a:t>TTT                       6071.6         21226.0       1343905.9        752534.5</a:t>
            </a:r>
          </a:p>
          <a:p>
            <a:pPr algn="l" rtl="0"/>
            <a:r>
              <a:rPr lang="es" sz="600" b="1" i="0" u="none"/>
              <a:t>--------------------------------------------------------------------------------</a:t>
            </a:r>
          </a:p>
          <a:p>
            <a:pPr algn="l" rtl="0"/>
            <a:r>
              <a:rPr lang="es" sz="600" b="1" i="0" u="none"/>
              <a:t>Total                     6071.6         21226.0       1343905.9        752534.5</a:t>
            </a:r>
          </a:p>
          <a:p>
            <a:pPr algn="l" rtl="0"/>
            <a:r>
              <a:rPr lang="es" sz="600" b="1" i="0" u="none"/>
              <a:t>Nivel:</a:t>
            </a:r>
            <a:r>
              <a:rPr lang="es" sz="600" b="0" i="0" u="none"/>
              <a:t> </a:t>
            </a:r>
            <a:r>
              <a:rPr lang="es" sz="600" b="1" i="0" u="none"/>
              <a:t>70.0</a:t>
            </a:r>
          </a:p>
          <a:p>
            <a:pPr algn="l" rtl="0"/>
            <a:r>
              <a:rPr lang="es" sz="600" b="1" i="0" u="none"/>
              <a:t>Borde            Volumen Sobre    Area Sobre      Volumen Debajo    Area Debajo</a:t>
            </a:r>
            <a:r>
              <a:rPr lang="es" sz="600" b="0" i="0" u="none"/>
              <a:t>    </a:t>
            </a:r>
          </a:p>
          <a:p>
            <a:pPr algn="l" rtl="0"/>
            <a:r>
              <a:rPr lang="es" sz="600" b="1" i="0" u="none"/>
              <a:t>TTT                      16838.8         37700.4       1068095.2        736060.1</a:t>
            </a:r>
          </a:p>
          <a:p>
            <a:pPr algn="l" rtl="0"/>
            <a:r>
              <a:rPr lang="es" sz="600" b="1" i="0" u="none"/>
              <a:t>--------------------------------------------------------------------------------</a:t>
            </a:r>
          </a:p>
          <a:p>
            <a:pPr algn="l" rtl="0"/>
            <a:r>
              <a:rPr lang="es" sz="600" b="1" i="0" u="none"/>
              <a:t>Total                    16838.8         37700.4       1068095.2        736060.1</a:t>
            </a:r>
          </a:p>
          <a:p>
            <a:pPr algn="l" rtl="0"/>
            <a:r>
              <a:rPr lang="es" sz="600" b="1" i="0" u="none"/>
              <a:t>Nivel:</a:t>
            </a:r>
            <a:r>
              <a:rPr lang="es" sz="600" b="0" i="0" u="none"/>
              <a:t> </a:t>
            </a:r>
            <a:r>
              <a:rPr lang="es" sz="600" b="1" i="0" u="none"/>
              <a:t>80.0</a:t>
            </a:r>
          </a:p>
          <a:p>
            <a:pPr algn="l" rtl="0"/>
            <a:r>
              <a:rPr lang="es" sz="600" b="1" i="0" u="none"/>
              <a:t>Borde            Volumen Sobre    Area Sobre      Volumen Debajo    Area Debajo</a:t>
            </a:r>
            <a:r>
              <a:rPr lang="es" sz="600" b="0" i="0" u="none"/>
              <a:t>    </a:t>
            </a:r>
          </a:p>
          <a:p>
            <a:pPr algn="l" rtl="0"/>
            <a:r>
              <a:rPr lang="es" sz="600" b="1" i="0" u="none"/>
              <a:t>TTT                      33845.7         53773.8        798524.1        719986.6</a:t>
            </a:r>
          </a:p>
          <a:p>
            <a:pPr algn="l" rtl="0"/>
            <a:r>
              <a:rPr lang="es" sz="600" b="1" i="0" u="none"/>
              <a:t>--------------------------------------------------------------------------------</a:t>
            </a:r>
          </a:p>
          <a:p>
            <a:pPr algn="l" rtl="0"/>
            <a:r>
              <a:rPr lang="es" sz="600" b="1" i="0" u="none"/>
              <a:t>Total                    33845.7         53773.8        798524.1        719986.6</a:t>
            </a:r>
          </a:p>
          <a:p>
            <a:pPr algn="l" rtl="0"/>
            <a:r>
              <a:rPr lang="es" sz="600" b="1" i="0" u="none"/>
              <a:t>Nivel:</a:t>
            </a:r>
            <a:r>
              <a:rPr lang="es" sz="600" b="0" i="0" u="none"/>
              <a:t> </a:t>
            </a:r>
            <a:r>
              <a:rPr lang="es" sz="600" b="1" i="0" u="none"/>
              <a:t>90.0</a:t>
            </a:r>
          </a:p>
          <a:p>
            <a:pPr algn="l" rtl="0"/>
            <a:r>
              <a:rPr lang="es" sz="600" b="1" i="0" u="none"/>
              <a:t>Borde            Volumen Sobre    Area Sobre      Volumen Debajo    Area Debajo</a:t>
            </a:r>
            <a:r>
              <a:rPr lang="es" sz="600" b="0" i="0" u="none"/>
              <a:t>    </a:t>
            </a:r>
          </a:p>
          <a:p>
            <a:pPr algn="l" rtl="0"/>
            <a:r>
              <a:rPr lang="es" sz="600" b="1" i="0" u="none"/>
              <a:t>TTT                      57687.8         78795.9        535788.3        694964.6</a:t>
            </a:r>
          </a:p>
          <a:p>
            <a:pPr algn="l" rtl="0"/>
            <a:r>
              <a:rPr lang="es" sz="600" b="1" i="0" u="none"/>
              <a:t>--------------------------------------------------------------------------------</a:t>
            </a:r>
          </a:p>
          <a:p>
            <a:pPr algn="l" rtl="0"/>
            <a:r>
              <a:rPr lang="es" sz="600" b="1" i="0" u="none"/>
              <a:t>Total                    57687.8         78795.9        535788.3        694964.6</a:t>
            </a:r>
          </a:p>
          <a:p>
            <a:pPr algn="l" rtl="0"/>
            <a:r>
              <a:rPr lang="es" sz="600" b="1" i="0" u="none"/>
              <a:t>Nivel:</a:t>
            </a:r>
            <a:r>
              <a:rPr lang="es" sz="600" b="0" i="0" u="none"/>
              <a:t> </a:t>
            </a:r>
            <a:r>
              <a:rPr lang="es" sz="600" b="1" i="0" u="none"/>
              <a:t>100.0</a:t>
            </a:r>
          </a:p>
          <a:p>
            <a:pPr algn="l" rtl="0"/>
            <a:r>
              <a:rPr lang="es" sz="600" b="1" i="0" u="none"/>
              <a:t>Borde            Volumen Sobre    Area Sobre      Volumen Debajo    Area Debajo</a:t>
            </a:r>
            <a:r>
              <a:rPr lang="es" sz="600" b="0" i="0" u="none"/>
              <a:t>    </a:t>
            </a:r>
          </a:p>
          <a:p>
            <a:pPr algn="l" rtl="0"/>
            <a:r>
              <a:rPr lang="es" sz="600" b="1" i="0" u="none"/>
              <a:t>TTT                      99772.3        168771.1        291294.9        604989.4</a:t>
            </a:r>
          </a:p>
          <a:p>
            <a:pPr algn="l" rtl="0"/>
            <a:r>
              <a:rPr lang="es" sz="600" b="1" i="0" u="none"/>
              <a:t>--------------------------------------------------------------------------------</a:t>
            </a:r>
          </a:p>
          <a:p>
            <a:pPr algn="l" rtl="0"/>
            <a:r>
              <a:rPr lang="es" sz="600" b="1" i="0" u="none"/>
              <a:t>Total                    99772.3        168771.1        291294.9        604989.4</a:t>
            </a:r>
          </a:p>
          <a:p>
            <a:pPr algn="l" rtl="0"/>
            <a:r>
              <a:rPr lang="es" sz="600" b="1" i="0" u="none"/>
              <a:t>Nivel:</a:t>
            </a:r>
            <a:r>
              <a:rPr lang="es" sz="600" b="0" i="0" u="none"/>
              <a:t> </a:t>
            </a:r>
            <a:r>
              <a:rPr lang="es" sz="600" b="1" i="0" u="none"/>
              <a:t>110.0</a:t>
            </a:r>
          </a:p>
          <a:p>
            <a:pPr algn="l" rtl="0"/>
            <a:r>
              <a:rPr lang="es" sz="600" b="1" i="0" u="none"/>
              <a:t>Borde            Volumen Sobre    Area Sobre      Volumen Debajo    Area Debajo</a:t>
            </a:r>
            <a:r>
              <a:rPr lang="es" sz="600" b="0" i="0" u="none"/>
              <a:t>    </a:t>
            </a:r>
          </a:p>
          <a:p>
            <a:pPr algn="l" rtl="0"/>
            <a:r>
              <a:rPr lang="es" sz="600" b="1" i="0" u="none"/>
              <a:t>TTT                     215938.7        484471.9        120883.3        289288.6</a:t>
            </a:r>
          </a:p>
          <a:p>
            <a:pPr algn="l" rtl="0"/>
            <a:r>
              <a:rPr lang="es" sz="600" b="1" i="0" u="none"/>
              <a:t>--------------------------------------------------------------------------------</a:t>
            </a:r>
          </a:p>
          <a:p>
            <a:pPr algn="l" rtl="0"/>
            <a:r>
              <a:rPr lang="es" sz="600" b="1" i="0" u="none"/>
              <a:t>Total                   215938.7        484471.9        120883.3        289288.6</a:t>
            </a:r>
          </a:p>
          <a:p>
            <a:pPr algn="l" rtl="0"/>
            <a:r>
              <a:rPr lang="es" sz="600" b="1" i="0" u="none"/>
              <a:t>Nivel:</a:t>
            </a:r>
            <a:r>
              <a:rPr lang="es" sz="600" b="0" i="0" u="none"/>
              <a:t> </a:t>
            </a:r>
            <a:r>
              <a:rPr lang="es" sz="600" b="1" i="0" u="none"/>
              <a:t>120.0</a:t>
            </a:r>
          </a:p>
          <a:p>
            <a:pPr algn="l" rtl="0"/>
            <a:r>
              <a:rPr lang="es" sz="600" b="1" i="0" u="none"/>
              <a:t>Borde            Volumen Sobre    Area Sobre      Volumen Debajo    Area Debajo</a:t>
            </a:r>
            <a:r>
              <a:rPr lang="es" sz="600" b="0" i="0" u="none"/>
              <a:t>    </a:t>
            </a:r>
          </a:p>
          <a:p>
            <a:pPr algn="l" rtl="0"/>
            <a:r>
              <a:rPr lang="es" sz="600" b="1" i="0" u="none"/>
              <a:t>TTT                     429281.5        623258.7         47648.1        150501.8</a:t>
            </a:r>
          </a:p>
          <a:p>
            <a:pPr algn="l" rtl="0"/>
            <a:r>
              <a:rPr lang="es" sz="600" b="1" i="0" u="none"/>
              <a:t>--------------------------------------------------------------------------------</a:t>
            </a:r>
          </a:p>
          <a:p>
            <a:pPr algn="l" rtl="0"/>
            <a:r>
              <a:rPr lang="es" sz="600" b="1" i="0" u="none"/>
              <a:t>Total                   429281.5        623258.7         47648.1        150501.8</a:t>
            </a:r>
          </a:p>
          <a:p>
            <a:pPr algn="l" rtl="0"/>
            <a:r>
              <a:rPr lang="es" sz="600" b="1" i="0" u="none"/>
              <a:t>Nivel:</a:t>
            </a:r>
            <a:r>
              <a:rPr lang="es" sz="600" b="0" i="0" u="none"/>
              <a:t> </a:t>
            </a:r>
            <a:r>
              <a:rPr lang="es" sz="600" b="1" i="0" u="none"/>
              <a:t>130.0</a:t>
            </a:r>
          </a:p>
          <a:p>
            <a:pPr algn="l" rtl="0"/>
            <a:r>
              <a:rPr lang="es" sz="600" b="1" i="0" u="none"/>
              <a:t>Borde            Volumen Sobre    Area Sobre      Volumen Debajo    Area Debajo</a:t>
            </a:r>
            <a:r>
              <a:rPr lang="es" sz="600" b="0" i="0" u="none"/>
              <a:t>    </a:t>
            </a:r>
          </a:p>
          <a:p>
            <a:pPr algn="l" rtl="0"/>
            <a:r>
              <a:rPr lang="es" sz="600" b="1" i="0" u="none"/>
              <a:t>TTT                     671656.8        701759.9          3445.4         72000.6</a:t>
            </a:r>
          </a:p>
          <a:p>
            <a:pPr algn="l" rtl="0"/>
            <a:r>
              <a:rPr lang="es" sz="600" b="1" i="0" u="none"/>
              <a:t>--------------------------------------------------------------------------------</a:t>
            </a:r>
          </a:p>
          <a:p>
            <a:pPr algn="l" rtl="0"/>
            <a:r>
              <a:rPr lang="es" sz="600" b="1" i="0" u="none"/>
              <a:t>Total                   671656.8        701759.9          3445.4         72000.6</a:t>
            </a:r>
          </a:p>
        </p:txBody>
      </p:sp>
      <p:sp>
        <p:nvSpPr>
          <p:cNvPr id="5" name="TextBox 4"/>
          <p:cNvSpPr txBox="1"/>
          <p:nvPr/>
        </p:nvSpPr>
        <p:spPr>
          <a:xfrm>
            <a:off x="131184" y="3698068"/>
            <a:ext cx="3455708" cy="1631216"/>
          </a:xfrm>
          <a:prstGeom prst="rect">
            <a:avLst/>
          </a:prstGeom>
          <a:noFill/>
        </p:spPr>
        <p:txBody>
          <a:bodyPr wrap="square" rtlCol="0">
            <a:spAutoFit/>
          </a:bodyPr>
          <a:lstStyle/>
          <a:p>
            <a:pPr marL="342900" indent="-342900" algn="l" rtl="0">
              <a:buFont typeface="+mj-lt"/>
              <a:buAutoNum type="arabicPeriod"/>
            </a:pPr>
            <a:r>
              <a:rPr lang="es" sz="1600" b="0" i="0" u="none" dirty="0">
                <a:solidFill>
                  <a:schemeClr val="tx1">
                    <a:lumMod val="65000"/>
                    <a:lumOff val="35000"/>
                  </a:schemeClr>
                </a:solidFill>
              </a:rPr>
              <a:t>Haga un modelo con los datos originales.</a:t>
            </a:r>
          </a:p>
          <a:p>
            <a:pPr marL="342900" indent="-342900" algn="l" rtl="0">
              <a:buFont typeface="+mj-lt"/>
              <a:buAutoNum type="arabicPeriod"/>
            </a:pPr>
            <a:r>
              <a:rPr lang="es" sz="1600" b="0" i="0" u="none" dirty="0">
                <a:solidFill>
                  <a:schemeClr val="tx1">
                    <a:lumMod val="65000"/>
                    <a:lumOff val="35000"/>
                  </a:schemeClr>
                </a:solidFill>
              </a:rPr>
              <a:t>Vaya directamente a volúmenes “Tin a Nivel”.</a:t>
            </a:r>
          </a:p>
          <a:p>
            <a:pPr marL="342900" indent="-342900" algn="l" rtl="0">
              <a:buFont typeface="+mj-lt"/>
              <a:buAutoNum type="arabicPeriod"/>
            </a:pPr>
            <a:r>
              <a:rPr lang="es" sz="1600" b="0" i="0" u="none" dirty="0">
                <a:solidFill>
                  <a:schemeClr val="tx1">
                    <a:lumMod val="65000"/>
                    <a:lumOff val="35000"/>
                  </a:schemeClr>
                </a:solidFill>
              </a:rPr>
              <a:t>Use el archivo BRD como el único borde.</a:t>
            </a:r>
          </a:p>
        </p:txBody>
      </p:sp>
      <p:sp>
        <p:nvSpPr>
          <p:cNvPr id="6" name="TextBox 5"/>
          <p:cNvSpPr txBox="1"/>
          <p:nvPr/>
        </p:nvSpPr>
        <p:spPr>
          <a:xfrm>
            <a:off x="164638" y="5452394"/>
            <a:ext cx="3232694" cy="1323439"/>
          </a:xfrm>
          <a:prstGeom prst="rect">
            <a:avLst/>
          </a:prstGeom>
          <a:noFill/>
        </p:spPr>
        <p:txBody>
          <a:bodyPr wrap="square" rtlCol="0">
            <a:spAutoFit/>
          </a:bodyPr>
          <a:lstStyle/>
          <a:p>
            <a:pPr algn="l" rtl="0"/>
            <a:r>
              <a:rPr lang="es" sz="1600" b="0" i="0" u="none" dirty="0">
                <a:solidFill>
                  <a:schemeClr val="tx1">
                    <a:lumMod val="65000"/>
                    <a:lumOff val="35000"/>
                  </a:schemeClr>
                </a:solidFill>
              </a:rPr>
              <a:t>Resultados son los mismos que con la </a:t>
            </a:r>
            <a:r>
              <a:rPr lang="es" sz="1600" b="0" i="0" u="none" dirty="0" smtClean="0">
                <a:solidFill>
                  <a:schemeClr val="tx1">
                    <a:lumMod val="65000"/>
                    <a:lumOff val="35000"/>
                  </a:schemeClr>
                </a:solidFill>
              </a:rPr>
              <a:t>técnica “Recortar </a:t>
            </a:r>
            <a:r>
              <a:rPr lang="es" sz="1600" b="0" i="0" u="none" dirty="0">
                <a:solidFill>
                  <a:schemeClr val="tx1">
                    <a:lumMod val="65000"/>
                    <a:lumOff val="35000"/>
                  </a:schemeClr>
                </a:solidFill>
              </a:rPr>
              <a:t>con las Tijeras”.</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El reporte es mas confuso.......</a:t>
            </a:r>
          </a:p>
        </p:txBody>
      </p:sp>
      <p:graphicFrame>
        <p:nvGraphicFramePr>
          <p:cNvPr id="9" name="Table 8"/>
          <p:cNvGraphicFramePr>
            <a:graphicFrameLocks noGrp="1"/>
          </p:cNvGraphicFramePr>
          <p:nvPr>
            <p:extLst>
              <p:ext uri="{D42A27DB-BD31-4B8C-83A1-F6EECF244321}">
                <p14:modId xmlns:p14="http://schemas.microsoft.com/office/powerpoint/2010/main" val="827212362"/>
              </p:ext>
            </p:extLst>
          </p:nvPr>
        </p:nvGraphicFramePr>
        <p:xfrm>
          <a:off x="191006" y="1142838"/>
          <a:ext cx="3299602" cy="2565738"/>
        </p:xfrm>
        <a:graphic>
          <a:graphicData uri="http://schemas.openxmlformats.org/drawingml/2006/table">
            <a:tbl>
              <a:tblPr firstRow="1" bandRow="1">
                <a:tableStyleId>{21E4AEA4-8DFA-4A89-87EB-49C32662AFE0}</a:tableStyleId>
              </a:tblPr>
              <a:tblGrid>
                <a:gridCol w="1333881">
                  <a:extLst>
                    <a:ext uri="{9D8B030D-6E8A-4147-A177-3AD203B41FA5}">
                      <a16:colId xmlns:a16="http://schemas.microsoft.com/office/drawing/2014/main" xmlns="" val="20000"/>
                    </a:ext>
                  </a:extLst>
                </a:gridCol>
                <a:gridCol w="1965721">
                  <a:extLst>
                    <a:ext uri="{9D8B030D-6E8A-4147-A177-3AD203B41FA5}">
                      <a16:colId xmlns:a16="http://schemas.microsoft.com/office/drawing/2014/main" xmlns="" val="20001"/>
                    </a:ext>
                  </a:extLst>
                </a:gridCol>
              </a:tblGrid>
              <a:tr h="337086">
                <a:tc>
                  <a:txBody>
                    <a:bodyPr/>
                    <a:lstStyle/>
                    <a:p>
                      <a:pPr algn="l" rtl="0"/>
                      <a:r>
                        <a:rPr lang="es" sz="1400" b="0" i="0" u="none"/>
                        <a:t>Archivo Entrada</a:t>
                      </a:r>
                    </a:p>
                  </a:txBody>
                  <a:tcPr/>
                </a:tc>
                <a:tc>
                  <a:txBody>
                    <a:bodyPr/>
                    <a:lstStyle/>
                    <a:p>
                      <a:pPr algn="l" rtl="0"/>
                      <a:r>
                        <a:rPr lang="es" sz="1400" b="0" i="0" u="none"/>
                        <a:t>TTT.XYZ</a:t>
                      </a:r>
                    </a:p>
                  </a:txBody>
                  <a:tcPr/>
                </a:tc>
                <a:extLst>
                  <a:ext uri="{0D108BD9-81ED-4DB2-BD59-A6C34878D82A}">
                    <a16:rowId xmlns:a16="http://schemas.microsoft.com/office/drawing/2014/main" xmlns="" val="10000"/>
                  </a:ext>
                </a:extLst>
              </a:tr>
              <a:tr h="337086">
                <a:tc>
                  <a:txBody>
                    <a:bodyPr/>
                    <a:lstStyle/>
                    <a:p>
                      <a:pPr algn="l" rtl="0"/>
                      <a:r>
                        <a:rPr lang="es" sz="1400" b="0" i="0" u="none"/>
                        <a:t>LADO MAX TIN</a:t>
                      </a:r>
                      <a:endParaRPr lang="es" sz="1400" dirty="0"/>
                    </a:p>
                  </a:txBody>
                  <a:tcPr/>
                </a:tc>
                <a:tc>
                  <a:txBody>
                    <a:bodyPr/>
                    <a:lstStyle/>
                    <a:p>
                      <a:pPr algn="l" rtl="0"/>
                      <a:r>
                        <a:rPr lang="es" sz="1400" b="0" i="0" u="none"/>
                        <a:t>25</a:t>
                      </a:r>
                    </a:p>
                  </a:txBody>
                  <a:tcPr/>
                </a:tc>
                <a:extLst>
                  <a:ext uri="{0D108BD9-81ED-4DB2-BD59-A6C34878D82A}">
                    <a16:rowId xmlns:a16="http://schemas.microsoft.com/office/drawing/2014/main" xmlns="" val="10001"/>
                  </a:ext>
                </a:extLst>
              </a:tr>
              <a:tr h="337086">
                <a:tc>
                  <a:txBody>
                    <a:bodyPr/>
                    <a:lstStyle/>
                    <a:p>
                      <a:pPr algn="l" rtl="0"/>
                      <a:r>
                        <a:rPr lang="es" sz="1400" b="0" i="0" u="none"/>
                        <a:t>Modo-Z</a:t>
                      </a:r>
                    </a:p>
                  </a:txBody>
                  <a:tcPr/>
                </a:tc>
                <a:tc>
                  <a:txBody>
                    <a:bodyPr/>
                    <a:lstStyle/>
                    <a:p>
                      <a:pPr algn="l" rtl="0"/>
                      <a:r>
                        <a:rPr lang="es" sz="1400" b="0" i="0" u="none"/>
                        <a:t>Profundidad</a:t>
                      </a:r>
                    </a:p>
                  </a:txBody>
                  <a:tcPr/>
                </a:tc>
                <a:extLst>
                  <a:ext uri="{0D108BD9-81ED-4DB2-BD59-A6C34878D82A}">
                    <a16:rowId xmlns:a16="http://schemas.microsoft.com/office/drawing/2014/main" xmlns="" val="10002"/>
                  </a:ext>
                </a:extLst>
              </a:tr>
              <a:tr h="337086">
                <a:tc>
                  <a:txBody>
                    <a:bodyPr/>
                    <a:lstStyle/>
                    <a:p>
                      <a:pPr algn="l" rtl="0"/>
                      <a:r>
                        <a:rPr lang="es" sz="1400" b="0" i="0" u="none"/>
                        <a:t>Volumen:</a:t>
                      </a:r>
                    </a:p>
                  </a:txBody>
                  <a:tcPr/>
                </a:tc>
                <a:tc>
                  <a:txBody>
                    <a:bodyPr/>
                    <a:lstStyle/>
                    <a:p>
                      <a:pPr algn="l" rtl="0"/>
                      <a:r>
                        <a:rPr lang="es" sz="1400" b="0" i="0" u="none"/>
                        <a:t>TIN a NIVEL</a:t>
                      </a:r>
                    </a:p>
                  </a:txBody>
                  <a:tcPr/>
                </a:tc>
                <a:extLst>
                  <a:ext uri="{0D108BD9-81ED-4DB2-BD59-A6C34878D82A}">
                    <a16:rowId xmlns:a16="http://schemas.microsoft.com/office/drawing/2014/main" xmlns="" val="10003"/>
                  </a:ext>
                </a:extLst>
              </a:tr>
              <a:tr h="337086">
                <a:tc>
                  <a:txBody>
                    <a:bodyPr/>
                    <a:lstStyle/>
                    <a:p>
                      <a:pPr algn="l" rtl="0"/>
                      <a:r>
                        <a:rPr lang="es" sz="1400" b="0" i="0" u="none"/>
                        <a:t>Niveles:</a:t>
                      </a:r>
                    </a:p>
                  </a:txBody>
                  <a:tcPr/>
                </a:tc>
                <a:tc>
                  <a:txBody>
                    <a:bodyPr/>
                    <a:lstStyle/>
                    <a:p>
                      <a:pPr algn="l" rtl="0"/>
                      <a:r>
                        <a:rPr lang="es" sz="1400" b="0" i="0" u="none"/>
                        <a:t>50 a 130 Paso 10</a:t>
                      </a:r>
                    </a:p>
                  </a:txBody>
                  <a:tcPr/>
                </a:tc>
                <a:extLst>
                  <a:ext uri="{0D108BD9-81ED-4DB2-BD59-A6C34878D82A}">
                    <a16:rowId xmlns:a16="http://schemas.microsoft.com/office/drawing/2014/main" xmlns="" val="10004"/>
                  </a:ext>
                </a:extLst>
              </a:tr>
              <a:tr h="337086">
                <a:tc>
                  <a:txBody>
                    <a:bodyPr/>
                    <a:lstStyle/>
                    <a:p>
                      <a:pPr algn="l" rtl="0"/>
                      <a:r>
                        <a:rPr lang="es" sz="1400" b="0" i="0" u="none"/>
                        <a:t>Archivo Borde:</a:t>
                      </a:r>
                    </a:p>
                  </a:txBody>
                  <a:tcPr/>
                </a:tc>
                <a:tc>
                  <a:txBody>
                    <a:bodyPr/>
                    <a:lstStyle/>
                    <a:p>
                      <a:pPr algn="l" rtl="0"/>
                      <a:r>
                        <a:rPr lang="es" sz="1400" b="0" i="0" u="none"/>
                        <a:t>TTT.BRD</a:t>
                      </a:r>
                    </a:p>
                  </a:txBody>
                  <a:tcPr/>
                </a:tc>
                <a:extLst>
                  <a:ext uri="{0D108BD9-81ED-4DB2-BD59-A6C34878D82A}">
                    <a16:rowId xmlns:a16="http://schemas.microsoft.com/office/drawing/2014/main" xmlns="" val="10005"/>
                  </a:ext>
                </a:extLst>
              </a:tr>
            </a:tbl>
          </a:graphicData>
        </a:graphic>
      </p:graphicFrame>
      <p:pic>
        <p:nvPicPr>
          <p:cNvPr id="4" name="Picture 3"/>
          <p:cNvPicPr>
            <a:picLocks noChangeAspect="1"/>
          </p:cNvPicPr>
          <p:nvPr/>
        </p:nvPicPr>
        <p:blipFill>
          <a:blip r:embed="rId2"/>
          <a:stretch>
            <a:fillRect/>
          </a:stretch>
        </p:blipFill>
        <p:spPr>
          <a:xfrm>
            <a:off x="6831747" y="1763485"/>
            <a:ext cx="2062245" cy="4164925"/>
          </a:xfrm>
          <a:prstGeom prst="rect">
            <a:avLst/>
          </a:prstGeom>
          <a:ln>
            <a:solidFill>
              <a:schemeClr val="tx1">
                <a:lumMod val="65000"/>
                <a:lumOff val="35000"/>
              </a:schemeClr>
            </a:solidFill>
          </a:ln>
        </p:spPr>
      </p:pic>
    </p:spTree>
    <p:extLst>
      <p:ext uri="{BB962C8B-B14F-4D97-AF65-F5344CB8AC3E}">
        <p14:creationId xmlns:p14="http://schemas.microsoft.com/office/powerpoint/2010/main" val="1278403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DIFERENCIA TIN A TIN</a:t>
            </a:r>
          </a:p>
        </p:txBody>
      </p:sp>
    </p:spTree>
    <p:extLst>
      <p:ext uri="{BB962C8B-B14F-4D97-AF65-F5344CB8AC3E}">
        <p14:creationId xmlns:p14="http://schemas.microsoft.com/office/powerpoint/2010/main" val="45791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957660"/>
          </a:xfrm>
        </p:spPr>
        <p:txBody>
          <a:bodyPr/>
          <a:lstStyle/>
          <a:p>
            <a:pPr algn="l" rtl="0"/>
            <a:r>
              <a:rPr lang="es" b="0" i="0" u="none"/>
              <a:t>DIFERENCIA TIN A TIN</a:t>
            </a:r>
          </a:p>
        </p:txBody>
      </p:sp>
      <p:sp>
        <p:nvSpPr>
          <p:cNvPr id="7" name="Content Placeholder 4"/>
          <p:cNvSpPr txBox="1">
            <a:spLocks/>
          </p:cNvSpPr>
          <p:nvPr/>
        </p:nvSpPr>
        <p:spPr>
          <a:xfrm>
            <a:off x="457200" y="4495800"/>
            <a:ext cx="8229600" cy="2163763"/>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s" sz="2400" b="0" i="0" u="none" strike="noStrike" kern="1200" cap="none" spc="0" normalizeH="0">
                <a:ln>
                  <a:noFill/>
                </a:ln>
                <a:solidFill>
                  <a:schemeClr val="tx1"/>
                </a:solidFill>
                <a:effectLst/>
                <a:uLnTx/>
                <a:uFillTx/>
                <a:latin typeface="+mn-lt"/>
                <a:ea typeface="+mn-ea"/>
                <a:cs typeface="+mn-cs"/>
              </a:rPr>
              <a:t>Usado para determinar la diferencia entre dos superficies.</a:t>
            </a:r>
          </a:p>
          <a:p>
            <a:pPr marL="800100" lvl="1" indent="-342900" algn="l" rtl="0">
              <a:spcBef>
                <a:spcPct val="20000"/>
              </a:spcBef>
              <a:buFont typeface="Arial" charset="0"/>
              <a:buChar char="•"/>
            </a:pPr>
            <a:r>
              <a:rPr lang="es" sz="2000" b="0" i="0" u="none">
                <a:solidFill>
                  <a:schemeClr val="bg2"/>
                </a:solidFill>
                <a:latin typeface="+mn-lt"/>
                <a:cs typeface="+mn-cs"/>
              </a:rPr>
              <a:t>Donde he perdido material?</a:t>
            </a:r>
          </a:p>
          <a:p>
            <a:pPr marL="800100" lvl="1" indent="-342900" algn="l" rtl="0">
              <a:spcBef>
                <a:spcPct val="20000"/>
              </a:spcBef>
              <a:buFont typeface="Arial" charset="0"/>
              <a:buChar char="•"/>
            </a:pPr>
            <a:r>
              <a:rPr kumimoji="0" lang="es" sz="2000" b="0" i="0" u="none" strike="noStrike" kern="1200" cap="none" spc="0" normalizeH="0">
                <a:ln>
                  <a:noFill/>
                </a:ln>
                <a:solidFill>
                  <a:schemeClr val="bg2"/>
                </a:solidFill>
                <a:effectLst/>
                <a:uLnTx/>
                <a:uFillTx/>
                <a:latin typeface="+mn-lt"/>
                <a:cs typeface="+mn-cs"/>
              </a:rPr>
              <a:t>Donde he ganado material?</a:t>
            </a:r>
          </a:p>
          <a:p>
            <a:pPr marL="800100" lvl="1" indent="-342900" algn="l" rtl="0">
              <a:spcBef>
                <a:spcPct val="20000"/>
              </a:spcBef>
              <a:buFont typeface="Arial" charset="0"/>
              <a:buChar char="•"/>
            </a:pPr>
            <a:r>
              <a:rPr lang="es" sz="2000" b="0" i="0" u="none">
                <a:solidFill>
                  <a:schemeClr val="bg2"/>
                </a:solidFill>
                <a:latin typeface="+mn-lt"/>
                <a:cs typeface="+mn-cs"/>
              </a:rPr>
              <a:t>Ha habido una ganancia neta o perdida entre los dos levantamientos?</a:t>
            </a:r>
            <a:endParaRPr kumimoji="0" lang="es" sz="2000" b="0" i="0" u="none" strike="noStrike" kern="1200" cap="none" spc="0" normalizeH="0" baseline="0" noProof="0" dirty="0">
              <a:ln>
                <a:noFill/>
              </a:ln>
              <a:solidFill>
                <a:schemeClr val="bg2"/>
              </a:solidFill>
              <a:effectLst/>
              <a:uLnTx/>
              <a:uFillTx/>
              <a:latin typeface="+mn-lt"/>
              <a:cs typeface="+mn-cs"/>
            </a:endParaRPr>
          </a:p>
        </p:txBody>
      </p:sp>
      <p:pic>
        <p:nvPicPr>
          <p:cNvPr id="4098" name="Picture 2" descr="C:\Temp\XXX1.png"/>
          <p:cNvPicPr>
            <a:picLocks noChangeAspect="1" noChangeArrowheads="1"/>
          </p:cNvPicPr>
          <p:nvPr/>
        </p:nvPicPr>
        <p:blipFill>
          <a:blip r:embed="rId2" cstate="print"/>
          <a:srcRect/>
          <a:stretch>
            <a:fillRect/>
          </a:stretch>
        </p:blipFill>
        <p:spPr bwMode="auto">
          <a:xfrm>
            <a:off x="503422" y="1219199"/>
            <a:ext cx="4068578" cy="3015062"/>
          </a:xfrm>
          <a:prstGeom prst="rect">
            <a:avLst/>
          </a:prstGeom>
          <a:noFill/>
          <a:ln>
            <a:solidFill>
              <a:schemeClr val="tx1">
                <a:lumMod val="65000"/>
                <a:lumOff val="35000"/>
              </a:schemeClr>
            </a:solidFill>
          </a:ln>
        </p:spPr>
      </p:pic>
      <p:sp>
        <p:nvSpPr>
          <p:cNvPr id="9" name="TextBox 8"/>
          <p:cNvSpPr txBox="1"/>
          <p:nvPr/>
        </p:nvSpPr>
        <p:spPr>
          <a:xfrm>
            <a:off x="5038396" y="2311231"/>
            <a:ext cx="3810000" cy="830997"/>
          </a:xfrm>
          <a:prstGeom prst="rect">
            <a:avLst/>
          </a:prstGeom>
          <a:solidFill>
            <a:schemeClr val="bg1">
              <a:lumMod val="65000"/>
              <a:lumOff val="35000"/>
            </a:schemeClr>
          </a:solidFill>
          <a:ln>
            <a:solidFill>
              <a:schemeClr val="tx1"/>
            </a:solidFill>
          </a:ln>
        </p:spPr>
        <p:txBody>
          <a:bodyPr wrap="square" rtlCol="0">
            <a:spAutoFit/>
          </a:bodyPr>
          <a:lstStyle/>
          <a:p>
            <a:pPr algn="l" rtl="0"/>
            <a:r>
              <a:rPr lang="es" sz="1600" b="1" i="0" u="none" dirty="0">
                <a:solidFill>
                  <a:srgbClr val="92D050"/>
                </a:solidFill>
              </a:rPr>
              <a:t>Verde Claro</a:t>
            </a:r>
            <a:r>
              <a:rPr lang="es" sz="1600" b="0" i="0" u="none" dirty="0">
                <a:solidFill>
                  <a:srgbClr val="92D050"/>
                </a:solidFill>
              </a:rPr>
              <a:t> </a:t>
            </a:r>
            <a:r>
              <a:rPr lang="es" sz="1600" b="0" i="0" u="none" dirty="0"/>
              <a:t>a</a:t>
            </a:r>
            <a:r>
              <a:rPr lang="es" sz="1600" b="0" i="0" u="none" dirty="0">
                <a:solidFill>
                  <a:srgbClr val="0000FF"/>
                </a:solidFill>
              </a:rPr>
              <a:t> </a:t>
            </a:r>
            <a:r>
              <a:rPr lang="es" sz="1600" b="1" i="0" u="none" dirty="0">
                <a:solidFill>
                  <a:srgbClr val="0000FF"/>
                </a:solidFill>
              </a:rPr>
              <a:t>Azul</a:t>
            </a:r>
            <a:r>
              <a:rPr lang="es" sz="1600" b="0" i="0" u="none" dirty="0"/>
              <a:t>:   Material Ganado</a:t>
            </a:r>
          </a:p>
          <a:p>
            <a:endParaRPr lang="es" sz="1600" dirty="0"/>
          </a:p>
          <a:p>
            <a:pPr algn="l" rtl="0"/>
            <a:r>
              <a:rPr lang="es" sz="1600" b="1" i="0" u="none" dirty="0">
                <a:solidFill>
                  <a:srgbClr val="FFFF00"/>
                </a:solidFill>
              </a:rPr>
              <a:t>Amarillo</a:t>
            </a:r>
            <a:r>
              <a:rPr lang="es" sz="1600" b="0" i="0" u="none" dirty="0"/>
              <a:t> a </a:t>
            </a:r>
            <a:r>
              <a:rPr lang="es" sz="1600" b="0" i="0" u="none" dirty="0">
                <a:solidFill>
                  <a:srgbClr val="FFC000"/>
                </a:solidFill>
              </a:rPr>
              <a:t>Naranja</a:t>
            </a:r>
            <a:r>
              <a:rPr lang="es" sz="1600" b="0" i="0" u="none" dirty="0"/>
              <a:t>:  Material Perdido</a:t>
            </a:r>
          </a:p>
        </p:txBody>
      </p:sp>
    </p:spTree>
    <p:extLst>
      <p:ext uri="{BB962C8B-B14F-4D97-AF65-F5344CB8AC3E}">
        <p14:creationId xmlns:p14="http://schemas.microsoft.com/office/powerpoint/2010/main" val="1530162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609" y="96080"/>
            <a:ext cx="8534400" cy="894525"/>
          </a:xfrm>
        </p:spPr>
        <p:txBody>
          <a:bodyPr/>
          <a:lstStyle/>
          <a:p>
            <a:pPr algn="l" rtl="0"/>
            <a:r>
              <a:rPr lang="es" sz="2400" b="0" i="0" u="none"/>
              <a:t>Paso 1:  Haga un Archivo Diferencia</a:t>
            </a:r>
          </a:p>
        </p:txBody>
      </p:sp>
      <p:sp>
        <p:nvSpPr>
          <p:cNvPr id="5" name="TextBox 4"/>
          <p:cNvSpPr txBox="1"/>
          <p:nvPr/>
        </p:nvSpPr>
        <p:spPr>
          <a:xfrm>
            <a:off x="288609" y="5140037"/>
            <a:ext cx="7462427" cy="1323439"/>
          </a:xfrm>
          <a:prstGeom prst="rect">
            <a:avLst/>
          </a:prstGeom>
          <a:solidFill>
            <a:schemeClr val="bg1"/>
          </a:solidFill>
          <a:ln>
            <a:noFill/>
          </a:ln>
        </p:spPr>
        <p:txBody>
          <a:bodyPr wrap="square" rtlCol="0">
            <a:spAutoFit/>
          </a:bodyPr>
          <a:lstStyle/>
          <a:p>
            <a:pPr algn="l" rtl="0"/>
            <a:r>
              <a:rPr lang="es" sz="1600" b="0" i="0" u="none" dirty="0">
                <a:solidFill>
                  <a:schemeClr val="tx1">
                    <a:lumMod val="65000"/>
                    <a:lumOff val="35000"/>
                  </a:schemeClr>
                </a:solidFill>
              </a:rPr>
              <a:t>Levantamiento Anterior va en la casilla “Archivo Entrada”</a:t>
            </a:r>
          </a:p>
          <a:p>
            <a:pPr algn="l" rtl="0"/>
            <a:r>
              <a:rPr lang="es" sz="1600" b="0" i="0" u="none" dirty="0">
                <a:solidFill>
                  <a:schemeClr val="tx1">
                    <a:lumMod val="65000"/>
                    <a:lumOff val="35000"/>
                  </a:schemeClr>
                </a:solidFill>
              </a:rPr>
              <a:t>Levantamiento Posterior va en la casilla “Archivo </a:t>
            </a:r>
            <a:r>
              <a:rPr lang="es" sz="1600" b="0" i="0" u="none" dirty="0" smtClean="0">
                <a:solidFill>
                  <a:schemeClr val="tx1">
                    <a:lumMod val="65000"/>
                    <a:lumOff val="35000"/>
                  </a:schemeClr>
                </a:solidFill>
              </a:rPr>
              <a:t>Adicional”</a:t>
            </a:r>
            <a:endParaRPr lang="es" sz="1600" b="0" i="0" u="none" dirty="0">
              <a:solidFill>
                <a:schemeClr val="tx1">
                  <a:lumMod val="65000"/>
                  <a:lumOff val="35000"/>
                </a:schemeClr>
              </a:solidFill>
            </a:endParaRPr>
          </a:p>
          <a:p>
            <a:endParaRPr lang="es" sz="1600" dirty="0">
              <a:solidFill>
                <a:schemeClr val="tx1">
                  <a:lumMod val="65000"/>
                  <a:lumOff val="35000"/>
                </a:schemeClr>
              </a:solidFill>
            </a:endParaRPr>
          </a:p>
          <a:p>
            <a:pPr algn="l" rtl="0"/>
            <a:r>
              <a:rPr lang="es" sz="1600" b="0" i="0" u="none" dirty="0">
                <a:solidFill>
                  <a:schemeClr val="bg2"/>
                </a:solidFill>
              </a:rPr>
              <a:t>Nodo:  </a:t>
            </a:r>
            <a:r>
              <a:rPr lang="es" sz="1600" b="0" i="0" u="none" dirty="0">
                <a:solidFill>
                  <a:schemeClr val="tx1">
                    <a:lumMod val="65000"/>
                    <a:lumOff val="35000"/>
                  </a:schemeClr>
                </a:solidFill>
              </a:rPr>
              <a:t>Crea un punto Diferencia X,Y en cada nodo en cada juego de datos.</a:t>
            </a:r>
          </a:p>
          <a:p>
            <a:pPr algn="l" rtl="0"/>
            <a:r>
              <a:rPr lang="es" sz="1600" b="0" i="0" u="none" dirty="0" smtClean="0">
                <a:solidFill>
                  <a:schemeClr val="bg2"/>
                </a:solidFill>
              </a:rPr>
              <a:t>Cuadrícula:  </a:t>
            </a:r>
            <a:r>
              <a:rPr lang="es" sz="1600" b="0" i="0" u="none" dirty="0">
                <a:solidFill>
                  <a:schemeClr val="tx1">
                    <a:lumMod val="65000"/>
                    <a:lumOff val="35000"/>
                  </a:schemeClr>
                </a:solidFill>
              </a:rPr>
              <a:t>Crea un punto Diferencia X,Y a un intervalo definido por el usuario.</a:t>
            </a:r>
          </a:p>
        </p:txBody>
      </p:sp>
      <p:pic>
        <p:nvPicPr>
          <p:cNvPr id="3" name="Picture 2"/>
          <p:cNvPicPr>
            <a:picLocks noChangeAspect="1"/>
          </p:cNvPicPr>
          <p:nvPr/>
        </p:nvPicPr>
        <p:blipFill>
          <a:blip r:embed="rId2"/>
          <a:stretch>
            <a:fillRect/>
          </a:stretch>
        </p:blipFill>
        <p:spPr>
          <a:xfrm>
            <a:off x="288609" y="1558640"/>
            <a:ext cx="5175775" cy="3013362"/>
          </a:xfrm>
          <a:prstGeom prst="rect">
            <a:avLst/>
          </a:prstGeom>
          <a:ln>
            <a:solidFill>
              <a:schemeClr val="tx1"/>
            </a:solidFill>
          </a:ln>
        </p:spPr>
      </p:pic>
      <p:pic>
        <p:nvPicPr>
          <p:cNvPr id="4" name="Picture 3"/>
          <p:cNvPicPr>
            <a:picLocks noChangeAspect="1"/>
          </p:cNvPicPr>
          <p:nvPr/>
        </p:nvPicPr>
        <p:blipFill>
          <a:blip r:embed="rId3"/>
          <a:stretch>
            <a:fillRect/>
          </a:stretch>
        </p:blipFill>
        <p:spPr>
          <a:xfrm>
            <a:off x="6176867" y="1558640"/>
            <a:ext cx="2281333" cy="4167665"/>
          </a:xfrm>
          <a:prstGeom prst="rect">
            <a:avLst/>
          </a:prstGeom>
          <a:ln>
            <a:solidFill>
              <a:schemeClr val="tx1"/>
            </a:solidFill>
          </a:ln>
        </p:spPr>
      </p:pic>
    </p:spTree>
    <p:extLst>
      <p:ext uri="{BB962C8B-B14F-4D97-AF65-F5344CB8AC3E}">
        <p14:creationId xmlns:p14="http://schemas.microsoft.com/office/powerpoint/2010/main" val="853308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38362" y="1320165"/>
            <a:ext cx="4943475" cy="2886075"/>
          </a:xfrm>
          <a:prstGeom prst="rect">
            <a:avLst/>
          </a:prstGeom>
          <a:ln>
            <a:solidFill>
              <a:schemeClr val="tx1">
                <a:lumMod val="65000"/>
                <a:lumOff val="35000"/>
              </a:schemeClr>
            </a:solidFill>
          </a:ln>
        </p:spPr>
      </p:pic>
      <p:sp>
        <p:nvSpPr>
          <p:cNvPr id="2" name="Title 1"/>
          <p:cNvSpPr>
            <a:spLocks noGrp="1"/>
          </p:cNvSpPr>
          <p:nvPr>
            <p:ph type="title"/>
          </p:nvPr>
        </p:nvSpPr>
        <p:spPr>
          <a:xfrm>
            <a:off x="200891" y="130493"/>
            <a:ext cx="8943109" cy="990600"/>
          </a:xfrm>
        </p:spPr>
        <p:txBody>
          <a:bodyPr/>
          <a:lstStyle/>
          <a:p>
            <a:pPr algn="l" rtl="0"/>
            <a:r>
              <a:rPr lang="es" b="0" i="0" u="none"/>
              <a:t>Paso 2:  Cargue el Archivo Diferencia en MODELO TIN</a:t>
            </a:r>
          </a:p>
        </p:txBody>
      </p:sp>
      <p:sp>
        <p:nvSpPr>
          <p:cNvPr id="4" name="TextBox 3"/>
          <p:cNvSpPr txBox="1"/>
          <p:nvPr/>
        </p:nvSpPr>
        <p:spPr>
          <a:xfrm>
            <a:off x="304799" y="4535805"/>
            <a:ext cx="8610600" cy="1815882"/>
          </a:xfrm>
          <a:prstGeom prst="rect">
            <a:avLst/>
          </a:prstGeom>
          <a:noFill/>
        </p:spPr>
        <p:txBody>
          <a:bodyPr wrap="square" rtlCol="0">
            <a:spAutoFit/>
          </a:bodyPr>
          <a:lstStyle/>
          <a:p>
            <a:pPr algn="l" rtl="0"/>
            <a:r>
              <a:rPr lang="es" sz="1600" b="0" i="0" u="none" dirty="0">
                <a:solidFill>
                  <a:schemeClr val="tx1">
                    <a:lumMod val="65000"/>
                    <a:lumOff val="35000"/>
                  </a:schemeClr>
                </a:solidFill>
              </a:rPr>
              <a:t>Nota:  Digamos que su levantamiento anterior mostro una profundidad de 25’ en un punto y que el levantamiento posterior muestra una profundidad de 23’ en el mismo punto.  El archivo “Diferencia” tendrá un valor z de +2.0’, puesto que usted acumuló 2’ de material en ese punto desde el 1</a:t>
            </a:r>
            <a:r>
              <a:rPr lang="es" sz="1600" b="0" i="0" u="none" baseline="30000" dirty="0">
                <a:solidFill>
                  <a:schemeClr val="tx1">
                    <a:lumMod val="65000"/>
                    <a:lumOff val="35000"/>
                  </a:schemeClr>
                </a:solidFill>
              </a:rPr>
              <a:t>er</a:t>
            </a:r>
            <a:r>
              <a:rPr lang="es" sz="1600" b="0" i="0" u="none" dirty="0">
                <a:solidFill>
                  <a:schemeClr val="tx1">
                    <a:lumMod val="65000"/>
                    <a:lumOff val="35000"/>
                  </a:schemeClr>
                </a:solidFill>
              </a:rPr>
              <a:t> levantamiento.</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Puesto que acumulaciones son diferencias positivas, usted necesita decirle a MODELO TIN que usted esta en </a:t>
            </a:r>
            <a:r>
              <a:rPr lang="es" sz="1600" b="0" i="0" u="none" dirty="0">
                <a:solidFill>
                  <a:schemeClr val="bg2"/>
                </a:solidFill>
              </a:rPr>
              <a:t>Modo Elevación</a:t>
            </a:r>
            <a:r>
              <a:rPr lang="es" sz="1600" b="0" i="0" u="none" dirty="0">
                <a:solidFill>
                  <a:schemeClr val="tx1">
                    <a:lumMod val="65000"/>
                    <a:lumOff val="35000"/>
                  </a:schemeClr>
                </a:solidFill>
              </a:rPr>
              <a:t> cuando cargue un archivo Diferencia.</a:t>
            </a:r>
          </a:p>
        </p:txBody>
      </p:sp>
      <p:sp>
        <p:nvSpPr>
          <p:cNvPr id="5" name="Right Arrow 4"/>
          <p:cNvSpPr/>
          <p:nvPr/>
        </p:nvSpPr>
        <p:spPr>
          <a:xfrm>
            <a:off x="232121" y="1525385"/>
            <a:ext cx="2286000" cy="545870"/>
          </a:xfrm>
          <a:prstGeom prst="rightArrow">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0" i="0" u="none"/>
              <a:t>Archivo Diferencia</a:t>
            </a:r>
          </a:p>
        </p:txBody>
      </p:sp>
      <p:sp>
        <p:nvSpPr>
          <p:cNvPr id="7" name="Right Arrow 6"/>
          <p:cNvSpPr/>
          <p:nvPr/>
        </p:nvSpPr>
        <p:spPr>
          <a:xfrm flipH="1">
            <a:off x="3094580" y="3604260"/>
            <a:ext cx="3739428" cy="533400"/>
          </a:xfrm>
          <a:prstGeom prst="rightArrow">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0" i="0" u="none"/>
              <a:t>Ajuste Modo a Elevación</a:t>
            </a:r>
          </a:p>
        </p:txBody>
      </p:sp>
    </p:spTree>
    <p:extLst>
      <p:ext uri="{BB962C8B-B14F-4D97-AF65-F5344CB8AC3E}">
        <p14:creationId xmlns:p14="http://schemas.microsoft.com/office/powerpoint/2010/main" val="1897916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Paso 3:  Vista Modelo Color 3D</a:t>
            </a:r>
          </a:p>
        </p:txBody>
      </p:sp>
      <p:pic>
        <p:nvPicPr>
          <p:cNvPr id="7170" name="Picture 2" descr="C:\Temp\XXX6.bmp"/>
          <p:cNvPicPr>
            <a:picLocks noChangeAspect="1" noChangeArrowheads="1"/>
          </p:cNvPicPr>
          <p:nvPr/>
        </p:nvPicPr>
        <p:blipFill>
          <a:blip r:embed="rId2" cstate="print"/>
          <a:srcRect/>
          <a:stretch>
            <a:fillRect/>
          </a:stretch>
        </p:blipFill>
        <p:spPr bwMode="auto">
          <a:xfrm>
            <a:off x="3255581" y="1297495"/>
            <a:ext cx="5791435" cy="3006436"/>
          </a:xfrm>
          <a:prstGeom prst="rect">
            <a:avLst/>
          </a:prstGeom>
          <a:noFill/>
        </p:spPr>
      </p:pic>
      <p:sp>
        <p:nvSpPr>
          <p:cNvPr id="5" name="TextBox 4"/>
          <p:cNvSpPr txBox="1"/>
          <p:nvPr/>
        </p:nvSpPr>
        <p:spPr>
          <a:xfrm>
            <a:off x="3255581" y="4229238"/>
            <a:ext cx="5708073" cy="830997"/>
          </a:xfrm>
          <a:prstGeom prst="rect">
            <a:avLst/>
          </a:prstGeom>
          <a:noFill/>
        </p:spPr>
        <p:txBody>
          <a:bodyPr wrap="square" rtlCol="0">
            <a:spAutoFit/>
          </a:bodyPr>
          <a:lstStyle/>
          <a:p>
            <a:pPr algn="l" rtl="0"/>
            <a:r>
              <a:rPr lang="es" sz="1600" b="0" i="0" u="none" dirty="0">
                <a:solidFill>
                  <a:schemeClr val="tx1">
                    <a:lumMod val="65000"/>
                    <a:lumOff val="35000"/>
                  </a:schemeClr>
                </a:solidFill>
              </a:rPr>
              <a:t>Ajustamos los rangos de color de manera que -15 a 0.0 sean sombras de rojo/amarillo y 0.0 a +15 sean sombras de verde/azul.</a:t>
            </a:r>
          </a:p>
        </p:txBody>
      </p:sp>
      <p:pic>
        <p:nvPicPr>
          <p:cNvPr id="3" name="Picture 2"/>
          <p:cNvPicPr>
            <a:picLocks noChangeAspect="1"/>
          </p:cNvPicPr>
          <p:nvPr/>
        </p:nvPicPr>
        <p:blipFill>
          <a:blip r:embed="rId3"/>
          <a:stretch>
            <a:fillRect/>
          </a:stretch>
        </p:blipFill>
        <p:spPr>
          <a:xfrm>
            <a:off x="342669" y="1517073"/>
            <a:ext cx="2337031" cy="3947160"/>
          </a:xfrm>
          <a:prstGeom prst="rect">
            <a:avLst/>
          </a:prstGeom>
          <a:ln>
            <a:solidFill>
              <a:schemeClr val="tx1">
                <a:lumMod val="65000"/>
                <a:lumOff val="35000"/>
              </a:schemeClr>
            </a:solidFill>
          </a:ln>
        </p:spPr>
      </p:pic>
      <p:sp>
        <p:nvSpPr>
          <p:cNvPr id="4" name="TextBox 3"/>
          <p:cNvSpPr txBox="1"/>
          <p:nvPr/>
        </p:nvSpPr>
        <p:spPr>
          <a:xfrm>
            <a:off x="3255581" y="5112328"/>
            <a:ext cx="4495800" cy="861774"/>
          </a:xfrm>
          <a:prstGeom prst="rect">
            <a:avLst/>
          </a:prstGeom>
          <a:noFill/>
        </p:spPr>
        <p:txBody>
          <a:bodyPr wrap="square" rtlCol="0">
            <a:spAutoFit/>
          </a:bodyPr>
          <a:lstStyle/>
          <a:p>
            <a:pPr marL="285750" indent="-285750" algn="l" rtl="0">
              <a:buFont typeface="Arial" panose="020B0604020202020204" pitchFamily="34" charset="0"/>
              <a:buChar char="•"/>
            </a:pPr>
            <a:r>
              <a:rPr lang="es" sz="1600" b="0" i="0" u="none">
                <a:solidFill>
                  <a:schemeClr val="tx1">
                    <a:lumMod val="65000"/>
                    <a:lumOff val="35000"/>
                  </a:schemeClr>
                </a:solidFill>
              </a:rPr>
              <a:t>Haga clic en el ícono color</a:t>
            </a:r>
          </a:p>
          <a:p>
            <a:pPr marL="285750" indent="-285750" algn="l" rtl="0">
              <a:buFont typeface="Arial" panose="020B0604020202020204" pitchFamily="34" charset="0"/>
              <a:buChar char="•"/>
            </a:pPr>
            <a:r>
              <a:rPr lang="es" sz="1600" b="0" i="0" u="none">
                <a:solidFill>
                  <a:schemeClr val="tx1">
                    <a:lumMod val="65000"/>
                    <a:lumOff val="35000"/>
                  </a:schemeClr>
                </a:solidFill>
              </a:rPr>
              <a:t>Opciones - Abrir Archivo Color</a:t>
            </a:r>
          </a:p>
          <a:p>
            <a:pPr marL="742950" lvl="1" indent="-285750" algn="l" rtl="0">
              <a:buFont typeface="Arial" panose="020B0604020202020204" pitchFamily="34" charset="0"/>
              <a:buChar char="•"/>
            </a:pPr>
            <a:r>
              <a:rPr lang="es" sz="1600" b="0" i="0" u="none">
                <a:solidFill>
                  <a:schemeClr val="tx1">
                    <a:lumMod val="65000"/>
                    <a:lumOff val="35000"/>
                  </a:schemeClr>
                </a:solidFill>
              </a:rPr>
              <a:t>Seleccione DIFF.HCF</a:t>
            </a:r>
          </a:p>
        </p:txBody>
      </p:sp>
      <p:cxnSp>
        <p:nvCxnSpPr>
          <p:cNvPr id="7" name="Straight Arrow Connector 6"/>
          <p:cNvCxnSpPr>
            <a:stCxn id="5" idx="1"/>
          </p:cNvCxnSpPr>
          <p:nvPr/>
        </p:nvCxnSpPr>
        <p:spPr>
          <a:xfrm flipH="1" flipV="1">
            <a:off x="2008909" y="3879274"/>
            <a:ext cx="1246672" cy="7654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p:cNvCxnSpPr/>
          <p:nvPr/>
        </p:nvCxnSpPr>
        <p:spPr>
          <a:xfrm flipH="1" flipV="1">
            <a:off x="1511184" y="2008909"/>
            <a:ext cx="1780309" cy="316799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89874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algn="l" rtl="0"/>
            <a:r>
              <a:rPr lang="es" b="0" i="0" u="none"/>
              <a:t>Paso 4:  Acumulación o Erosión Neta?</a:t>
            </a:r>
            <a:endParaRPr lang="es" sz="4000" dirty="0"/>
          </a:p>
        </p:txBody>
      </p:sp>
      <p:sp>
        <p:nvSpPr>
          <p:cNvPr id="4" name="TextBox 3"/>
          <p:cNvSpPr txBox="1"/>
          <p:nvPr/>
        </p:nvSpPr>
        <p:spPr>
          <a:xfrm>
            <a:off x="290946" y="2491536"/>
            <a:ext cx="3124200" cy="3785652"/>
          </a:xfrm>
          <a:prstGeom prst="rect">
            <a:avLst/>
          </a:prstGeom>
          <a:solidFill>
            <a:schemeClr val="bg1"/>
          </a:solidFill>
          <a:ln>
            <a:noFill/>
          </a:ln>
        </p:spPr>
        <p:txBody>
          <a:bodyPr wrap="square" rtlCol="0">
            <a:spAutoFit/>
          </a:bodyPr>
          <a:lstStyle/>
          <a:p>
            <a:pPr algn="l" rtl="0"/>
            <a:r>
              <a:rPr lang="es" sz="1600" b="1" i="0" u="none" dirty="0">
                <a:solidFill>
                  <a:schemeClr val="tx1">
                    <a:lumMod val="65000"/>
                    <a:lumOff val="35000"/>
                  </a:schemeClr>
                </a:solidFill>
              </a:rPr>
              <a:t>TIN A NIVEL:</a:t>
            </a:r>
            <a:r>
              <a:rPr lang="es" sz="1600" b="0" i="0" u="none" dirty="0">
                <a:solidFill>
                  <a:schemeClr val="tx1">
                    <a:lumMod val="65000"/>
                    <a:lumOff val="35000"/>
                  </a:schemeClr>
                </a:solidFill>
              </a:rPr>
              <a:t>  Ajuste ambos niveles </a:t>
            </a:r>
            <a:r>
              <a:rPr lang="es" sz="1600" b="0" i="0" u="none" dirty="0">
                <a:solidFill>
                  <a:schemeClr val="bg2"/>
                </a:solidFill>
              </a:rPr>
              <a:t>“Hasta» </a:t>
            </a:r>
            <a:r>
              <a:rPr lang="es" sz="1600" b="0" i="0" u="none" dirty="0">
                <a:solidFill>
                  <a:schemeClr val="tx1">
                    <a:lumMod val="65000"/>
                    <a:lumOff val="35000"/>
                  </a:schemeClr>
                </a:solidFill>
              </a:rPr>
              <a:t>y</a:t>
            </a:r>
            <a:r>
              <a:rPr lang="es" sz="1600" b="0" i="0" u="none" dirty="0">
                <a:solidFill>
                  <a:schemeClr val="bg2"/>
                </a:solidFill>
              </a:rPr>
              <a:t>“Desde” </a:t>
            </a:r>
            <a:r>
              <a:rPr lang="es" sz="1600" b="0" i="0" u="none" dirty="0">
                <a:solidFill>
                  <a:schemeClr val="tx1">
                    <a:lumMod val="65000"/>
                    <a:lumOff val="35000"/>
                  </a:schemeClr>
                </a:solidFill>
              </a:rPr>
              <a:t>a “0”.</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Volumen Sobre =  14,892 ydc</a:t>
            </a:r>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Volumen Debajo =    5,958 ydc</a:t>
            </a:r>
            <a:endParaRPr lang="es" sz="1600" dirty="0">
              <a:solidFill>
                <a:schemeClr val="tx1">
                  <a:lumMod val="65000"/>
                  <a:lumOff val="35000"/>
                </a:schemeClr>
              </a:solidFill>
            </a:endParaRP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Ganancia Neta =      </a:t>
            </a:r>
            <a:r>
              <a:rPr lang="es" sz="1600" b="0" i="0" u="none" dirty="0" smtClean="0">
                <a:solidFill>
                  <a:schemeClr val="tx1">
                    <a:lumMod val="65000"/>
                    <a:lumOff val="35000"/>
                  </a:schemeClr>
                </a:solidFill>
              </a:rPr>
              <a:t>8,934 </a:t>
            </a:r>
            <a:r>
              <a:rPr lang="es" sz="1600" b="0" i="0" u="none" dirty="0">
                <a:solidFill>
                  <a:schemeClr val="tx1">
                    <a:lumMod val="65000"/>
                    <a:lumOff val="35000"/>
                  </a:schemeClr>
                </a:solidFill>
              </a:rPr>
              <a:t>ydc</a:t>
            </a:r>
            <a:endParaRPr lang="es" sz="1600" dirty="0">
              <a:solidFill>
                <a:schemeClr val="tx1">
                  <a:lumMod val="65000"/>
                  <a:lumOff val="35000"/>
                </a:schemeClr>
              </a:solidFill>
            </a:endParaRPr>
          </a:p>
          <a:p>
            <a:endParaRPr lang="es" sz="1600" dirty="0">
              <a:solidFill>
                <a:schemeClr val="tx1">
                  <a:lumMod val="65000"/>
                  <a:lumOff val="35000"/>
                </a:schemeClr>
              </a:solidFill>
            </a:endParaRPr>
          </a:p>
          <a:p>
            <a:pPr algn="l" rtl="0"/>
            <a:r>
              <a:rPr lang="es" sz="1600" b="1" i="0" u="none" dirty="0">
                <a:solidFill>
                  <a:schemeClr val="bg2"/>
                </a:solidFill>
              </a:rPr>
              <a:t>Volumen Sobre</a:t>
            </a:r>
            <a:r>
              <a:rPr lang="es" sz="1600" b="0" i="0" u="none" dirty="0">
                <a:solidFill>
                  <a:schemeClr val="bg2"/>
                </a:solidFill>
              </a:rPr>
              <a:t> </a:t>
            </a:r>
            <a:r>
              <a:rPr lang="es" sz="1600" b="0" i="0" u="none" dirty="0">
                <a:solidFill>
                  <a:schemeClr val="tx1">
                    <a:lumMod val="65000"/>
                    <a:lumOff val="35000"/>
                  </a:schemeClr>
                </a:solidFill>
              </a:rPr>
              <a:t> representa regiones donde tenemos material ganado.</a:t>
            </a:r>
          </a:p>
          <a:p>
            <a:endParaRPr lang="es" sz="1600" dirty="0">
              <a:solidFill>
                <a:schemeClr val="tx1">
                  <a:lumMod val="65000"/>
                  <a:lumOff val="35000"/>
                </a:schemeClr>
              </a:solidFill>
            </a:endParaRPr>
          </a:p>
          <a:p>
            <a:pPr algn="l" rtl="0"/>
            <a:r>
              <a:rPr lang="es" sz="1600" b="1" i="0" u="none" dirty="0">
                <a:solidFill>
                  <a:schemeClr val="bg2"/>
                </a:solidFill>
              </a:rPr>
              <a:t>Volumen Debajo </a:t>
            </a:r>
            <a:r>
              <a:rPr lang="es" sz="1600" b="0" i="0" u="none" dirty="0">
                <a:solidFill>
                  <a:schemeClr val="tx1">
                    <a:lumMod val="65000"/>
                    <a:lumOff val="35000"/>
                  </a:schemeClr>
                </a:solidFill>
              </a:rPr>
              <a:t> representa áreas donde tenemos material perdido.</a:t>
            </a:r>
          </a:p>
        </p:txBody>
      </p:sp>
      <p:graphicFrame>
        <p:nvGraphicFramePr>
          <p:cNvPr id="5" name="Table 4"/>
          <p:cNvGraphicFramePr>
            <a:graphicFrameLocks noGrp="1"/>
          </p:cNvGraphicFramePr>
          <p:nvPr>
            <p:extLst>
              <p:ext uri="{D42A27DB-BD31-4B8C-83A1-F6EECF244321}">
                <p14:modId xmlns:p14="http://schemas.microsoft.com/office/powerpoint/2010/main" val="2611951777"/>
              </p:ext>
            </p:extLst>
          </p:nvPr>
        </p:nvGraphicFramePr>
        <p:xfrm>
          <a:off x="350260" y="1059872"/>
          <a:ext cx="2854036" cy="1407160"/>
        </p:xfrm>
        <a:graphic>
          <a:graphicData uri="http://schemas.openxmlformats.org/drawingml/2006/table">
            <a:tbl>
              <a:tblPr firstRow="1" bandRow="1">
                <a:tableStyleId>{21E4AEA4-8DFA-4A89-87EB-49C32662AFE0}</a:tableStyleId>
              </a:tblPr>
              <a:tblGrid>
                <a:gridCol w="750771">
                  <a:extLst>
                    <a:ext uri="{9D8B030D-6E8A-4147-A177-3AD203B41FA5}">
                      <a16:colId xmlns:a16="http://schemas.microsoft.com/office/drawing/2014/main" xmlns="" val="20000"/>
                    </a:ext>
                  </a:extLst>
                </a:gridCol>
                <a:gridCol w="2103265">
                  <a:extLst>
                    <a:ext uri="{9D8B030D-6E8A-4147-A177-3AD203B41FA5}">
                      <a16:colId xmlns:a16="http://schemas.microsoft.com/office/drawing/2014/main" xmlns="" val="20001"/>
                    </a:ext>
                  </a:extLst>
                </a:gridCol>
              </a:tblGrid>
              <a:tr h="370840">
                <a:tc>
                  <a:txBody>
                    <a:bodyPr/>
                    <a:lstStyle/>
                    <a:p>
                      <a:pPr algn="l" rtl="0"/>
                      <a:r>
                        <a:rPr lang="es" sz="1400" b="0" i="0" u="none"/>
                        <a:t>Volúmenes</a:t>
                      </a:r>
                    </a:p>
                  </a:txBody>
                  <a:tcPr/>
                </a:tc>
                <a:tc>
                  <a:txBody>
                    <a:bodyPr/>
                    <a:lstStyle/>
                    <a:p>
                      <a:pPr algn="l" rtl="0"/>
                      <a:r>
                        <a:rPr lang="es" sz="1400" b="0" i="0" u="none"/>
                        <a:t>Tin a Nivel:</a:t>
                      </a:r>
                    </a:p>
                  </a:txBody>
                  <a:tcPr/>
                </a:tc>
                <a:extLst>
                  <a:ext uri="{0D108BD9-81ED-4DB2-BD59-A6C34878D82A}">
                    <a16:rowId xmlns:a16="http://schemas.microsoft.com/office/drawing/2014/main" xmlns="" val="10000"/>
                  </a:ext>
                </a:extLst>
              </a:tr>
              <a:tr h="370840">
                <a:tc>
                  <a:txBody>
                    <a:bodyPr/>
                    <a:lstStyle/>
                    <a:p>
                      <a:pPr algn="l" rtl="0"/>
                      <a:r>
                        <a:rPr lang="es" sz="1400" b="0" i="0" u="none"/>
                        <a:t>Niveles:</a:t>
                      </a:r>
                    </a:p>
                  </a:txBody>
                  <a:tcPr/>
                </a:tc>
                <a:tc>
                  <a:txBody>
                    <a:bodyPr/>
                    <a:lstStyle/>
                    <a:p>
                      <a:pPr algn="l" rtl="0"/>
                      <a:r>
                        <a:rPr lang="es" sz="1400" b="0" i="0" u="none"/>
                        <a:t>0 a 0</a:t>
                      </a:r>
                    </a:p>
                  </a:txBody>
                  <a:tcPr/>
                </a:tc>
                <a:extLst>
                  <a:ext uri="{0D108BD9-81ED-4DB2-BD59-A6C34878D82A}">
                    <a16:rowId xmlns:a16="http://schemas.microsoft.com/office/drawing/2014/main" xmlns="" val="10001"/>
                  </a:ext>
                </a:extLst>
              </a:tr>
              <a:tr h="370840">
                <a:tc>
                  <a:txBody>
                    <a:bodyPr/>
                    <a:lstStyle/>
                    <a:p>
                      <a:pPr algn="l" rtl="0"/>
                      <a:r>
                        <a:rPr lang="es" sz="1400" b="0" i="0" u="none"/>
                        <a:t>Paso:</a:t>
                      </a:r>
                    </a:p>
                  </a:txBody>
                  <a:tcPr/>
                </a:tc>
                <a:tc>
                  <a:txBody>
                    <a:bodyPr/>
                    <a:lstStyle/>
                    <a:p>
                      <a:pPr algn="l" rtl="0"/>
                      <a:r>
                        <a:rPr lang="es" sz="1400" b="0" i="0" u="none"/>
                        <a:t>1 (no importa)</a:t>
                      </a:r>
                    </a:p>
                  </a:txBody>
                  <a:tcPr/>
                </a:tc>
                <a:extLst>
                  <a:ext uri="{0D108BD9-81ED-4DB2-BD59-A6C34878D82A}">
                    <a16:rowId xmlns:a16="http://schemas.microsoft.com/office/drawing/2014/main" xmlns="" val="10002"/>
                  </a:ext>
                </a:extLst>
              </a:tr>
            </a:tbl>
          </a:graphicData>
        </a:graphic>
      </p:graphicFrame>
      <p:pic>
        <p:nvPicPr>
          <p:cNvPr id="3" name="Picture 2"/>
          <p:cNvPicPr>
            <a:picLocks noChangeAspect="1"/>
          </p:cNvPicPr>
          <p:nvPr/>
        </p:nvPicPr>
        <p:blipFill>
          <a:blip r:embed="rId2"/>
          <a:stretch>
            <a:fillRect/>
          </a:stretch>
        </p:blipFill>
        <p:spPr>
          <a:xfrm>
            <a:off x="3633787" y="2451329"/>
            <a:ext cx="5053013" cy="3576068"/>
          </a:xfrm>
          <a:prstGeom prst="rect">
            <a:avLst/>
          </a:prstGeom>
          <a:ln>
            <a:solidFill>
              <a:schemeClr val="tx1">
                <a:lumMod val="65000"/>
                <a:lumOff val="35000"/>
              </a:schemeClr>
            </a:solidFill>
          </a:ln>
        </p:spPr>
      </p:pic>
      <p:sp>
        <p:nvSpPr>
          <p:cNvPr id="6" name="Rectangle 5"/>
          <p:cNvSpPr/>
          <p:nvPr/>
        </p:nvSpPr>
        <p:spPr>
          <a:xfrm>
            <a:off x="3633786" y="1581835"/>
            <a:ext cx="5053013" cy="646331"/>
          </a:xfrm>
          <a:prstGeom prst="rect">
            <a:avLst/>
          </a:prstGeom>
        </p:spPr>
        <p:txBody>
          <a:bodyPr wrap="square">
            <a:spAutoFit/>
          </a:bodyPr>
          <a:lstStyle/>
          <a:p>
            <a:pPr algn="l" rtl="0"/>
            <a:r>
              <a:rPr lang="es" b="0" i="0" u="none">
                <a:solidFill>
                  <a:schemeClr val="tx1">
                    <a:lumMod val="65000"/>
                    <a:lumOff val="35000"/>
                  </a:schemeClr>
                </a:solidFill>
              </a:rPr>
              <a:t>Calcule los volúmenes para el Archivo Diferencia sobre/debajo el nivel 0.0</a:t>
            </a:r>
          </a:p>
        </p:txBody>
      </p:sp>
    </p:spTree>
    <p:extLst>
      <p:ext uri="{BB962C8B-B14F-4D97-AF65-F5344CB8AC3E}">
        <p14:creationId xmlns:p14="http://schemas.microsoft.com/office/powerpoint/2010/main" val="15959195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Eliminando Formas en V.</a:t>
            </a:r>
          </a:p>
        </p:txBody>
      </p:sp>
    </p:spTree>
    <p:extLst>
      <p:ext uri="{BB962C8B-B14F-4D97-AF65-F5344CB8AC3E}">
        <p14:creationId xmlns:p14="http://schemas.microsoft.com/office/powerpoint/2010/main" val="4029614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Haciendo un MODELO TIN</a:t>
            </a:r>
          </a:p>
        </p:txBody>
      </p:sp>
      <p:sp>
        <p:nvSpPr>
          <p:cNvPr id="5" name="Slide Number Placeholder 4"/>
          <p:cNvSpPr>
            <a:spLocks noGrp="1"/>
          </p:cNvSpPr>
          <p:nvPr>
            <p:ph type="sldNum" sz="quarter" idx="12"/>
          </p:nvPr>
        </p:nvSpPr>
        <p:spPr/>
        <p:txBody>
          <a:bodyPr/>
          <a:lstStyle/>
          <a:p>
            <a:pPr algn="l" rtl="0">
              <a:defRPr/>
            </a:pPr>
            <a:fld id="{F8ACDD5C-7E0E-412D-8A05-E8490F9BA6A6}" type="slidenum">
              <a:rPr/>
              <a:pPr algn="l" rtl="0">
                <a:defRPr/>
              </a:pPr>
              <a:t>3</a:t>
            </a:fld>
            <a:endParaRPr lang="es"/>
          </a:p>
        </p:txBody>
      </p:sp>
    </p:spTree>
    <p:extLst>
      <p:ext uri="{BB962C8B-B14F-4D97-AF65-F5344CB8AC3E}">
        <p14:creationId xmlns:p14="http://schemas.microsoft.com/office/powerpoint/2010/main" val="4251971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9435" y="-41564"/>
            <a:ext cx="3124200" cy="1143000"/>
          </a:xfrm>
        </p:spPr>
        <p:txBody>
          <a:bodyPr/>
          <a:lstStyle/>
          <a:p>
            <a:pPr algn="l" rtl="0"/>
            <a:r>
              <a:rPr lang="es" b="0" i="0" u="none"/>
              <a:t>FORMAS EN V.</a:t>
            </a:r>
          </a:p>
        </p:txBody>
      </p:sp>
      <p:sp>
        <p:nvSpPr>
          <p:cNvPr id="5" name="Content Placeholder 4"/>
          <p:cNvSpPr>
            <a:spLocks noGrp="1"/>
          </p:cNvSpPr>
          <p:nvPr>
            <p:ph idx="1"/>
          </p:nvPr>
        </p:nvSpPr>
        <p:spPr>
          <a:xfrm>
            <a:off x="387927" y="1179742"/>
            <a:ext cx="6687991" cy="868363"/>
          </a:xfrm>
        </p:spPr>
        <p:txBody>
          <a:bodyPr>
            <a:normAutofit/>
          </a:bodyPr>
          <a:lstStyle/>
          <a:p>
            <a:pPr algn="l" rtl="0"/>
            <a:r>
              <a:rPr lang="es" sz="1800" b="0" i="0" u="none" dirty="0">
                <a:solidFill>
                  <a:schemeClr val="tx1">
                    <a:lumMod val="65000"/>
                    <a:lumOff val="35000"/>
                  </a:schemeClr>
                </a:solidFill>
              </a:rPr>
              <a:t>Formas en V pueden ocurrir en el MODELO TIN cuando usted tiene datos monohaz que no son paralelos a los taludes laterales.</a:t>
            </a:r>
          </a:p>
        </p:txBody>
      </p:sp>
      <p:pic>
        <p:nvPicPr>
          <p:cNvPr id="6" name="Picture 3" descr="buffalo_tin_contours"/>
          <p:cNvPicPr>
            <a:picLocks noChangeAspect="1" noChangeArrowheads="1"/>
          </p:cNvPicPr>
          <p:nvPr/>
        </p:nvPicPr>
        <p:blipFill>
          <a:blip r:embed="rId2" cstate="print"/>
          <a:srcRect/>
          <a:stretch>
            <a:fillRect/>
          </a:stretch>
        </p:blipFill>
        <p:spPr bwMode="auto">
          <a:xfrm>
            <a:off x="339435" y="2048105"/>
            <a:ext cx="6283037" cy="4711823"/>
          </a:xfrm>
          <a:prstGeom prst="rect">
            <a:avLst/>
          </a:prstGeom>
          <a:noFill/>
        </p:spPr>
      </p:pic>
    </p:spTree>
    <p:extLst>
      <p:ext uri="{BB962C8B-B14F-4D97-AF65-F5344CB8AC3E}">
        <p14:creationId xmlns:p14="http://schemas.microsoft.com/office/powerpoint/2010/main" val="39875599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Ejemplo Práctico de Formas en V</a:t>
            </a:r>
          </a:p>
        </p:txBody>
      </p:sp>
      <p:sp>
        <p:nvSpPr>
          <p:cNvPr id="6" name="TextBox 5"/>
          <p:cNvSpPr txBox="1"/>
          <p:nvPr/>
        </p:nvSpPr>
        <p:spPr>
          <a:xfrm>
            <a:off x="381000" y="4800600"/>
            <a:ext cx="2743200" cy="369332"/>
          </a:xfrm>
          <a:prstGeom prst="rect">
            <a:avLst/>
          </a:prstGeom>
          <a:noFill/>
        </p:spPr>
        <p:txBody>
          <a:bodyPr wrap="square" rtlCol="0">
            <a:spAutoFit/>
          </a:bodyPr>
          <a:lstStyle/>
          <a:p>
            <a:pPr algn="l" rtl="0"/>
            <a:r>
              <a:rPr lang="es" b="0" i="0" u="none">
                <a:solidFill>
                  <a:schemeClr val="tx1">
                    <a:lumMod val="65000"/>
                    <a:lumOff val="35000"/>
                  </a:schemeClr>
                </a:solidFill>
              </a:rPr>
              <a:t>Volumen Sobre Diseño =</a:t>
            </a:r>
          </a:p>
        </p:txBody>
      </p:sp>
      <p:sp>
        <p:nvSpPr>
          <p:cNvPr id="7" name="TextBox 6"/>
          <p:cNvSpPr txBox="1"/>
          <p:nvPr/>
        </p:nvSpPr>
        <p:spPr>
          <a:xfrm>
            <a:off x="4876800" y="4800600"/>
            <a:ext cx="2743200" cy="369332"/>
          </a:xfrm>
          <a:prstGeom prst="rect">
            <a:avLst/>
          </a:prstGeom>
          <a:noFill/>
        </p:spPr>
        <p:txBody>
          <a:bodyPr wrap="square" rtlCol="0">
            <a:spAutoFit/>
          </a:bodyPr>
          <a:lstStyle/>
          <a:p>
            <a:pPr algn="l" rtl="0"/>
            <a:r>
              <a:rPr lang="es" b="0" i="0" u="none">
                <a:solidFill>
                  <a:schemeClr val="tx1">
                    <a:lumMod val="65000"/>
                    <a:lumOff val="35000"/>
                  </a:schemeClr>
                </a:solidFill>
              </a:rPr>
              <a:t>Volumen Sobre Diseño =</a:t>
            </a:r>
          </a:p>
        </p:txBody>
      </p:sp>
      <p:sp>
        <p:nvSpPr>
          <p:cNvPr id="8" name="TextBox 7"/>
          <p:cNvSpPr txBox="1"/>
          <p:nvPr/>
        </p:nvSpPr>
        <p:spPr>
          <a:xfrm>
            <a:off x="7848600" y="4800600"/>
            <a:ext cx="858982" cy="369332"/>
          </a:xfrm>
          <a:prstGeom prst="rect">
            <a:avLst/>
          </a:prstGeom>
          <a:solidFill>
            <a:schemeClr val="bg1"/>
          </a:solidFill>
          <a:ln>
            <a:noFill/>
          </a:ln>
        </p:spPr>
        <p:txBody>
          <a:bodyPr wrap="square" rtlCol="0">
            <a:spAutoFit/>
          </a:bodyPr>
          <a:lstStyle/>
          <a:p>
            <a:pPr algn="l" rtl="0"/>
            <a:r>
              <a:rPr lang="es" b="0" i="0" u="none">
                <a:solidFill>
                  <a:schemeClr val="tx1">
                    <a:lumMod val="65000"/>
                    <a:lumOff val="35000"/>
                  </a:schemeClr>
                </a:solidFill>
              </a:rPr>
              <a:t>3 ydc</a:t>
            </a:r>
            <a:endParaRPr lang="es" dirty="0">
              <a:solidFill>
                <a:schemeClr val="tx1">
                  <a:lumMod val="65000"/>
                  <a:lumOff val="35000"/>
                </a:schemeClr>
              </a:solidFill>
            </a:endParaRPr>
          </a:p>
        </p:txBody>
      </p:sp>
      <p:sp>
        <p:nvSpPr>
          <p:cNvPr id="9" name="TextBox 8"/>
          <p:cNvSpPr txBox="1"/>
          <p:nvPr/>
        </p:nvSpPr>
        <p:spPr>
          <a:xfrm>
            <a:off x="3200399" y="4800600"/>
            <a:ext cx="1233055" cy="369332"/>
          </a:xfrm>
          <a:prstGeom prst="rect">
            <a:avLst/>
          </a:prstGeom>
          <a:solidFill>
            <a:schemeClr val="bg1"/>
          </a:solidFill>
          <a:ln>
            <a:noFill/>
          </a:ln>
        </p:spPr>
        <p:txBody>
          <a:bodyPr wrap="square" rtlCol="0">
            <a:spAutoFit/>
          </a:bodyPr>
          <a:lstStyle/>
          <a:p>
            <a:pPr algn="l" rtl="0"/>
            <a:r>
              <a:rPr lang="es" b="0" i="0" u="none">
                <a:solidFill>
                  <a:schemeClr val="tx1">
                    <a:lumMod val="65000"/>
                    <a:lumOff val="35000"/>
                  </a:schemeClr>
                </a:solidFill>
              </a:rPr>
              <a:t>1,947 ydc</a:t>
            </a:r>
            <a:endParaRPr lang="es" dirty="0">
              <a:solidFill>
                <a:schemeClr val="tx1">
                  <a:lumMod val="65000"/>
                  <a:lumOff val="35000"/>
                </a:schemeClr>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154735138"/>
              </p:ext>
            </p:extLst>
          </p:nvPr>
        </p:nvGraphicFramePr>
        <p:xfrm>
          <a:off x="533400" y="2204720"/>
          <a:ext cx="3962400" cy="2865120"/>
        </p:xfrm>
        <a:graphic>
          <a:graphicData uri="http://schemas.openxmlformats.org/drawingml/2006/table">
            <a:tbl>
              <a:tblPr firstRow="1" bandRow="1">
                <a:tableStyleId>{21E4AEA4-8DFA-4A89-87EB-49C32662AFE0}</a:tableStyleId>
              </a:tblPr>
              <a:tblGrid>
                <a:gridCol w="1937173">
                  <a:extLst>
                    <a:ext uri="{9D8B030D-6E8A-4147-A177-3AD203B41FA5}">
                      <a16:colId xmlns:a16="http://schemas.microsoft.com/office/drawing/2014/main" xmlns="" val="20000"/>
                    </a:ext>
                  </a:extLst>
                </a:gridCol>
                <a:gridCol w="2025227">
                  <a:extLst>
                    <a:ext uri="{9D8B030D-6E8A-4147-A177-3AD203B41FA5}">
                      <a16:colId xmlns:a16="http://schemas.microsoft.com/office/drawing/2014/main" xmlns="" val="20001"/>
                    </a:ext>
                  </a:extLst>
                </a:gridCol>
              </a:tblGrid>
              <a:tr h="37084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a16="http://schemas.microsoft.com/office/drawing/2014/main" xmlns="" val="10000"/>
                  </a:ext>
                </a:extLst>
              </a:tr>
              <a:tr h="370840">
                <a:tc>
                  <a:txBody>
                    <a:bodyPr/>
                    <a:lstStyle/>
                    <a:p>
                      <a:pPr algn="l" rtl="0"/>
                      <a:r>
                        <a:rPr lang="es" b="0" i="0" u="none"/>
                        <a:t>Archivo Entrada:</a:t>
                      </a:r>
                    </a:p>
                  </a:txBody>
                  <a:tcPr/>
                </a:tc>
                <a:tc>
                  <a:txBody>
                    <a:bodyPr/>
                    <a:lstStyle/>
                    <a:p>
                      <a:pPr algn="l" rtl="0"/>
                      <a:r>
                        <a:rPr lang="es" b="0" i="0" u="none"/>
                        <a:t>VVV.LOG</a:t>
                      </a:r>
                    </a:p>
                  </a:txBody>
                  <a:tcPr/>
                </a:tc>
                <a:extLst>
                  <a:ext uri="{0D108BD9-81ED-4DB2-BD59-A6C34878D82A}">
                    <a16:rowId xmlns:a16="http://schemas.microsoft.com/office/drawing/2014/main" xmlns="" val="10001"/>
                  </a:ext>
                </a:extLst>
              </a:tr>
              <a:tr h="370840">
                <a:tc>
                  <a:txBody>
                    <a:bodyPr/>
                    <a:lstStyle/>
                    <a:p>
                      <a:pPr algn="l" rtl="0"/>
                      <a:r>
                        <a:rPr lang="es" b="0" i="0" u="none"/>
                        <a:t>Líneas Planeadas</a:t>
                      </a:r>
                    </a:p>
                  </a:txBody>
                  <a:tcPr/>
                </a:tc>
                <a:tc>
                  <a:txBody>
                    <a:bodyPr/>
                    <a:lstStyle/>
                    <a:p>
                      <a:pPr algn="l" rtl="0"/>
                      <a:r>
                        <a:rPr lang="es" b="0" i="0" u="none"/>
                        <a:t>VVV.LNW</a:t>
                      </a:r>
                    </a:p>
                  </a:txBody>
                  <a:tcPr/>
                </a:tc>
                <a:extLst>
                  <a:ext uri="{0D108BD9-81ED-4DB2-BD59-A6C34878D82A}">
                    <a16:rowId xmlns:a16="http://schemas.microsoft.com/office/drawing/2014/main" xmlns="" val="10002"/>
                  </a:ext>
                </a:extLst>
              </a:tr>
              <a:tr h="370840">
                <a:tc>
                  <a:txBody>
                    <a:bodyPr/>
                    <a:lstStyle/>
                    <a:p>
                      <a:pPr algn="l" rtl="0"/>
                      <a:r>
                        <a:rPr lang="es" b="0" i="0" u="none"/>
                        <a:t>LADO MAX TIN</a:t>
                      </a:r>
                    </a:p>
                  </a:txBody>
                  <a:tcPr/>
                </a:tc>
                <a:tc>
                  <a:txBody>
                    <a:bodyPr/>
                    <a:lstStyle/>
                    <a:p>
                      <a:pPr algn="l" rtl="0"/>
                      <a:r>
                        <a:rPr lang="es" b="0" i="0" u="none"/>
                        <a:t>125</a:t>
                      </a:r>
                    </a:p>
                  </a:txBody>
                  <a:tcPr/>
                </a:tc>
                <a:extLst>
                  <a:ext uri="{0D108BD9-81ED-4DB2-BD59-A6C34878D82A}">
                    <a16:rowId xmlns:a16="http://schemas.microsoft.com/office/drawing/2014/main" xmlns="" val="10003"/>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a16="http://schemas.microsoft.com/office/drawing/2014/main" xmlns="" val="10004"/>
                  </a:ext>
                </a:extLst>
              </a:tr>
              <a:tr h="370840">
                <a:tc>
                  <a:txBody>
                    <a:bodyPr/>
                    <a:lstStyle/>
                    <a:p>
                      <a:pPr algn="l" rtl="0"/>
                      <a:r>
                        <a:rPr lang="es" b="0" i="0" u="none"/>
                        <a:t>Volumen:</a:t>
                      </a:r>
                    </a:p>
                  </a:txBody>
                  <a:tcPr/>
                </a:tc>
                <a:tc>
                  <a:txBody>
                    <a:bodyPr/>
                    <a:lstStyle/>
                    <a:p>
                      <a:pPr algn="l" rtl="0"/>
                      <a:r>
                        <a:rPr lang="es" b="0" i="0" u="none"/>
                        <a:t>Filadelfia</a:t>
                      </a:r>
                    </a:p>
                  </a:txBody>
                  <a:tcPr/>
                </a:tc>
                <a:extLst>
                  <a:ext uri="{0D108BD9-81ED-4DB2-BD59-A6C34878D82A}">
                    <a16:rowId xmlns:a16="http://schemas.microsoft.com/office/drawing/2014/main" xmlns="" val="10005"/>
                  </a:ext>
                </a:extLst>
              </a:tr>
              <a:tr h="370840">
                <a:tc>
                  <a:txBody>
                    <a:bodyPr/>
                    <a:lstStyle/>
                    <a:p>
                      <a:pPr algn="l" rtl="0"/>
                      <a:r>
                        <a:rPr lang="es" b="0" i="0" u="none"/>
                        <a:t>OD Permitida</a:t>
                      </a:r>
                    </a:p>
                  </a:txBody>
                  <a:tcPr/>
                </a:tc>
                <a:tc>
                  <a:txBody>
                    <a:bodyPr/>
                    <a:lstStyle/>
                    <a:p>
                      <a:pPr algn="l" rtl="0"/>
                      <a:r>
                        <a:rPr lang="es" b="0" i="0" u="none"/>
                        <a:t>1</a:t>
                      </a:r>
                    </a:p>
                  </a:txBody>
                  <a:tcPr/>
                </a:tc>
                <a:extLst>
                  <a:ext uri="{0D108BD9-81ED-4DB2-BD59-A6C34878D82A}">
                    <a16:rowId xmlns:a16="http://schemas.microsoft.com/office/drawing/2014/main" xmlns="" val="10006"/>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173313219"/>
              </p:ext>
            </p:extLst>
          </p:nvPr>
        </p:nvGraphicFramePr>
        <p:xfrm>
          <a:off x="4953000" y="2204720"/>
          <a:ext cx="3962400" cy="2494280"/>
        </p:xfrm>
        <a:graphic>
          <a:graphicData uri="http://schemas.openxmlformats.org/drawingml/2006/table">
            <a:tbl>
              <a:tblPr firstRow="1" bandRow="1">
                <a:tableStyleId>{21E4AEA4-8DFA-4A89-87EB-49C32662AFE0}</a:tableStyleId>
              </a:tblPr>
              <a:tblGrid>
                <a:gridCol w="1937173">
                  <a:extLst>
                    <a:ext uri="{9D8B030D-6E8A-4147-A177-3AD203B41FA5}">
                      <a16:colId xmlns:a16="http://schemas.microsoft.com/office/drawing/2014/main" xmlns="" val="20000"/>
                    </a:ext>
                  </a:extLst>
                </a:gridCol>
                <a:gridCol w="2025227">
                  <a:extLst>
                    <a:ext uri="{9D8B030D-6E8A-4147-A177-3AD203B41FA5}">
                      <a16:colId xmlns:a16="http://schemas.microsoft.com/office/drawing/2014/main" xmlns="" val="20001"/>
                    </a:ext>
                  </a:extLst>
                </a:gridCol>
              </a:tblGrid>
              <a:tr h="370840">
                <a:tc>
                  <a:txBody>
                    <a:bodyPr/>
                    <a:lstStyle/>
                    <a:p>
                      <a:pPr algn="l" rtl="0"/>
                      <a:r>
                        <a:rPr lang="es" b="0" i="0" u="none"/>
                        <a:t>Programa</a:t>
                      </a:r>
                    </a:p>
                  </a:txBody>
                  <a:tcPr/>
                </a:tc>
                <a:tc>
                  <a:txBody>
                    <a:bodyPr/>
                    <a:lstStyle/>
                    <a:p>
                      <a:pPr algn="l" rtl="0"/>
                      <a:r>
                        <a:rPr lang="es" b="0" i="0" u="none"/>
                        <a:t>CSV:</a:t>
                      </a:r>
                    </a:p>
                  </a:txBody>
                  <a:tcPr/>
                </a:tc>
                <a:extLst>
                  <a:ext uri="{0D108BD9-81ED-4DB2-BD59-A6C34878D82A}">
                    <a16:rowId xmlns:a16="http://schemas.microsoft.com/office/drawing/2014/main" xmlns="" val="10000"/>
                  </a:ext>
                </a:extLst>
              </a:tr>
              <a:tr h="370840">
                <a:tc>
                  <a:txBody>
                    <a:bodyPr/>
                    <a:lstStyle/>
                    <a:p>
                      <a:pPr algn="l" rtl="0"/>
                      <a:r>
                        <a:rPr lang="es" b="0" i="0" u="none"/>
                        <a:t>Archivo Entrada:</a:t>
                      </a:r>
                    </a:p>
                  </a:txBody>
                  <a:tcPr/>
                </a:tc>
                <a:tc>
                  <a:txBody>
                    <a:bodyPr/>
                    <a:lstStyle/>
                    <a:p>
                      <a:pPr algn="l" rtl="0"/>
                      <a:r>
                        <a:rPr lang="es" b="0" i="0" u="none"/>
                        <a:t>VVV.LOG</a:t>
                      </a:r>
                    </a:p>
                  </a:txBody>
                  <a:tcPr/>
                </a:tc>
                <a:extLst>
                  <a:ext uri="{0D108BD9-81ED-4DB2-BD59-A6C34878D82A}">
                    <a16:rowId xmlns:a16="http://schemas.microsoft.com/office/drawing/2014/main" xmlns="" val="10001"/>
                  </a:ext>
                </a:extLst>
              </a:tr>
              <a:tr h="370840">
                <a:tc>
                  <a:txBody>
                    <a:bodyPr/>
                    <a:lstStyle/>
                    <a:p>
                      <a:pPr algn="l" rtl="0"/>
                      <a:r>
                        <a:rPr lang="es" b="0" i="0" u="none"/>
                        <a:t>Líneas Planeadas</a:t>
                      </a:r>
                    </a:p>
                  </a:txBody>
                  <a:tcPr/>
                </a:tc>
                <a:tc>
                  <a:txBody>
                    <a:bodyPr/>
                    <a:lstStyle/>
                    <a:p>
                      <a:pPr algn="l" rtl="0"/>
                      <a:r>
                        <a:rPr lang="es" b="0" i="0" u="none"/>
                        <a:t>VVV.LNW</a:t>
                      </a:r>
                    </a:p>
                  </a:txBody>
                  <a:tcPr/>
                </a:tc>
                <a:extLst>
                  <a:ext uri="{0D108BD9-81ED-4DB2-BD59-A6C34878D82A}">
                    <a16:rowId xmlns:a16="http://schemas.microsoft.com/office/drawing/2014/main" xmlns="" val="10002"/>
                  </a:ext>
                </a:extLst>
              </a:tr>
              <a:tr h="370840">
                <a:tc>
                  <a:txBody>
                    <a:bodyPr/>
                    <a:lstStyle/>
                    <a:p>
                      <a:pPr algn="l" rtl="0"/>
                      <a:r>
                        <a:rPr lang="es" b="0" i="0" u="none"/>
                        <a:t>Modo:</a:t>
                      </a:r>
                    </a:p>
                  </a:txBody>
                  <a:tcPr/>
                </a:tc>
                <a:tc>
                  <a:txBody>
                    <a:bodyPr/>
                    <a:lstStyle/>
                    <a:p>
                      <a:pPr algn="l" rtl="0"/>
                      <a:r>
                        <a:rPr lang="es" b="0" i="0" u="none"/>
                        <a:t>Profundidad</a:t>
                      </a:r>
                    </a:p>
                  </a:txBody>
                  <a:tcPr/>
                </a:tc>
                <a:extLst>
                  <a:ext uri="{0D108BD9-81ED-4DB2-BD59-A6C34878D82A}">
                    <a16:rowId xmlns:a16="http://schemas.microsoft.com/office/drawing/2014/main" xmlns="" val="10003"/>
                  </a:ext>
                </a:extLst>
              </a:tr>
              <a:tr h="370840">
                <a:tc>
                  <a:txBody>
                    <a:bodyPr/>
                    <a:lstStyle/>
                    <a:p>
                      <a:pPr algn="l" rtl="0"/>
                      <a:r>
                        <a:rPr lang="es" b="0" i="0" u="none"/>
                        <a:t>Volumen:</a:t>
                      </a:r>
                    </a:p>
                  </a:txBody>
                  <a:tcPr/>
                </a:tc>
                <a:tc>
                  <a:txBody>
                    <a:bodyPr/>
                    <a:lstStyle/>
                    <a:p>
                      <a:pPr algn="l" rtl="0"/>
                      <a:r>
                        <a:rPr lang="es" b="0" i="0" u="none"/>
                        <a:t>Filadelfia Pre</a:t>
                      </a:r>
                    </a:p>
                  </a:txBody>
                  <a:tcPr/>
                </a:tc>
                <a:extLst>
                  <a:ext uri="{0D108BD9-81ED-4DB2-BD59-A6C34878D82A}">
                    <a16:rowId xmlns:a16="http://schemas.microsoft.com/office/drawing/2014/main" xmlns="" val="10004"/>
                  </a:ext>
                </a:extLst>
              </a:tr>
              <a:tr h="370840">
                <a:tc>
                  <a:txBody>
                    <a:bodyPr/>
                    <a:lstStyle/>
                    <a:p>
                      <a:pPr algn="l" rtl="0"/>
                      <a:r>
                        <a:rPr lang="es" b="0" i="0" u="none"/>
                        <a:t>OD Permitida</a:t>
                      </a:r>
                    </a:p>
                  </a:txBody>
                  <a:tcPr/>
                </a:tc>
                <a:tc>
                  <a:txBody>
                    <a:bodyPr/>
                    <a:lstStyle/>
                    <a:p>
                      <a:pPr algn="l" rtl="0"/>
                      <a:r>
                        <a:rPr lang="es" b="0" i="0" u="none"/>
                        <a:t>1</a:t>
                      </a:r>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18116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54429"/>
            <a:ext cx="7772400" cy="914400"/>
          </a:xfrm>
        </p:spPr>
        <p:txBody>
          <a:bodyPr/>
          <a:lstStyle/>
          <a:p>
            <a:pPr algn="l" rtl="0"/>
            <a:r>
              <a:rPr lang="es" b="0" i="0" u="none"/>
              <a:t>Qué está pasando?</a:t>
            </a:r>
          </a:p>
        </p:txBody>
      </p:sp>
      <p:sp>
        <p:nvSpPr>
          <p:cNvPr id="3" name="Content Placeholder 2"/>
          <p:cNvSpPr>
            <a:spLocks noGrp="1"/>
          </p:cNvSpPr>
          <p:nvPr>
            <p:ph idx="1"/>
          </p:nvPr>
        </p:nvSpPr>
        <p:spPr>
          <a:xfrm>
            <a:off x="380999" y="1143341"/>
            <a:ext cx="5874522" cy="2035629"/>
          </a:xfrm>
        </p:spPr>
        <p:txBody>
          <a:bodyPr>
            <a:noAutofit/>
          </a:bodyPr>
          <a:lstStyle/>
          <a:p>
            <a:pPr algn="l" rtl="0"/>
            <a:r>
              <a:rPr lang="es" sz="1600" b="1" i="0" u="none" dirty="0">
                <a:solidFill>
                  <a:schemeClr val="tx1">
                    <a:lumMod val="65000"/>
                    <a:lumOff val="35000"/>
                  </a:schemeClr>
                </a:solidFill>
              </a:rPr>
              <a:t>Triángulos Delaunay pueden crear “formas en v” artificiales.</a:t>
            </a:r>
          </a:p>
          <a:p>
            <a:pPr algn="l" rtl="0"/>
            <a:r>
              <a:rPr lang="es" sz="1600" b="1" i="0" u="none" dirty="0">
                <a:solidFill>
                  <a:schemeClr val="tx1">
                    <a:lumMod val="65000"/>
                    <a:lumOff val="35000"/>
                  </a:schemeClr>
                </a:solidFill>
              </a:rPr>
              <a:t>Una profundidad somera en el talud lateral esta siendo “emparejado” con una profundidad mas profunda en el centro canal.</a:t>
            </a:r>
          </a:p>
          <a:p>
            <a:pPr algn="l" rtl="0"/>
            <a:r>
              <a:rPr lang="es" sz="1600" b="1" i="0" u="none" dirty="0">
                <a:solidFill>
                  <a:schemeClr val="tx1">
                    <a:lumMod val="65000"/>
                    <a:lumOff val="35000"/>
                  </a:schemeClr>
                </a:solidFill>
              </a:rPr>
              <a:t>Entre mas pronunciado el talud lateral, mayor el efecto en V.</a:t>
            </a:r>
          </a:p>
        </p:txBody>
      </p:sp>
      <p:pic>
        <p:nvPicPr>
          <p:cNvPr id="3074" name="Picture 2" descr="C:\Temp\vol48.jpg"/>
          <p:cNvPicPr>
            <a:picLocks noChangeAspect="1" noChangeArrowheads="1"/>
          </p:cNvPicPr>
          <p:nvPr/>
        </p:nvPicPr>
        <p:blipFill>
          <a:blip r:embed="rId3" cstate="print"/>
          <a:srcRect/>
          <a:stretch>
            <a:fillRect/>
          </a:stretch>
        </p:blipFill>
        <p:spPr bwMode="auto">
          <a:xfrm>
            <a:off x="365515" y="3121644"/>
            <a:ext cx="4512523" cy="3156857"/>
          </a:xfrm>
          <a:prstGeom prst="rect">
            <a:avLst/>
          </a:prstGeom>
          <a:noFill/>
        </p:spPr>
      </p:pic>
      <p:grpSp>
        <p:nvGrpSpPr>
          <p:cNvPr id="4" name="Group 3"/>
          <p:cNvGrpSpPr/>
          <p:nvPr/>
        </p:nvGrpSpPr>
        <p:grpSpPr>
          <a:xfrm>
            <a:off x="6193478" y="1420928"/>
            <a:ext cx="2950028" cy="1099809"/>
            <a:chOff x="5715000" y="4887686"/>
            <a:chExt cx="2950028" cy="1099809"/>
          </a:xfrm>
        </p:grpSpPr>
        <p:cxnSp>
          <p:nvCxnSpPr>
            <p:cNvPr id="15" name="Straight Connector 14"/>
            <p:cNvCxnSpPr/>
            <p:nvPr/>
          </p:nvCxnSpPr>
          <p:spPr>
            <a:xfrm flipV="1">
              <a:off x="6281057" y="5279572"/>
              <a:ext cx="1426029" cy="34834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281057" y="5638800"/>
              <a:ext cx="6858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6977743" y="5290457"/>
              <a:ext cx="729343" cy="34834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6749143" y="5421086"/>
              <a:ext cx="4354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596743" y="4887686"/>
              <a:ext cx="1360714" cy="261610"/>
            </a:xfrm>
            <a:prstGeom prst="rect">
              <a:avLst/>
            </a:prstGeom>
            <a:noFill/>
          </p:spPr>
          <p:txBody>
            <a:bodyPr wrap="square" rtlCol="0">
              <a:spAutoFit/>
            </a:bodyPr>
            <a:lstStyle/>
            <a:p>
              <a:pPr algn="l" rtl="0"/>
              <a:r>
                <a:rPr lang="es" sz="1100" b="0" i="0" u="none" dirty="0" smtClean="0"/>
                <a:t>Línea </a:t>
              </a:r>
              <a:r>
                <a:rPr lang="es" sz="1100" b="0" i="0" u="none" dirty="0"/>
                <a:t>Base Talud</a:t>
              </a:r>
            </a:p>
          </p:txBody>
        </p:sp>
        <p:sp>
          <p:nvSpPr>
            <p:cNvPr id="24" name="TextBox 23"/>
            <p:cNvSpPr txBox="1"/>
            <p:nvPr/>
          </p:nvSpPr>
          <p:spPr>
            <a:xfrm>
              <a:off x="5715000" y="5127171"/>
              <a:ext cx="925286" cy="430887"/>
            </a:xfrm>
            <a:prstGeom prst="rect">
              <a:avLst/>
            </a:prstGeom>
            <a:noFill/>
          </p:spPr>
          <p:txBody>
            <a:bodyPr wrap="square" rtlCol="0">
              <a:spAutoFit/>
            </a:bodyPr>
            <a:lstStyle/>
            <a:p>
              <a:pPr algn="l" rtl="0"/>
              <a:r>
                <a:rPr lang="es" sz="1100" b="0" i="0" u="none">
                  <a:solidFill>
                    <a:srgbClr val="FF0000"/>
                  </a:solidFill>
                </a:rPr>
                <a:t>Resultado Delaunay</a:t>
              </a:r>
            </a:p>
          </p:txBody>
        </p:sp>
        <p:cxnSp>
          <p:nvCxnSpPr>
            <p:cNvPr id="26" name="Straight Connector 25"/>
            <p:cNvCxnSpPr/>
            <p:nvPr/>
          </p:nvCxnSpPr>
          <p:spPr>
            <a:xfrm>
              <a:off x="6433457" y="5377543"/>
              <a:ext cx="217714" cy="11974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60771" y="5725885"/>
              <a:ext cx="1404257" cy="261610"/>
            </a:xfrm>
            <a:prstGeom prst="rect">
              <a:avLst/>
            </a:prstGeom>
            <a:noFill/>
          </p:spPr>
          <p:txBody>
            <a:bodyPr wrap="square" rtlCol="0">
              <a:spAutoFit/>
            </a:bodyPr>
            <a:lstStyle/>
            <a:p>
              <a:pPr algn="l" rtl="0"/>
              <a:r>
                <a:rPr lang="es" sz="1100" b="0" i="0" u="none">
                  <a:solidFill>
                    <a:srgbClr val="92D050"/>
                  </a:solidFill>
                </a:rPr>
                <a:t>Mundo Real</a:t>
              </a:r>
            </a:p>
          </p:txBody>
        </p:sp>
        <p:cxnSp>
          <p:nvCxnSpPr>
            <p:cNvPr id="29" name="Straight Connector 28"/>
            <p:cNvCxnSpPr/>
            <p:nvPr/>
          </p:nvCxnSpPr>
          <p:spPr>
            <a:xfrm rot="10800000">
              <a:off x="7260771" y="5573486"/>
              <a:ext cx="185058" cy="14151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5319899" y="3059570"/>
            <a:ext cx="3510643" cy="3473159"/>
            <a:chOff x="5029200" y="1312248"/>
            <a:chExt cx="3510643" cy="3473159"/>
          </a:xfrm>
        </p:grpSpPr>
        <p:pic>
          <p:nvPicPr>
            <p:cNvPr id="3075" name="Picture 3" descr="C:\Temp\vol49.jpg"/>
            <p:cNvPicPr>
              <a:picLocks noChangeAspect="1" noChangeArrowheads="1"/>
            </p:cNvPicPr>
            <p:nvPr/>
          </p:nvPicPr>
          <p:blipFill>
            <a:blip r:embed="rId4" cstate="print"/>
            <a:srcRect/>
            <a:stretch>
              <a:fillRect/>
            </a:stretch>
          </p:blipFill>
          <p:spPr bwMode="auto">
            <a:xfrm>
              <a:off x="5029200" y="1499790"/>
              <a:ext cx="3510643" cy="3159579"/>
            </a:xfrm>
            <a:prstGeom prst="rect">
              <a:avLst/>
            </a:prstGeom>
            <a:noFill/>
          </p:spPr>
        </p:pic>
        <p:sp>
          <p:nvSpPr>
            <p:cNvPr id="6" name="TextBox 5"/>
            <p:cNvSpPr txBox="1"/>
            <p:nvPr/>
          </p:nvSpPr>
          <p:spPr>
            <a:xfrm>
              <a:off x="5519057" y="3363685"/>
              <a:ext cx="1045029" cy="830997"/>
            </a:xfrm>
            <a:prstGeom prst="rect">
              <a:avLst/>
            </a:prstGeom>
            <a:noFill/>
          </p:spPr>
          <p:txBody>
            <a:bodyPr wrap="square" rtlCol="0">
              <a:spAutoFit/>
            </a:bodyPr>
            <a:lstStyle/>
            <a:p>
              <a:pPr algn="l" rtl="0"/>
              <a:r>
                <a:rPr lang="es" sz="1600" b="0" i="0" u="none" dirty="0"/>
                <a:t>Canal</a:t>
              </a:r>
            </a:p>
            <a:p>
              <a:pPr algn="l" rtl="0"/>
              <a:r>
                <a:rPr lang="es" sz="1600" b="0" i="0" u="none" dirty="0"/>
                <a:t>(Area Plana.)</a:t>
              </a:r>
            </a:p>
          </p:txBody>
        </p:sp>
        <p:sp>
          <p:nvSpPr>
            <p:cNvPr id="7" name="TextBox 6"/>
            <p:cNvSpPr txBox="1"/>
            <p:nvPr/>
          </p:nvSpPr>
          <p:spPr>
            <a:xfrm>
              <a:off x="7271657" y="1774371"/>
              <a:ext cx="1066800" cy="830997"/>
            </a:xfrm>
            <a:prstGeom prst="rect">
              <a:avLst/>
            </a:prstGeom>
            <a:noFill/>
          </p:spPr>
          <p:txBody>
            <a:bodyPr wrap="square" rtlCol="0">
              <a:spAutoFit/>
            </a:bodyPr>
            <a:lstStyle/>
            <a:p>
              <a:pPr algn="l" rtl="0"/>
              <a:r>
                <a:rPr lang="es" sz="1600" b="0" i="0" u="none" dirty="0"/>
                <a:t>Area Talud Lateral</a:t>
              </a:r>
            </a:p>
          </p:txBody>
        </p:sp>
        <p:cxnSp>
          <p:nvCxnSpPr>
            <p:cNvPr id="9" name="Straight Connector 8"/>
            <p:cNvCxnSpPr/>
            <p:nvPr/>
          </p:nvCxnSpPr>
          <p:spPr>
            <a:xfrm>
              <a:off x="6161314" y="2373086"/>
              <a:ext cx="1469572" cy="140425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161314" y="2362200"/>
              <a:ext cx="1545772" cy="134982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7647214" y="3706586"/>
              <a:ext cx="76200" cy="653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rot="18888709">
              <a:off x="5042658" y="1934260"/>
              <a:ext cx="1828800" cy="584775"/>
            </a:xfrm>
            <a:prstGeom prst="rect">
              <a:avLst/>
            </a:prstGeom>
            <a:noFill/>
          </p:spPr>
          <p:txBody>
            <a:bodyPr wrap="square" rtlCol="0">
              <a:spAutoFit/>
            </a:bodyPr>
            <a:lstStyle/>
            <a:p>
              <a:pPr algn="l" rtl="0"/>
              <a:r>
                <a:rPr lang="es" sz="1600" b="0" i="0" u="none" dirty="0" smtClean="0">
                  <a:solidFill>
                    <a:schemeClr val="bg1"/>
                  </a:solidFill>
                </a:rPr>
                <a:t>Línea </a:t>
              </a:r>
              <a:r>
                <a:rPr lang="es" sz="1600" b="0" i="0" u="none" dirty="0">
                  <a:solidFill>
                    <a:schemeClr val="bg1"/>
                  </a:solidFill>
                </a:rPr>
                <a:t>Levantamiento</a:t>
              </a:r>
            </a:p>
          </p:txBody>
        </p:sp>
        <p:sp>
          <p:nvSpPr>
            <p:cNvPr id="25" name="TextBox 24"/>
            <p:cNvSpPr txBox="1"/>
            <p:nvPr/>
          </p:nvSpPr>
          <p:spPr>
            <a:xfrm rot="18888709">
              <a:off x="7023857" y="3578619"/>
              <a:ext cx="1828800" cy="584775"/>
            </a:xfrm>
            <a:prstGeom prst="rect">
              <a:avLst/>
            </a:prstGeom>
            <a:noFill/>
          </p:spPr>
          <p:txBody>
            <a:bodyPr wrap="square" rtlCol="0">
              <a:spAutoFit/>
            </a:bodyPr>
            <a:lstStyle/>
            <a:p>
              <a:pPr algn="l" rtl="0"/>
              <a:r>
                <a:rPr lang="es" sz="1600" b="0" i="0" u="none" dirty="0" smtClean="0">
                  <a:solidFill>
                    <a:schemeClr val="bg1"/>
                  </a:solidFill>
                </a:rPr>
                <a:t>Línea </a:t>
              </a:r>
              <a:r>
                <a:rPr lang="es" sz="1600" b="0" i="0" u="none" dirty="0">
                  <a:solidFill>
                    <a:schemeClr val="bg1"/>
                  </a:solidFill>
                </a:rPr>
                <a:t>Levantamiento</a:t>
              </a:r>
            </a:p>
          </p:txBody>
        </p:sp>
        <p:sp>
          <p:nvSpPr>
            <p:cNvPr id="28" name="TextBox 27"/>
            <p:cNvSpPr txBox="1"/>
            <p:nvPr/>
          </p:nvSpPr>
          <p:spPr>
            <a:xfrm rot="16200000">
              <a:off x="5981700" y="2095500"/>
              <a:ext cx="1676400" cy="381000"/>
            </a:xfrm>
            <a:prstGeom prst="rect">
              <a:avLst/>
            </a:prstGeom>
            <a:noFill/>
          </p:spPr>
          <p:txBody>
            <a:bodyPr wrap="square" rtlCol="0">
              <a:spAutoFit/>
            </a:bodyPr>
            <a:lstStyle/>
            <a:p>
              <a:pPr algn="l" rtl="0"/>
              <a:r>
                <a:rPr lang="es" b="0" i="0" u="none">
                  <a:solidFill>
                    <a:schemeClr val="bg1"/>
                  </a:solidFill>
                </a:rPr>
                <a:t>Base Talud Canal</a:t>
              </a:r>
            </a:p>
          </p:txBody>
        </p:sp>
      </p:grpSp>
    </p:spTree>
    <p:extLst>
      <p:ext uri="{BB962C8B-B14F-4D97-AF65-F5344CB8AC3E}">
        <p14:creationId xmlns:p14="http://schemas.microsoft.com/office/powerpoint/2010/main" val="397512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3800" y="1247775"/>
            <a:ext cx="4886325" cy="2867025"/>
          </a:xfrm>
          <a:prstGeom prst="rect">
            <a:avLst/>
          </a:prstGeom>
        </p:spPr>
      </p:pic>
      <p:sp>
        <p:nvSpPr>
          <p:cNvPr id="2" name="Title 1"/>
          <p:cNvSpPr>
            <a:spLocks noGrp="1"/>
          </p:cNvSpPr>
          <p:nvPr>
            <p:ph type="title"/>
          </p:nvPr>
        </p:nvSpPr>
        <p:spPr>
          <a:xfrm>
            <a:off x="473800" y="84580"/>
            <a:ext cx="7772400" cy="914400"/>
          </a:xfrm>
        </p:spPr>
        <p:txBody>
          <a:bodyPr/>
          <a:lstStyle/>
          <a:p>
            <a:pPr algn="l" rtl="0"/>
            <a:r>
              <a:rPr lang="es" sz="3600" b="0" i="0" u="none"/>
              <a:t>Cómo corregirlo?</a:t>
            </a:r>
          </a:p>
        </p:txBody>
      </p:sp>
      <p:sp>
        <p:nvSpPr>
          <p:cNvPr id="3" name="Content Placeholder 2"/>
          <p:cNvSpPr>
            <a:spLocks noGrp="1"/>
          </p:cNvSpPr>
          <p:nvPr>
            <p:ph idx="1"/>
          </p:nvPr>
        </p:nvSpPr>
        <p:spPr>
          <a:xfrm>
            <a:off x="228600" y="4539342"/>
            <a:ext cx="8697686" cy="1816217"/>
          </a:xfrm>
        </p:spPr>
        <p:txBody>
          <a:bodyPr>
            <a:normAutofit/>
          </a:bodyPr>
          <a:lstStyle/>
          <a:p>
            <a:pPr marL="342900" indent="-342900" algn="l" rtl="0">
              <a:buClr>
                <a:schemeClr val="tx1">
                  <a:lumMod val="65000"/>
                  <a:lumOff val="35000"/>
                </a:schemeClr>
              </a:buClr>
              <a:buFont typeface="Arial" panose="020B0604020202020204" pitchFamily="34" charset="0"/>
              <a:buChar char="•"/>
            </a:pPr>
            <a:r>
              <a:rPr lang="es" sz="1800" b="1" i="0" u="none" dirty="0">
                <a:solidFill>
                  <a:schemeClr val="tx1">
                    <a:lumMod val="65000"/>
                    <a:lumOff val="35000"/>
                  </a:schemeClr>
                </a:solidFill>
              </a:rPr>
              <a:t>Activando “Alinear TIN con LNW” (Datos Monohaz) crea triángulos con base en la distancia proporcional a lo largo de cada línea.</a:t>
            </a:r>
          </a:p>
          <a:p>
            <a:pPr marL="342900" indent="-342900" algn="l" rtl="0">
              <a:buClr>
                <a:schemeClr val="tx1">
                  <a:lumMod val="65000"/>
                  <a:lumOff val="35000"/>
                </a:schemeClr>
              </a:buClr>
              <a:buFont typeface="Arial" panose="020B0604020202020204" pitchFamily="34" charset="0"/>
              <a:buChar char="•"/>
            </a:pPr>
            <a:r>
              <a:rPr lang="es" sz="1800" b="1" i="0" u="none" dirty="0">
                <a:solidFill>
                  <a:schemeClr val="tx1">
                    <a:lumMod val="65000"/>
                    <a:lumOff val="35000"/>
                  </a:schemeClr>
                </a:solidFill>
              </a:rPr>
              <a:t>Los triángulos no son mas triángulos Delaunay, pero a nadie le va a importar.</a:t>
            </a:r>
          </a:p>
          <a:p>
            <a:pPr marL="342900" indent="-342900" algn="l" rtl="0">
              <a:buClr>
                <a:schemeClr val="tx1">
                  <a:lumMod val="65000"/>
                  <a:lumOff val="35000"/>
                </a:schemeClr>
              </a:buClr>
              <a:buFont typeface="Arial" panose="020B0604020202020204" pitchFamily="34" charset="0"/>
              <a:buChar char="•"/>
            </a:pPr>
            <a:r>
              <a:rPr lang="es" sz="1800" b="1" i="0" u="none" dirty="0">
                <a:solidFill>
                  <a:schemeClr val="tx1">
                    <a:lumMod val="65000"/>
                    <a:lumOff val="35000"/>
                  </a:schemeClr>
                </a:solidFill>
              </a:rPr>
              <a:t>Esto soluciona el problema.</a:t>
            </a:r>
          </a:p>
        </p:txBody>
      </p:sp>
      <p:sp>
        <p:nvSpPr>
          <p:cNvPr id="5" name="Rectangle 4"/>
          <p:cNvSpPr/>
          <p:nvPr/>
        </p:nvSpPr>
        <p:spPr>
          <a:xfrm>
            <a:off x="1447800" y="3429000"/>
            <a:ext cx="2362200" cy="304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pic>
        <p:nvPicPr>
          <p:cNvPr id="4099" name="Picture 3" descr="C:\Temp\vol51.jpg"/>
          <p:cNvPicPr>
            <a:picLocks noChangeAspect="1" noChangeArrowheads="1"/>
          </p:cNvPicPr>
          <p:nvPr/>
        </p:nvPicPr>
        <p:blipFill>
          <a:blip r:embed="rId4" cstate="print"/>
          <a:srcRect/>
          <a:stretch>
            <a:fillRect/>
          </a:stretch>
        </p:blipFill>
        <p:spPr bwMode="auto">
          <a:xfrm>
            <a:off x="6553200" y="1828800"/>
            <a:ext cx="2220686" cy="2461747"/>
          </a:xfrm>
          <a:prstGeom prst="rect">
            <a:avLst/>
          </a:prstGeom>
          <a:noFill/>
        </p:spPr>
      </p:pic>
      <p:cxnSp>
        <p:nvCxnSpPr>
          <p:cNvPr id="8" name="Straight Connector 7"/>
          <p:cNvCxnSpPr/>
          <p:nvPr/>
        </p:nvCxnSpPr>
        <p:spPr>
          <a:xfrm rot="5400000">
            <a:off x="5910943" y="3004457"/>
            <a:ext cx="2209800" cy="108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5981700" y="2933700"/>
            <a:ext cx="2122714" cy="653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010400" y="4038600"/>
            <a:ext cx="97971" cy="870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91471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97873" y="4911436"/>
            <a:ext cx="2743200" cy="369332"/>
          </a:xfrm>
          <a:prstGeom prst="rect">
            <a:avLst/>
          </a:prstGeom>
          <a:noFill/>
        </p:spPr>
        <p:txBody>
          <a:bodyPr wrap="square" rtlCol="0">
            <a:spAutoFit/>
          </a:bodyPr>
          <a:lstStyle/>
          <a:p>
            <a:pPr algn="l" rtl="0"/>
            <a:r>
              <a:rPr lang="es" b="0" i="0" u="none">
                <a:solidFill>
                  <a:schemeClr val="tx1">
                    <a:lumMod val="65000"/>
                    <a:lumOff val="35000"/>
                  </a:schemeClr>
                </a:solidFill>
              </a:rPr>
              <a:t>Volumen Sobre Diseño =</a:t>
            </a:r>
          </a:p>
        </p:txBody>
      </p:sp>
      <p:sp>
        <p:nvSpPr>
          <p:cNvPr id="9" name="TextBox 8"/>
          <p:cNvSpPr txBox="1"/>
          <p:nvPr/>
        </p:nvSpPr>
        <p:spPr>
          <a:xfrm>
            <a:off x="2964873" y="4911436"/>
            <a:ext cx="1274618" cy="369332"/>
          </a:xfrm>
          <a:prstGeom prst="rect">
            <a:avLst/>
          </a:prstGeom>
          <a:solidFill>
            <a:schemeClr val="bg1"/>
          </a:solidFill>
          <a:ln>
            <a:solidFill>
              <a:schemeClr val="tx1"/>
            </a:solidFill>
          </a:ln>
        </p:spPr>
        <p:txBody>
          <a:bodyPr wrap="square" rtlCol="0">
            <a:spAutoFit/>
          </a:bodyPr>
          <a:lstStyle/>
          <a:p>
            <a:pPr algn="l" rtl="0"/>
            <a:r>
              <a:rPr lang="es" b="0" i="0" u="none">
                <a:solidFill>
                  <a:schemeClr val="tx1">
                    <a:lumMod val="65000"/>
                    <a:lumOff val="35000"/>
                  </a:schemeClr>
                </a:solidFill>
              </a:rPr>
              <a:t>1,947 ydc</a:t>
            </a:r>
          </a:p>
        </p:txBody>
      </p:sp>
      <p:sp>
        <p:nvSpPr>
          <p:cNvPr id="11" name="TextBox 10"/>
          <p:cNvSpPr txBox="1"/>
          <p:nvPr/>
        </p:nvSpPr>
        <p:spPr>
          <a:xfrm>
            <a:off x="4641273" y="4911436"/>
            <a:ext cx="2743200" cy="369332"/>
          </a:xfrm>
          <a:prstGeom prst="rect">
            <a:avLst/>
          </a:prstGeom>
          <a:noFill/>
        </p:spPr>
        <p:txBody>
          <a:bodyPr wrap="square" rtlCol="0">
            <a:spAutoFit/>
          </a:bodyPr>
          <a:lstStyle/>
          <a:p>
            <a:pPr algn="l" rtl="0"/>
            <a:r>
              <a:rPr lang="es" b="0" i="0" u="none">
                <a:solidFill>
                  <a:schemeClr val="tx1">
                    <a:lumMod val="65000"/>
                    <a:lumOff val="35000"/>
                  </a:schemeClr>
                </a:solidFill>
              </a:rPr>
              <a:t>Volumen Sobre Diseño =</a:t>
            </a:r>
          </a:p>
        </p:txBody>
      </p:sp>
      <p:sp>
        <p:nvSpPr>
          <p:cNvPr id="12" name="TextBox 11"/>
          <p:cNvSpPr txBox="1"/>
          <p:nvPr/>
        </p:nvSpPr>
        <p:spPr>
          <a:xfrm>
            <a:off x="7308273" y="4911436"/>
            <a:ext cx="1066800" cy="369332"/>
          </a:xfrm>
          <a:prstGeom prst="rect">
            <a:avLst/>
          </a:prstGeom>
          <a:solidFill>
            <a:schemeClr val="bg1"/>
          </a:solidFill>
          <a:ln>
            <a:solidFill>
              <a:schemeClr val="tx1"/>
            </a:solidFill>
          </a:ln>
        </p:spPr>
        <p:txBody>
          <a:bodyPr wrap="square" rtlCol="0">
            <a:spAutoFit/>
          </a:bodyPr>
          <a:lstStyle/>
          <a:p>
            <a:pPr algn="l" rtl="0"/>
            <a:r>
              <a:rPr lang="es" b="0" i="0" u="none">
                <a:solidFill>
                  <a:schemeClr val="tx1">
                    <a:lumMod val="65000"/>
                    <a:lumOff val="35000"/>
                  </a:schemeClr>
                </a:solidFill>
              </a:rPr>
              <a:t>3 ydc</a:t>
            </a:r>
            <a:endParaRPr lang="es" dirty="0">
              <a:solidFill>
                <a:schemeClr val="tx1">
                  <a:lumMod val="65000"/>
                  <a:lumOff val="35000"/>
                </a:schemeClr>
              </a:solidFill>
            </a:endParaRPr>
          </a:p>
        </p:txBody>
      </p:sp>
      <p:sp>
        <p:nvSpPr>
          <p:cNvPr id="13" name="TextBox 12"/>
          <p:cNvSpPr txBox="1"/>
          <p:nvPr/>
        </p:nvSpPr>
        <p:spPr>
          <a:xfrm>
            <a:off x="897080" y="1224011"/>
            <a:ext cx="3016893" cy="338554"/>
          </a:xfrm>
          <a:prstGeom prst="rect">
            <a:avLst/>
          </a:prstGeom>
          <a:noFill/>
        </p:spPr>
        <p:txBody>
          <a:bodyPr wrap="square" rtlCol="0">
            <a:spAutoFit/>
          </a:bodyPr>
          <a:lstStyle/>
          <a:p>
            <a:pPr algn="l" rtl="0"/>
            <a:r>
              <a:rPr lang="es" sz="1600" b="1" i="0" u="none">
                <a:solidFill>
                  <a:srgbClr val="FF0000"/>
                </a:solidFill>
              </a:rPr>
              <a:t>Alinear TIN Desactivado</a:t>
            </a:r>
          </a:p>
        </p:txBody>
      </p:sp>
      <p:sp>
        <p:nvSpPr>
          <p:cNvPr id="14" name="TextBox 13"/>
          <p:cNvSpPr txBox="1"/>
          <p:nvPr/>
        </p:nvSpPr>
        <p:spPr>
          <a:xfrm>
            <a:off x="5403273" y="1224011"/>
            <a:ext cx="2438400" cy="338554"/>
          </a:xfrm>
          <a:prstGeom prst="rect">
            <a:avLst/>
          </a:prstGeom>
          <a:noFill/>
        </p:spPr>
        <p:txBody>
          <a:bodyPr wrap="square" rtlCol="0">
            <a:spAutoFit/>
          </a:bodyPr>
          <a:lstStyle/>
          <a:p>
            <a:pPr algn="l" rtl="0"/>
            <a:r>
              <a:rPr lang="es" sz="1600" b="1" i="0" u="none">
                <a:solidFill>
                  <a:srgbClr val="FF0000"/>
                </a:solidFill>
              </a:rPr>
              <a:t>Alinear TIN Activado</a:t>
            </a:r>
          </a:p>
        </p:txBody>
      </p:sp>
      <p:sp>
        <p:nvSpPr>
          <p:cNvPr id="15" name="TextBox 14"/>
          <p:cNvSpPr txBox="1"/>
          <p:nvPr/>
        </p:nvSpPr>
        <p:spPr>
          <a:xfrm>
            <a:off x="304800" y="5451763"/>
            <a:ext cx="8229600" cy="923330"/>
          </a:xfrm>
          <a:prstGeom prst="rect">
            <a:avLst/>
          </a:prstGeom>
          <a:noFill/>
          <a:ln>
            <a:solidFill>
              <a:srgbClr val="FFFFFF"/>
            </a:solidFill>
          </a:ln>
        </p:spPr>
        <p:txBody>
          <a:bodyPr wrap="square" rtlCol="0">
            <a:spAutoFit/>
          </a:bodyPr>
          <a:lstStyle/>
          <a:p>
            <a:pPr algn="l" rtl="0"/>
            <a:r>
              <a:rPr lang="es" b="1" i="0" u="none">
                <a:solidFill>
                  <a:schemeClr val="bg2"/>
                </a:solidFill>
              </a:rPr>
              <a:t>La moral de la historia:</a:t>
            </a:r>
          </a:p>
          <a:p>
            <a:pPr algn="l" rtl="0"/>
            <a:r>
              <a:rPr lang="es" b="0" i="0" u="none">
                <a:solidFill>
                  <a:schemeClr val="tx1">
                    <a:lumMod val="65000"/>
                    <a:lumOff val="35000"/>
                  </a:schemeClr>
                </a:solidFill>
              </a:rPr>
              <a:t>Verifique su modelo 3D para ver si ha creado cualquier Forma en V.  Si es así, entonces rehaga el modelo con la opción “Alinear TIN...” activada.</a:t>
            </a:r>
          </a:p>
        </p:txBody>
      </p:sp>
      <p:graphicFrame>
        <p:nvGraphicFramePr>
          <p:cNvPr id="16" name="Table 15"/>
          <p:cNvGraphicFramePr>
            <a:graphicFrameLocks noGrp="1"/>
          </p:cNvGraphicFramePr>
          <p:nvPr>
            <p:extLst>
              <p:ext uri="{D42A27DB-BD31-4B8C-83A1-F6EECF244321}">
                <p14:modId xmlns:p14="http://schemas.microsoft.com/office/powerpoint/2010/main" val="3775558780"/>
              </p:ext>
            </p:extLst>
          </p:nvPr>
        </p:nvGraphicFramePr>
        <p:xfrm>
          <a:off x="401781" y="1600202"/>
          <a:ext cx="3429000" cy="2966720"/>
        </p:xfrm>
        <a:graphic>
          <a:graphicData uri="http://schemas.openxmlformats.org/drawingml/2006/table">
            <a:tbl>
              <a:tblPr firstRow="1" bandRow="1">
                <a:tableStyleId>{21E4AEA4-8DFA-4A89-87EB-49C32662AFE0}</a:tableStyleId>
              </a:tblPr>
              <a:tblGrid>
                <a:gridCol w="1905000">
                  <a:extLst>
                    <a:ext uri="{9D8B030D-6E8A-4147-A177-3AD203B41FA5}">
                      <a16:colId xmlns:a16="http://schemas.microsoft.com/office/drawing/2014/main" xmlns="" val="20000"/>
                    </a:ext>
                  </a:extLst>
                </a:gridCol>
                <a:gridCol w="152400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VVV.LOG</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VVV.LNW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125</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a:t>Filadelfia</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a:t>1</a:t>
                      </a:r>
                    </a:p>
                  </a:txBody>
                  <a:tcPr/>
                </a:tc>
                <a:extLst>
                  <a:ext uri="{0D108BD9-81ED-4DB2-BD59-A6C34878D82A}">
                    <a16:rowId xmlns:a16="http://schemas.microsoft.com/office/drawing/2014/main" xmlns="" val="10006"/>
                  </a:ext>
                </a:extLst>
              </a:tr>
              <a:tr h="370840">
                <a:tc>
                  <a:txBody>
                    <a:bodyPr/>
                    <a:lstStyle/>
                    <a:p>
                      <a:pPr algn="l" rtl="0"/>
                      <a:r>
                        <a:rPr lang="es" sz="1600" b="0" i="0" u="none"/>
                        <a:t>Alinear TIN a LNW</a:t>
                      </a:r>
                    </a:p>
                  </a:txBody>
                  <a:tcPr/>
                </a:tc>
                <a:tc>
                  <a:txBody>
                    <a:bodyPr/>
                    <a:lstStyle/>
                    <a:p>
                      <a:pPr algn="l" rtl="0"/>
                      <a:r>
                        <a:rPr lang="es" sz="1600" b="0" i="0" u="none" dirty="0"/>
                        <a:t>Desactivado:</a:t>
                      </a:r>
                    </a:p>
                  </a:txBody>
                  <a:tcPr/>
                </a:tc>
                <a:extLst>
                  <a:ext uri="{0D108BD9-81ED-4DB2-BD59-A6C34878D82A}">
                    <a16:rowId xmlns:a16="http://schemas.microsoft.com/office/drawing/2014/main" xmlns="" val="10007"/>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405451577"/>
              </p:ext>
            </p:extLst>
          </p:nvPr>
        </p:nvGraphicFramePr>
        <p:xfrm>
          <a:off x="4675908" y="1600202"/>
          <a:ext cx="3429000" cy="3175000"/>
        </p:xfrm>
        <a:graphic>
          <a:graphicData uri="http://schemas.openxmlformats.org/drawingml/2006/table">
            <a:tbl>
              <a:tblPr firstRow="1" bandRow="1">
                <a:tableStyleId>{21E4AEA4-8DFA-4A89-87EB-49C32662AFE0}</a:tableStyleId>
              </a:tblPr>
              <a:tblGrid>
                <a:gridCol w="1828800">
                  <a:extLst>
                    <a:ext uri="{9D8B030D-6E8A-4147-A177-3AD203B41FA5}">
                      <a16:colId xmlns:a16="http://schemas.microsoft.com/office/drawing/2014/main" xmlns="" val="20000"/>
                    </a:ext>
                  </a:extLst>
                </a:gridCol>
                <a:gridCol w="160020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VVV.LOG</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VVV.LNW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125</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a:t>Filadelfia</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a:t>1</a:t>
                      </a:r>
                    </a:p>
                  </a:txBody>
                  <a:tcPr/>
                </a:tc>
                <a:extLst>
                  <a:ext uri="{0D108BD9-81ED-4DB2-BD59-A6C34878D82A}">
                    <a16:rowId xmlns:a16="http://schemas.microsoft.com/office/drawing/2014/main" xmlns="" val="10006"/>
                  </a:ext>
                </a:extLst>
              </a:tr>
              <a:tr h="370840">
                <a:tc>
                  <a:txBody>
                    <a:bodyPr/>
                    <a:lstStyle/>
                    <a:p>
                      <a:pPr algn="l" rtl="0"/>
                      <a:r>
                        <a:rPr lang="es" sz="1600" b="0" i="0" u="none"/>
                        <a:t>Alinear TIN a LNW</a:t>
                      </a:r>
                    </a:p>
                  </a:txBody>
                  <a:tcPr/>
                </a:tc>
                <a:tc>
                  <a:txBody>
                    <a:bodyPr/>
                    <a:lstStyle/>
                    <a:p>
                      <a:pPr algn="l" rtl="0"/>
                      <a:r>
                        <a:rPr lang="es" sz="1600" b="0" i="0" u="none" dirty="0"/>
                        <a:t>Activado:</a:t>
                      </a:r>
                    </a:p>
                  </a:txBody>
                  <a:tcPr/>
                </a:tc>
                <a:extLst>
                  <a:ext uri="{0D108BD9-81ED-4DB2-BD59-A6C34878D82A}">
                    <a16:rowId xmlns:a16="http://schemas.microsoft.com/office/drawing/2014/main" xmlns="" val="10007"/>
                  </a:ext>
                </a:extLst>
              </a:tr>
            </a:tbl>
          </a:graphicData>
        </a:graphic>
      </p:graphicFrame>
      <p:sp>
        <p:nvSpPr>
          <p:cNvPr id="17" name="Title 1"/>
          <p:cNvSpPr>
            <a:spLocks noGrp="1"/>
          </p:cNvSpPr>
          <p:nvPr>
            <p:ph type="title"/>
          </p:nvPr>
        </p:nvSpPr>
        <p:spPr>
          <a:xfrm>
            <a:off x="473800" y="84580"/>
            <a:ext cx="7772400" cy="914400"/>
          </a:xfrm>
        </p:spPr>
        <p:txBody>
          <a:bodyPr/>
          <a:lstStyle/>
          <a:p>
            <a:pPr algn="l" rtl="0"/>
            <a:r>
              <a:rPr lang="es" sz="3600" b="0" i="0" u="none"/>
              <a:t>Cómo corregirlo?</a:t>
            </a:r>
          </a:p>
        </p:txBody>
      </p:sp>
    </p:spTree>
    <p:extLst>
      <p:ext uri="{BB962C8B-B14F-4D97-AF65-F5344CB8AC3E}">
        <p14:creationId xmlns:p14="http://schemas.microsoft.com/office/powerpoint/2010/main" val="154615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TIN vs LNW (FILADELFIA)</a:t>
            </a:r>
          </a:p>
        </p:txBody>
      </p:sp>
    </p:spTree>
    <p:extLst>
      <p:ext uri="{BB962C8B-B14F-4D97-AF65-F5344CB8AC3E}">
        <p14:creationId xmlns:p14="http://schemas.microsoft.com/office/powerpoint/2010/main" val="8600597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42672"/>
            <a:ext cx="5029200" cy="968710"/>
          </a:xfrm>
        </p:spPr>
        <p:txBody>
          <a:bodyPr/>
          <a:lstStyle/>
          <a:p>
            <a:pPr algn="l" rtl="0"/>
            <a:r>
              <a:rPr lang="es" b="0" i="0" u="none"/>
              <a:t>Porqué Filadelfia?</a:t>
            </a:r>
            <a:endParaRPr lang="es" sz="1600" dirty="0">
              <a:solidFill>
                <a:schemeClr val="tx1"/>
              </a:solidFill>
            </a:endParaRPr>
          </a:p>
        </p:txBody>
      </p:sp>
      <p:sp>
        <p:nvSpPr>
          <p:cNvPr id="5" name="Rounded Rectangle 4"/>
          <p:cNvSpPr/>
          <p:nvPr/>
        </p:nvSpPr>
        <p:spPr>
          <a:xfrm>
            <a:off x="838200" y="3048000"/>
            <a:ext cx="2209800" cy="914400"/>
          </a:xfrm>
          <a:prstGeom prst="roundRect">
            <a:avLst/>
          </a:prstGeom>
          <a:solidFill>
            <a:srgbClr val="0000FF"/>
          </a:solid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0" i="0" u="none"/>
              <a:t>PostDragado XYZ </a:t>
            </a:r>
          </a:p>
          <a:p>
            <a:pPr algn="ctr" rtl="0"/>
            <a:r>
              <a:rPr lang="es" sz="1600" b="0" i="0" u="none"/>
              <a:t>o LOG </a:t>
            </a:r>
          </a:p>
          <a:p>
            <a:pPr algn="ctr" rtl="0"/>
            <a:r>
              <a:rPr lang="es" sz="1600" b="0" i="0" u="none"/>
              <a:t>o archivos MTX</a:t>
            </a:r>
          </a:p>
        </p:txBody>
      </p:sp>
      <p:sp>
        <p:nvSpPr>
          <p:cNvPr id="6" name="Rounded Rectangle 5"/>
          <p:cNvSpPr/>
          <p:nvPr/>
        </p:nvSpPr>
        <p:spPr>
          <a:xfrm>
            <a:off x="838200" y="4114800"/>
            <a:ext cx="2209800" cy="914400"/>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0" i="0" u="none"/>
              <a:t>Archivo LNW </a:t>
            </a:r>
          </a:p>
          <a:p>
            <a:pPr algn="ctr" rtl="0"/>
            <a:r>
              <a:rPr lang="es" sz="1600" b="0" i="0" u="none"/>
              <a:t>(Hecho en DISEÑO CANAL)</a:t>
            </a:r>
          </a:p>
        </p:txBody>
      </p:sp>
      <p:sp>
        <p:nvSpPr>
          <p:cNvPr id="7" name="Rounded Rectangle 6"/>
          <p:cNvSpPr/>
          <p:nvPr/>
        </p:nvSpPr>
        <p:spPr>
          <a:xfrm>
            <a:off x="3886200" y="2404872"/>
            <a:ext cx="1524000" cy="22098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000" b="0" i="0" u="none"/>
              <a:t>TIN </a:t>
            </a:r>
          </a:p>
          <a:p>
            <a:pPr algn="ctr" rtl="0"/>
            <a:r>
              <a:rPr lang="es" sz="2000" b="0" i="0" u="none"/>
              <a:t>MODELO:</a:t>
            </a:r>
          </a:p>
        </p:txBody>
      </p:sp>
      <p:sp>
        <p:nvSpPr>
          <p:cNvPr id="8" name="Rounded Rectangle 7"/>
          <p:cNvSpPr/>
          <p:nvPr/>
        </p:nvSpPr>
        <p:spPr>
          <a:xfrm>
            <a:off x="838200" y="1981200"/>
            <a:ext cx="2209800" cy="914400"/>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0" i="0" u="none"/>
              <a:t> </a:t>
            </a:r>
            <a:r>
              <a:rPr lang="es" sz="1600" b="0" i="0" u="none"/>
              <a:t>Predragado XYZ</a:t>
            </a:r>
          </a:p>
          <a:p>
            <a:pPr algn="ctr" rtl="0"/>
            <a:r>
              <a:rPr lang="es" sz="1600" b="0" i="0" u="none"/>
              <a:t>o LOG </a:t>
            </a:r>
          </a:p>
          <a:p>
            <a:pPr algn="ctr" rtl="0"/>
            <a:r>
              <a:rPr lang="es" sz="1600" b="0" i="0" u="none"/>
              <a:t>o archivos MTX</a:t>
            </a:r>
          </a:p>
        </p:txBody>
      </p:sp>
      <p:sp>
        <p:nvSpPr>
          <p:cNvPr id="9" name="TextBox 8"/>
          <p:cNvSpPr txBox="1"/>
          <p:nvPr/>
        </p:nvSpPr>
        <p:spPr>
          <a:xfrm rot="16200000">
            <a:off x="39589" y="2170211"/>
            <a:ext cx="1143000" cy="307777"/>
          </a:xfrm>
          <a:prstGeom prst="rect">
            <a:avLst/>
          </a:prstGeom>
          <a:noFill/>
        </p:spPr>
        <p:txBody>
          <a:bodyPr wrap="square" rtlCol="0">
            <a:spAutoFit/>
          </a:bodyPr>
          <a:lstStyle/>
          <a:p>
            <a:pPr algn="l" rtl="0"/>
            <a:r>
              <a:rPr lang="es" sz="1400" b="1" i="0" u="none">
                <a:solidFill>
                  <a:srgbClr val="FF0000"/>
                </a:solidFill>
              </a:rPr>
              <a:t>Requerido</a:t>
            </a:r>
          </a:p>
        </p:txBody>
      </p:sp>
      <p:sp>
        <p:nvSpPr>
          <p:cNvPr id="10" name="TextBox 9"/>
          <p:cNvSpPr txBox="1"/>
          <p:nvPr/>
        </p:nvSpPr>
        <p:spPr>
          <a:xfrm rot="16200000">
            <a:off x="39590" y="4380011"/>
            <a:ext cx="1143000" cy="307777"/>
          </a:xfrm>
          <a:prstGeom prst="rect">
            <a:avLst/>
          </a:prstGeom>
          <a:noFill/>
        </p:spPr>
        <p:txBody>
          <a:bodyPr wrap="square" rtlCol="0">
            <a:spAutoFit/>
          </a:bodyPr>
          <a:lstStyle/>
          <a:p>
            <a:pPr algn="l" rtl="0"/>
            <a:r>
              <a:rPr lang="es" sz="1400" b="1" i="0" u="none">
                <a:solidFill>
                  <a:srgbClr val="FF0000"/>
                </a:solidFill>
              </a:rPr>
              <a:t>Requerido</a:t>
            </a:r>
          </a:p>
        </p:txBody>
      </p:sp>
      <p:sp>
        <p:nvSpPr>
          <p:cNvPr id="11" name="TextBox 10"/>
          <p:cNvSpPr txBox="1"/>
          <p:nvPr/>
        </p:nvSpPr>
        <p:spPr>
          <a:xfrm rot="16200000">
            <a:off x="39590" y="3160812"/>
            <a:ext cx="1143000" cy="307777"/>
          </a:xfrm>
          <a:prstGeom prst="rect">
            <a:avLst/>
          </a:prstGeom>
          <a:noFill/>
        </p:spPr>
        <p:txBody>
          <a:bodyPr wrap="square" rtlCol="0">
            <a:spAutoFit/>
          </a:bodyPr>
          <a:lstStyle/>
          <a:p>
            <a:pPr algn="l" rtl="0"/>
            <a:r>
              <a:rPr lang="es" sz="1400" b="1" i="0" u="none" dirty="0" smtClean="0">
                <a:solidFill>
                  <a:srgbClr val="FF0000"/>
                </a:solidFill>
              </a:rPr>
              <a:t>Opcional</a:t>
            </a:r>
            <a:endParaRPr lang="es" sz="1400" b="1" i="0" u="none" dirty="0">
              <a:solidFill>
                <a:srgbClr val="FF0000"/>
              </a:solidFill>
            </a:endParaRPr>
          </a:p>
        </p:txBody>
      </p:sp>
      <p:cxnSp>
        <p:nvCxnSpPr>
          <p:cNvPr id="13" name="Elbow Connector 12"/>
          <p:cNvCxnSpPr>
            <a:stCxn id="8" idx="3"/>
            <a:endCxn id="7" idx="1"/>
          </p:cNvCxnSpPr>
          <p:nvPr/>
        </p:nvCxnSpPr>
        <p:spPr>
          <a:xfrm>
            <a:off x="3048000" y="2438400"/>
            <a:ext cx="838200" cy="1071372"/>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6" idx="3"/>
            <a:endCxn id="7" idx="1"/>
          </p:cNvCxnSpPr>
          <p:nvPr/>
        </p:nvCxnSpPr>
        <p:spPr>
          <a:xfrm flipV="1">
            <a:off x="3048000" y="3509772"/>
            <a:ext cx="838200" cy="1062228"/>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5" idx="3"/>
            <a:endCxn id="7" idx="1"/>
          </p:cNvCxnSpPr>
          <p:nvPr/>
        </p:nvCxnSpPr>
        <p:spPr>
          <a:xfrm>
            <a:off x="3048000" y="3505200"/>
            <a:ext cx="838200" cy="457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Content Placeholder 4"/>
          <p:cNvSpPr txBox="1">
            <a:spLocks/>
          </p:cNvSpPr>
          <p:nvPr/>
        </p:nvSpPr>
        <p:spPr>
          <a:xfrm>
            <a:off x="5562600" y="1414272"/>
            <a:ext cx="3581400" cy="5443728"/>
          </a:xfrm>
          <a:prstGeom prst="rect">
            <a:avLst/>
          </a:prstGeom>
          <a:noFill/>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s" b="0" i="0" u="none" strike="noStrike" kern="1200" cap="none" spc="0" normalizeH="0" dirty="0">
                <a:ln>
                  <a:noFill/>
                </a:ln>
                <a:solidFill>
                  <a:schemeClr val="tx1">
                    <a:lumMod val="65000"/>
                    <a:lumOff val="35000"/>
                  </a:schemeClr>
                </a:solidFill>
                <a:effectLst/>
                <a:uLnTx/>
                <a:uFillTx/>
                <a:latin typeface="+mn-lt"/>
                <a:cs typeface="+mn-cs"/>
              </a:rPr>
              <a:t>Calcula el área y Volumen entre pares adyacentes de líneas planeadas.</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lang="es" b="0" i="0" u="none" dirty="0">
                <a:solidFill>
                  <a:schemeClr val="tx1">
                    <a:lumMod val="65000"/>
                    <a:lumOff val="35000"/>
                  </a:schemeClr>
                </a:solidFill>
                <a:latin typeface="+mn-lt"/>
                <a:cs typeface="+mn-cs"/>
              </a:rPr>
              <a:t>Sub-divide Material en:</a:t>
            </a:r>
          </a:p>
          <a:p>
            <a:pPr marL="800100" lvl="1" indent="-342900" algn="l" rtl="0">
              <a:spcBef>
                <a:spcPct val="20000"/>
              </a:spcBef>
              <a:buFont typeface="Arial" charset="0"/>
              <a:buChar char="•"/>
            </a:pPr>
            <a:r>
              <a:rPr kumimoji="0" lang="es" b="0" i="0" u="none" strike="noStrike" kern="1200" cap="none" spc="0" normalizeH="0" dirty="0">
                <a:ln>
                  <a:noFill/>
                </a:ln>
                <a:solidFill>
                  <a:schemeClr val="tx1">
                    <a:lumMod val="65000"/>
                    <a:lumOff val="35000"/>
                  </a:schemeClr>
                </a:solidFill>
                <a:effectLst/>
                <a:uLnTx/>
                <a:uFillTx/>
                <a:latin typeface="+mn-lt"/>
                <a:cs typeface="+mn-cs"/>
              </a:rPr>
              <a:t>Pendiente Izq (o caja)</a:t>
            </a:r>
          </a:p>
          <a:p>
            <a:pPr marL="800100" lvl="1" indent="-342900" algn="l" rtl="0">
              <a:spcBef>
                <a:spcPct val="20000"/>
              </a:spcBef>
              <a:buFont typeface="Arial" charset="0"/>
              <a:buChar char="•"/>
            </a:pPr>
            <a:r>
              <a:rPr lang="es" b="0" i="0" u="none" dirty="0">
                <a:solidFill>
                  <a:schemeClr val="tx1">
                    <a:lumMod val="65000"/>
                    <a:lumOff val="35000"/>
                  </a:schemeClr>
                </a:solidFill>
                <a:latin typeface="+mn-lt"/>
                <a:cs typeface="+mn-cs"/>
              </a:rPr>
              <a:t>Izq del centro</a:t>
            </a:r>
          </a:p>
          <a:p>
            <a:pPr marL="800100" lvl="1" indent="-342900" algn="l" rtl="0">
              <a:spcBef>
                <a:spcPct val="20000"/>
              </a:spcBef>
              <a:buFont typeface="Arial" charset="0"/>
              <a:buChar char="•"/>
            </a:pPr>
            <a:r>
              <a:rPr kumimoji="0" lang="es" b="0" i="0" u="none" strike="noStrike" kern="1200" cap="none" spc="0" normalizeH="0" dirty="0">
                <a:ln>
                  <a:noFill/>
                </a:ln>
                <a:solidFill>
                  <a:schemeClr val="tx1">
                    <a:lumMod val="65000"/>
                    <a:lumOff val="35000"/>
                  </a:schemeClr>
                </a:solidFill>
                <a:effectLst/>
                <a:uLnTx/>
                <a:uFillTx/>
                <a:latin typeface="+mn-lt"/>
                <a:cs typeface="+mn-cs"/>
              </a:rPr>
              <a:t>Derecha del centro</a:t>
            </a:r>
          </a:p>
          <a:p>
            <a:pPr marL="800100" lvl="1" indent="-342900" algn="l" rtl="0">
              <a:spcBef>
                <a:spcPct val="20000"/>
              </a:spcBef>
              <a:buFont typeface="Arial" charset="0"/>
              <a:buChar char="•"/>
            </a:pPr>
            <a:r>
              <a:rPr lang="es" b="0" i="0" u="none" dirty="0">
                <a:solidFill>
                  <a:schemeClr val="tx1">
                    <a:lumMod val="65000"/>
                    <a:lumOff val="35000"/>
                  </a:schemeClr>
                </a:solidFill>
                <a:latin typeface="+mn-lt"/>
                <a:cs typeface="+mn-cs"/>
              </a:rPr>
              <a:t>Pendiente derecha (o caja)</a:t>
            </a:r>
          </a:p>
          <a:p>
            <a:pPr marL="342900" indent="-342900" algn="l" rtl="0">
              <a:spcBef>
                <a:spcPct val="20000"/>
              </a:spcBef>
              <a:buFont typeface="Arial" charset="0"/>
              <a:buChar char="•"/>
            </a:pPr>
            <a:r>
              <a:rPr kumimoji="0" lang="es" b="0" i="0" u="none" strike="noStrike" kern="1200" cap="none" spc="0" normalizeH="0" dirty="0">
                <a:ln>
                  <a:noFill/>
                </a:ln>
                <a:solidFill>
                  <a:schemeClr val="tx1">
                    <a:lumMod val="65000"/>
                    <a:lumOff val="35000"/>
                  </a:schemeClr>
                </a:solidFill>
                <a:effectLst/>
                <a:uLnTx/>
                <a:uFillTx/>
                <a:latin typeface="+mn-lt"/>
                <a:cs typeface="+mn-cs"/>
              </a:rPr>
              <a:t>Usuario rápidamente puede cambiar profundidad canal.</a:t>
            </a:r>
          </a:p>
          <a:p>
            <a:pPr marL="342900" indent="-342900">
              <a:spcBef>
                <a:spcPct val="20000"/>
              </a:spcBef>
              <a:buFont typeface="Arial" charset="0"/>
              <a:buChar char="•"/>
            </a:pPr>
            <a:r>
              <a:rPr lang="es" dirty="0" smtClean="0">
                <a:solidFill>
                  <a:schemeClr val="tx1">
                    <a:lumMod val="65000"/>
                    <a:lumOff val="35000"/>
                  </a:schemeClr>
                </a:solidFill>
              </a:rPr>
              <a:t>Sobreprofundidad con</a:t>
            </a:r>
            <a:endParaRPr lang="es" dirty="0">
              <a:solidFill>
                <a:schemeClr val="tx1">
                  <a:lumMod val="65000"/>
                  <a:lumOff val="35000"/>
                </a:schemeClr>
              </a:solidFill>
            </a:endParaRPr>
          </a:p>
          <a:p>
            <a:pPr marL="342900" indent="-342900">
              <a:spcBef>
                <a:spcPct val="20000"/>
              </a:spcBef>
              <a:buFont typeface="Arial" charset="0"/>
              <a:buChar char="•"/>
            </a:pPr>
            <a:r>
              <a:rPr lang="es" b="0" i="0" u="none" dirty="0" smtClean="0">
                <a:solidFill>
                  <a:schemeClr val="tx1">
                    <a:lumMod val="65000"/>
                    <a:lumOff val="35000"/>
                  </a:schemeClr>
                </a:solidFill>
                <a:latin typeface="+mn-lt"/>
                <a:cs typeface="+mn-cs"/>
              </a:rPr>
              <a:t>Isóbata </a:t>
            </a:r>
            <a:r>
              <a:rPr lang="es" b="0" i="0" u="none" dirty="0">
                <a:solidFill>
                  <a:schemeClr val="tx1">
                    <a:lumMod val="65000"/>
                    <a:lumOff val="35000"/>
                  </a:schemeClr>
                </a:solidFill>
                <a:latin typeface="+mn-lt"/>
                <a:cs typeface="+mn-cs"/>
              </a:rPr>
              <a:t>o Sin </a:t>
            </a:r>
            <a:r>
              <a:rPr lang="es" b="0" i="0" u="none" dirty="0" smtClean="0">
                <a:solidFill>
                  <a:schemeClr val="tx1">
                    <a:lumMod val="65000"/>
                    <a:lumOff val="35000"/>
                  </a:schemeClr>
                </a:solidFill>
                <a:latin typeface="+mn-lt"/>
                <a:cs typeface="+mn-cs"/>
              </a:rPr>
              <a:t>Isóbata </a:t>
            </a:r>
          </a:p>
          <a:p>
            <a:pPr marL="342900" indent="-342900">
              <a:spcBef>
                <a:spcPct val="20000"/>
              </a:spcBef>
              <a:buFont typeface="Arial" charset="0"/>
              <a:buChar char="•"/>
            </a:pPr>
            <a:r>
              <a:rPr kumimoji="0" lang="es" b="0" i="0" u="none" strike="noStrike" kern="1200" cap="none" spc="0" normalizeH="0" dirty="0" smtClean="0">
                <a:ln>
                  <a:noFill/>
                </a:ln>
                <a:solidFill>
                  <a:schemeClr val="tx1">
                    <a:lumMod val="65000"/>
                    <a:lumOff val="35000"/>
                  </a:schemeClr>
                </a:solidFill>
                <a:effectLst/>
                <a:uLnTx/>
                <a:uFillTx/>
                <a:latin typeface="+mn-lt"/>
                <a:cs typeface="+mn-cs"/>
              </a:rPr>
              <a:t>Calcula </a:t>
            </a:r>
            <a:r>
              <a:rPr kumimoji="0" lang="es" b="0" i="0" u="none" strike="noStrike" kern="1200" cap="none" spc="0" normalizeH="0" dirty="0">
                <a:ln>
                  <a:noFill/>
                </a:ln>
                <a:solidFill>
                  <a:schemeClr val="tx1">
                    <a:lumMod val="65000"/>
                    <a:lumOff val="35000"/>
                  </a:schemeClr>
                </a:solidFill>
                <a:effectLst/>
                <a:uLnTx/>
                <a:uFillTx/>
                <a:latin typeface="+mn-lt"/>
                <a:cs typeface="+mn-cs"/>
              </a:rPr>
              <a:t>Relleno</a:t>
            </a:r>
          </a:p>
          <a:p>
            <a:pPr marL="342900" indent="-342900" algn="l" rtl="0">
              <a:spcBef>
                <a:spcPct val="20000"/>
              </a:spcBef>
              <a:buFont typeface="Arial" charset="0"/>
              <a:buChar char="•"/>
            </a:pPr>
            <a:r>
              <a:rPr lang="es" b="0" i="0" u="none" dirty="0">
                <a:solidFill>
                  <a:schemeClr val="tx1">
                    <a:lumMod val="65000"/>
                    <a:lumOff val="35000"/>
                  </a:schemeClr>
                </a:solidFill>
                <a:latin typeface="+mn-lt"/>
                <a:cs typeface="+mn-cs"/>
              </a:rPr>
              <a:t>Calcula Material Sobredragado</a:t>
            </a:r>
            <a:endParaRPr kumimoji="0" lang="es" b="0" i="0" u="none" strike="noStrike" kern="1200" cap="none" spc="0" normalizeH="0" baseline="0" noProof="0" dirty="0">
              <a:ln>
                <a:noFill/>
              </a:ln>
              <a:solidFill>
                <a:schemeClr val="tx1">
                  <a:lumMod val="65000"/>
                  <a:lumOff val="35000"/>
                </a:schemeClr>
              </a:solidFill>
              <a:effectLst/>
              <a:uLnTx/>
              <a:uFillTx/>
              <a:latin typeface="+mn-lt"/>
              <a:cs typeface="+mn-cs"/>
            </a:endParaRPr>
          </a:p>
        </p:txBody>
      </p:sp>
      <p:sp>
        <p:nvSpPr>
          <p:cNvPr id="29" name="TextBox 28"/>
          <p:cNvSpPr txBox="1"/>
          <p:nvPr/>
        </p:nvSpPr>
        <p:spPr>
          <a:xfrm>
            <a:off x="228600" y="5410200"/>
            <a:ext cx="4876800" cy="923330"/>
          </a:xfrm>
          <a:prstGeom prst="rect">
            <a:avLst/>
          </a:prstGeom>
          <a:noFill/>
        </p:spPr>
        <p:txBody>
          <a:bodyPr wrap="square" rtlCol="0">
            <a:spAutoFit/>
          </a:bodyPr>
          <a:lstStyle/>
          <a:p>
            <a:pPr algn="l" rtl="0"/>
            <a:r>
              <a:rPr lang="es" b="0" i="0" u="none">
                <a:solidFill>
                  <a:schemeClr val="tx1">
                    <a:lumMod val="65000"/>
                    <a:lumOff val="35000"/>
                  </a:schemeClr>
                </a:solidFill>
              </a:rPr>
              <a:t>Permite el cálculo de volúmenes desde datos monohaz o multihaz y genera un reporte con base en líneas planeadas adyacentes.</a:t>
            </a:r>
          </a:p>
        </p:txBody>
      </p:sp>
      <p:sp>
        <p:nvSpPr>
          <p:cNvPr id="2" name="Rectangle 1"/>
          <p:cNvSpPr/>
          <p:nvPr/>
        </p:nvSpPr>
        <p:spPr>
          <a:xfrm>
            <a:off x="308550" y="1214104"/>
            <a:ext cx="4339650" cy="369332"/>
          </a:xfrm>
          <a:prstGeom prst="rect">
            <a:avLst/>
          </a:prstGeom>
        </p:spPr>
        <p:txBody>
          <a:bodyPr wrap="none">
            <a:spAutoFit/>
          </a:bodyPr>
          <a:lstStyle/>
          <a:p>
            <a:pPr algn="l" rtl="0"/>
            <a:r>
              <a:rPr lang="es" b="0" i="0" u="none">
                <a:solidFill>
                  <a:schemeClr val="tx1">
                    <a:lumMod val="65000"/>
                    <a:lumOff val="35000"/>
                  </a:schemeClr>
                </a:solidFill>
              </a:rPr>
              <a:t>Porque USACE Filadelfia pago por ello!</a:t>
            </a:r>
          </a:p>
        </p:txBody>
      </p:sp>
    </p:spTree>
    <p:extLst>
      <p:ext uri="{BB962C8B-B14F-4D97-AF65-F5344CB8AC3E}">
        <p14:creationId xmlns:p14="http://schemas.microsoft.com/office/powerpoint/2010/main" val="2140197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3000" fill="hold"/>
                                        <p:tgtEl>
                                          <p:spTgt spid="6">
                                            <p:txEl>
                                              <p:pRg st="1" end="1"/>
                                            </p:txEl>
                                          </p:spTgt>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15240"/>
            <a:ext cx="5839691" cy="996142"/>
          </a:xfrm>
        </p:spPr>
        <p:txBody>
          <a:bodyPr/>
          <a:lstStyle/>
          <a:p>
            <a:pPr algn="l" rtl="0"/>
            <a:r>
              <a:rPr lang="es" b="0" i="0" u="none"/>
              <a:t>TIN vs LNW Talud vs Caja</a:t>
            </a:r>
          </a:p>
        </p:txBody>
      </p:sp>
      <p:sp>
        <p:nvSpPr>
          <p:cNvPr id="6" name="TextBox 5"/>
          <p:cNvSpPr txBox="1"/>
          <p:nvPr/>
        </p:nvSpPr>
        <p:spPr>
          <a:xfrm>
            <a:off x="297873" y="1472045"/>
            <a:ext cx="4343400" cy="830997"/>
          </a:xfrm>
          <a:prstGeom prst="rect">
            <a:avLst/>
          </a:prstGeom>
          <a:noFill/>
        </p:spPr>
        <p:txBody>
          <a:bodyPr wrap="square" rtlCol="0">
            <a:spAutoFit/>
          </a:bodyPr>
          <a:lstStyle/>
          <a:p>
            <a:pPr algn="l" rtl="0"/>
            <a:r>
              <a:rPr lang="es" sz="1600" b="1" i="0" u="none">
                <a:solidFill>
                  <a:schemeClr val="bg2"/>
                </a:solidFill>
              </a:rPr>
              <a:t>Activado:</a:t>
            </a:r>
            <a:r>
              <a:rPr lang="es" sz="1600" b="0" i="0" u="none">
                <a:solidFill>
                  <a:schemeClr val="bg2"/>
                </a:solidFill>
              </a:rPr>
              <a:t>  </a:t>
            </a:r>
            <a:r>
              <a:rPr lang="es" sz="1600" b="0" i="0" u="none">
                <a:solidFill>
                  <a:schemeClr val="tx1">
                    <a:lumMod val="65000"/>
                    <a:lumOff val="35000"/>
                  </a:schemeClr>
                </a:solidFill>
              </a:rPr>
              <a:t>Calcula los volúmenes con los taludes laterales como los encontró en el archivo LNW.</a:t>
            </a:r>
          </a:p>
        </p:txBody>
      </p:sp>
      <p:cxnSp>
        <p:nvCxnSpPr>
          <p:cNvPr id="10" name="Straight Connector 9"/>
          <p:cNvCxnSpPr/>
          <p:nvPr/>
        </p:nvCxnSpPr>
        <p:spPr>
          <a:xfrm>
            <a:off x="1364673" y="3453245"/>
            <a:ext cx="22098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526473" y="2691245"/>
            <a:ext cx="838200" cy="76200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3536373" y="2653145"/>
            <a:ext cx="838200" cy="76200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59873" y="6196445"/>
            <a:ext cx="27432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907473" y="5891645"/>
            <a:ext cx="9144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3117273" y="5891645"/>
            <a:ext cx="9144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flipH="1" flipV="1">
            <a:off x="3345873" y="5891645"/>
            <a:ext cx="9144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flipH="1" flipV="1">
            <a:off x="602673" y="5891645"/>
            <a:ext cx="9144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059873" y="6348845"/>
            <a:ext cx="27432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364673" y="3605645"/>
            <a:ext cx="2209800" cy="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0800000">
            <a:off x="526473" y="2843645"/>
            <a:ext cx="838200" cy="76200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flipH="1" flipV="1">
            <a:off x="3536373" y="2805545"/>
            <a:ext cx="838200" cy="762000"/>
          </a:xfrm>
          <a:prstGeom prst="line">
            <a:avLst/>
          </a:prstGeom>
          <a:ln w="38100">
            <a:solidFill>
              <a:srgbClr val="99FF3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flipH="1" flipV="1">
            <a:off x="-6927" y="3986645"/>
            <a:ext cx="27432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flipH="1" flipV="1">
            <a:off x="2202873" y="3910445"/>
            <a:ext cx="27432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74073" y="4139045"/>
            <a:ext cx="4343400" cy="1077218"/>
          </a:xfrm>
          <a:prstGeom prst="rect">
            <a:avLst/>
          </a:prstGeom>
          <a:solidFill>
            <a:schemeClr val="bg1"/>
          </a:solidFill>
        </p:spPr>
        <p:txBody>
          <a:bodyPr wrap="square" rtlCol="0">
            <a:spAutoFit/>
          </a:bodyPr>
          <a:lstStyle/>
          <a:p>
            <a:pPr algn="l" rtl="0"/>
            <a:r>
              <a:rPr lang="es" sz="1600" b="1" i="0" u="none" dirty="0">
                <a:solidFill>
                  <a:schemeClr val="bg2"/>
                </a:solidFill>
              </a:rPr>
              <a:t>Sin Activar:</a:t>
            </a:r>
            <a:r>
              <a:rPr lang="es" sz="1600" b="0" i="0" u="none" dirty="0">
                <a:solidFill>
                  <a:schemeClr val="bg2"/>
                </a:solidFill>
              </a:rPr>
              <a:t>  </a:t>
            </a:r>
            <a:r>
              <a:rPr lang="es" sz="1600" b="0" i="0" u="none" dirty="0">
                <a:solidFill>
                  <a:schemeClr val="tx1">
                    <a:lumMod val="65000"/>
                    <a:lumOff val="35000"/>
                  </a:schemeClr>
                </a:solidFill>
              </a:rPr>
              <a:t>Creará cortes de caja hacia afuera desde los puntos de base del talud.  El usuario especifica la distancia hacia afuera (izquierda/derecha)</a:t>
            </a:r>
          </a:p>
        </p:txBody>
      </p:sp>
      <p:cxnSp>
        <p:nvCxnSpPr>
          <p:cNvPr id="9" name="Straight Arrow Connector 8"/>
          <p:cNvCxnSpPr/>
          <p:nvPr/>
        </p:nvCxnSpPr>
        <p:spPr>
          <a:xfrm flipH="1">
            <a:off x="1059872" y="5282045"/>
            <a:ext cx="3048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a:off x="3574473" y="5282045"/>
            <a:ext cx="2286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4" name="Group 3"/>
          <p:cNvGrpSpPr/>
          <p:nvPr/>
        </p:nvGrpSpPr>
        <p:grpSpPr>
          <a:xfrm>
            <a:off x="5141749" y="1472045"/>
            <a:ext cx="3725160" cy="4675909"/>
            <a:chOff x="5296173" y="381000"/>
            <a:chExt cx="4540088" cy="5562600"/>
          </a:xfrm>
        </p:grpSpPr>
        <p:pic>
          <p:nvPicPr>
            <p:cNvPr id="3" name="Picture 2"/>
            <p:cNvPicPr>
              <a:picLocks noChangeAspect="1"/>
            </p:cNvPicPr>
            <p:nvPr/>
          </p:nvPicPr>
          <p:blipFill>
            <a:blip r:embed="rId2"/>
            <a:stretch>
              <a:fillRect/>
            </a:stretch>
          </p:blipFill>
          <p:spPr>
            <a:xfrm>
              <a:off x="5296173" y="381000"/>
              <a:ext cx="3566522" cy="5562600"/>
            </a:xfrm>
            <a:prstGeom prst="rect">
              <a:avLst/>
            </a:prstGeom>
          </p:spPr>
        </p:pic>
        <p:sp>
          <p:nvSpPr>
            <p:cNvPr id="15" name="Rectangle 14"/>
            <p:cNvSpPr/>
            <p:nvPr/>
          </p:nvSpPr>
          <p:spPr>
            <a:xfrm>
              <a:off x="5638800" y="838200"/>
              <a:ext cx="990600" cy="4572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6" name="TextBox 15"/>
            <p:cNvSpPr txBox="1"/>
            <p:nvPr/>
          </p:nvSpPr>
          <p:spPr>
            <a:xfrm>
              <a:off x="7817938" y="1600200"/>
              <a:ext cx="2018323" cy="1647631"/>
            </a:xfrm>
            <a:prstGeom prst="rect">
              <a:avLst/>
            </a:prstGeom>
            <a:noFill/>
          </p:spPr>
          <p:txBody>
            <a:bodyPr wrap="square" rtlCol="0">
              <a:spAutoFit/>
            </a:bodyPr>
            <a:lstStyle/>
            <a:p>
              <a:pPr algn="l" rtl="0"/>
              <a:r>
                <a:rPr lang="es" sz="1400" b="0" i="0" u="none" dirty="0" smtClean="0">
                  <a:solidFill>
                    <a:srgbClr val="FF0000"/>
                  </a:solidFill>
                </a:rPr>
                <a:t>	Distancia 	Izquierda</a:t>
              </a:r>
              <a:endParaRPr lang="es" sz="1400" b="0" i="0" u="none" dirty="0">
                <a:solidFill>
                  <a:srgbClr val="FF0000"/>
                </a:solidFill>
              </a:endParaRPr>
            </a:p>
            <a:p>
              <a:endParaRPr lang="es" sz="1400" dirty="0">
                <a:solidFill>
                  <a:srgbClr val="FF0000"/>
                </a:solidFill>
              </a:endParaRPr>
            </a:p>
            <a:p>
              <a:endParaRPr lang="es" sz="1400" dirty="0">
                <a:solidFill>
                  <a:srgbClr val="FF0000"/>
                </a:solidFill>
              </a:endParaRPr>
            </a:p>
            <a:p>
              <a:pPr algn="l" rtl="0"/>
              <a:r>
                <a:rPr lang="es" sz="1400" b="0" i="0" u="none" dirty="0" smtClean="0">
                  <a:solidFill>
                    <a:srgbClr val="FF0000"/>
                  </a:solidFill>
                </a:rPr>
                <a:t>  	Distancia 	Derecha</a:t>
              </a:r>
              <a:endParaRPr lang="es" sz="1400" b="0" i="0" u="none" dirty="0">
                <a:solidFill>
                  <a:srgbClr val="FF0000"/>
                </a:solidFill>
              </a:endParaRPr>
            </a:p>
          </p:txBody>
        </p:sp>
      </p:grpSp>
    </p:spTree>
    <p:extLst>
      <p:ext uri="{BB962C8B-B14F-4D97-AF65-F5344CB8AC3E}">
        <p14:creationId xmlns:p14="http://schemas.microsoft.com/office/powerpoint/2010/main" val="8047966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181" y="58280"/>
            <a:ext cx="6528671" cy="988786"/>
          </a:xfrm>
        </p:spPr>
        <p:txBody>
          <a:bodyPr/>
          <a:lstStyle/>
          <a:p>
            <a:pPr algn="l" rtl="0"/>
            <a:r>
              <a:rPr lang="es" b="0" i="0" u="none"/>
              <a:t>Isóbata vs Sin Isóbata</a:t>
            </a:r>
          </a:p>
        </p:txBody>
      </p:sp>
      <p:grpSp>
        <p:nvGrpSpPr>
          <p:cNvPr id="3" name="Group 2"/>
          <p:cNvGrpSpPr/>
          <p:nvPr/>
        </p:nvGrpSpPr>
        <p:grpSpPr>
          <a:xfrm>
            <a:off x="5528572" y="1620981"/>
            <a:ext cx="2750560" cy="4520933"/>
            <a:chOff x="5715000" y="1219200"/>
            <a:chExt cx="3138487" cy="4895006"/>
          </a:xfrm>
        </p:grpSpPr>
        <p:pic>
          <p:nvPicPr>
            <p:cNvPr id="7" name="Picture 6"/>
            <p:cNvPicPr>
              <a:picLocks noChangeAspect="1"/>
            </p:cNvPicPr>
            <p:nvPr/>
          </p:nvPicPr>
          <p:blipFill>
            <a:blip r:embed="rId2"/>
            <a:stretch>
              <a:fillRect/>
            </a:stretch>
          </p:blipFill>
          <p:spPr>
            <a:xfrm>
              <a:off x="5715000" y="1219200"/>
              <a:ext cx="3138487" cy="4895006"/>
            </a:xfrm>
            <a:prstGeom prst="rect">
              <a:avLst/>
            </a:prstGeom>
          </p:spPr>
        </p:pic>
        <p:sp>
          <p:nvSpPr>
            <p:cNvPr id="4" name="Rectangle 3"/>
            <p:cNvSpPr/>
            <p:nvPr/>
          </p:nvSpPr>
          <p:spPr>
            <a:xfrm>
              <a:off x="7239000" y="1676400"/>
              <a:ext cx="1219200" cy="381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5" name="TextBox 4"/>
          <p:cNvSpPr txBox="1"/>
          <p:nvPr/>
        </p:nvSpPr>
        <p:spPr>
          <a:xfrm>
            <a:off x="304800" y="1524000"/>
            <a:ext cx="4343400" cy="646331"/>
          </a:xfrm>
          <a:prstGeom prst="rect">
            <a:avLst/>
          </a:prstGeom>
          <a:noFill/>
        </p:spPr>
        <p:txBody>
          <a:bodyPr wrap="square" rtlCol="0">
            <a:spAutoFit/>
          </a:bodyPr>
          <a:lstStyle/>
          <a:p>
            <a:pPr algn="l" rtl="0"/>
            <a:r>
              <a:rPr lang="es" b="1" i="0" u="none">
                <a:solidFill>
                  <a:schemeClr val="bg2"/>
                </a:solidFill>
              </a:rPr>
              <a:t>Sin Activar:</a:t>
            </a:r>
            <a:r>
              <a:rPr lang="es" b="0" i="0" u="none">
                <a:solidFill>
                  <a:schemeClr val="bg2"/>
                </a:solidFill>
              </a:rPr>
              <a:t>  </a:t>
            </a:r>
            <a:r>
              <a:rPr lang="es" b="0" i="0" u="none">
                <a:solidFill>
                  <a:schemeClr val="tx1">
                    <a:lumMod val="65000"/>
                    <a:lumOff val="35000"/>
                  </a:schemeClr>
                </a:solidFill>
              </a:rPr>
              <a:t>Incluirá cualquier material encontrado en la región de Sobreprofundidad Permitida.</a:t>
            </a:r>
          </a:p>
        </p:txBody>
      </p:sp>
      <p:sp>
        <p:nvSpPr>
          <p:cNvPr id="6" name="TextBox 5"/>
          <p:cNvSpPr txBox="1"/>
          <p:nvPr/>
        </p:nvSpPr>
        <p:spPr>
          <a:xfrm>
            <a:off x="304800" y="2514600"/>
            <a:ext cx="4932218" cy="2585323"/>
          </a:xfrm>
          <a:prstGeom prst="rect">
            <a:avLst/>
          </a:prstGeom>
          <a:noFill/>
        </p:spPr>
        <p:txBody>
          <a:bodyPr wrap="square" rtlCol="0">
            <a:spAutoFit/>
          </a:bodyPr>
          <a:lstStyle/>
          <a:p>
            <a:pPr algn="l" rtl="0"/>
            <a:r>
              <a:rPr lang="es" b="1" i="0" u="none" dirty="0">
                <a:solidFill>
                  <a:schemeClr val="bg2"/>
                </a:solidFill>
              </a:rPr>
              <a:t>Activado</a:t>
            </a:r>
            <a:r>
              <a:rPr lang="es" b="1" i="0" u="none" dirty="0">
                <a:solidFill>
                  <a:schemeClr val="tx1">
                    <a:lumMod val="65000"/>
                    <a:lumOff val="35000"/>
                  </a:schemeClr>
                </a:solidFill>
              </a:rPr>
              <a:t>:</a:t>
            </a:r>
            <a:r>
              <a:rPr lang="es" b="0" i="0" u="none" dirty="0">
                <a:solidFill>
                  <a:schemeClr val="tx1">
                    <a:lumMod val="65000"/>
                    <a:lumOff val="35000"/>
                  </a:schemeClr>
                </a:solidFill>
              </a:rPr>
              <a:t>  Solo incluye material en la región de Sobreprofundidad Permitida donde el modelo de superficie es mas bajo que la superficie de diseño de canal.</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Sobreprofundidad Permitida Isóbata = Area Superficial </a:t>
            </a:r>
            <a:r>
              <a:rPr lang="es" b="0" i="0" u="none" dirty="0" smtClean="0">
                <a:solidFill>
                  <a:schemeClr val="tx1">
                    <a:lumMod val="65000"/>
                    <a:lumOff val="35000"/>
                  </a:schemeClr>
                </a:solidFill>
              </a:rPr>
              <a:t>donde </a:t>
            </a:r>
            <a:r>
              <a:rPr lang="es" b="0" i="0" u="none" dirty="0">
                <a:solidFill>
                  <a:schemeClr val="tx1">
                    <a:lumMod val="65000"/>
                    <a:lumOff val="35000"/>
                  </a:schemeClr>
                </a:solidFill>
              </a:rPr>
              <a:t>el modelo de superficie esta sobre el diseño canal por el valor de Sobreprofundidad. </a:t>
            </a:r>
          </a:p>
        </p:txBody>
      </p:sp>
    </p:spTree>
    <p:extLst>
      <p:ext uri="{BB962C8B-B14F-4D97-AF65-F5344CB8AC3E}">
        <p14:creationId xmlns:p14="http://schemas.microsoft.com/office/powerpoint/2010/main" val="552494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690" y="0"/>
            <a:ext cx="8942397" cy="1143000"/>
          </a:xfrm>
          <a:noFill/>
        </p:spPr>
        <p:txBody>
          <a:bodyPr/>
          <a:lstStyle/>
          <a:p>
            <a:pPr algn="l" rtl="0"/>
            <a:r>
              <a:rPr lang="es" b="0" i="0" u="none" dirty="0"/>
              <a:t>Sobreprofundidad Isóbata puede diferir bastante cuando es calculada en MODELO TIN o CSV.</a:t>
            </a:r>
          </a:p>
        </p:txBody>
      </p:sp>
      <p:pic>
        <p:nvPicPr>
          <p:cNvPr id="3074" name="Picture 2" descr="C:\Temp\EFG2.png"/>
          <p:cNvPicPr>
            <a:picLocks noChangeAspect="1" noChangeArrowheads="1"/>
          </p:cNvPicPr>
          <p:nvPr/>
        </p:nvPicPr>
        <p:blipFill>
          <a:blip r:embed="rId2" cstate="print"/>
          <a:srcRect/>
          <a:stretch>
            <a:fillRect/>
          </a:stretch>
        </p:blipFill>
        <p:spPr bwMode="auto">
          <a:xfrm>
            <a:off x="124691" y="2819400"/>
            <a:ext cx="4495800" cy="1623805"/>
          </a:xfrm>
          <a:prstGeom prst="rect">
            <a:avLst/>
          </a:prstGeom>
          <a:noFill/>
        </p:spPr>
      </p:pic>
      <p:sp>
        <p:nvSpPr>
          <p:cNvPr id="6" name="TextBox 5"/>
          <p:cNvSpPr txBox="1"/>
          <p:nvPr/>
        </p:nvSpPr>
        <p:spPr>
          <a:xfrm>
            <a:off x="207818" y="4371109"/>
            <a:ext cx="4648200" cy="1815882"/>
          </a:xfrm>
          <a:prstGeom prst="rect">
            <a:avLst/>
          </a:prstGeom>
          <a:noFill/>
        </p:spPr>
        <p:txBody>
          <a:bodyPr wrap="square" rtlCol="0">
            <a:spAutoFit/>
          </a:bodyPr>
          <a:lstStyle/>
          <a:p>
            <a:pPr algn="l" rtl="0"/>
            <a:r>
              <a:rPr lang="es" sz="1600" b="0" i="0" u="none">
                <a:solidFill>
                  <a:schemeClr val="tx1">
                    <a:lumMod val="65000"/>
                    <a:lumOff val="35000"/>
                  </a:schemeClr>
                </a:solidFill>
              </a:rPr>
              <a:t>En CSV, solo la región donde sobreprofundidad “Isóbata” es encontrada en el perfil de Predragado es eligible para clasificación como material de sobreprofundidad en el perfil de Postdragado.</a:t>
            </a:r>
          </a:p>
          <a:p>
            <a:endParaRPr lang="es" sz="1600" dirty="0">
              <a:solidFill>
                <a:schemeClr val="tx1">
                  <a:lumMod val="65000"/>
                  <a:lumOff val="35000"/>
                </a:schemeClr>
              </a:solidFill>
            </a:endParaRPr>
          </a:p>
          <a:p>
            <a:pPr algn="l" rtl="0"/>
            <a:r>
              <a:rPr lang="es" sz="1600" b="0" i="0" u="none">
                <a:solidFill>
                  <a:schemeClr val="tx1">
                    <a:lumMod val="65000"/>
                    <a:lumOff val="35000"/>
                  </a:schemeClr>
                </a:solidFill>
              </a:rPr>
              <a:t>La determinación es hecha para cada sección.</a:t>
            </a:r>
          </a:p>
        </p:txBody>
      </p:sp>
      <p:pic>
        <p:nvPicPr>
          <p:cNvPr id="7" name="Picture 2" descr="C:\Temp\EFG2.png"/>
          <p:cNvPicPr>
            <a:picLocks noChangeAspect="1" noChangeArrowheads="1"/>
          </p:cNvPicPr>
          <p:nvPr/>
        </p:nvPicPr>
        <p:blipFill>
          <a:blip r:embed="rId3" cstate="print"/>
          <a:stretch>
            <a:fillRect/>
          </a:stretch>
        </p:blipFill>
        <p:spPr bwMode="auto">
          <a:xfrm>
            <a:off x="124691" y="1143000"/>
            <a:ext cx="4495800" cy="1623804"/>
          </a:xfrm>
          <a:prstGeom prst="rect">
            <a:avLst/>
          </a:prstGeom>
          <a:noFill/>
        </p:spPr>
      </p:pic>
      <p:sp>
        <p:nvSpPr>
          <p:cNvPr id="9" name="TextBox 8"/>
          <p:cNvSpPr txBox="1"/>
          <p:nvPr/>
        </p:nvSpPr>
        <p:spPr>
          <a:xfrm>
            <a:off x="5105400" y="2200141"/>
            <a:ext cx="4038600" cy="2646878"/>
          </a:xfrm>
          <a:prstGeom prst="rect">
            <a:avLst/>
          </a:prstGeom>
          <a:noFill/>
        </p:spPr>
        <p:txBody>
          <a:bodyPr wrap="square" rtlCol="0">
            <a:spAutoFit/>
          </a:bodyPr>
          <a:lstStyle/>
          <a:p>
            <a:pPr algn="l" rtl="0"/>
            <a:r>
              <a:rPr lang="es" sz="1600" b="0" i="0" u="none" dirty="0">
                <a:solidFill>
                  <a:schemeClr val="tx1">
                    <a:lumMod val="65000"/>
                    <a:lumOff val="35000"/>
                  </a:schemeClr>
                </a:solidFill>
              </a:rPr>
              <a:t>MODELO TIN calcula la sobreprofundidad “Isóbata” para el levantamiento de Predragado con base en la isóbata real del fondo.  Estas regiones son la única área disponible para ser usada en el cálculo del material de sobreprofundidad para el levantamiento de Post-dragado.</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La determinación se basa en un polígono, no una sección.</a:t>
            </a:r>
          </a:p>
        </p:txBody>
      </p:sp>
    </p:spTree>
    <p:extLst>
      <p:ext uri="{BB962C8B-B14F-4D97-AF65-F5344CB8AC3E}">
        <p14:creationId xmlns:p14="http://schemas.microsoft.com/office/powerpoint/2010/main" val="1262274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81425" y="2967212"/>
            <a:ext cx="4933950" cy="2914650"/>
          </a:xfrm>
          <a:prstGeom prst="rect">
            <a:avLst/>
          </a:prstGeom>
        </p:spPr>
      </p:pic>
      <p:sp>
        <p:nvSpPr>
          <p:cNvPr id="4" name="Title 3"/>
          <p:cNvSpPr>
            <a:spLocks noGrp="1"/>
          </p:cNvSpPr>
          <p:nvPr>
            <p:ph type="title"/>
          </p:nvPr>
        </p:nvSpPr>
        <p:spPr>
          <a:xfrm>
            <a:off x="266700" y="-102963"/>
            <a:ext cx="4953000" cy="1143000"/>
          </a:xfrm>
        </p:spPr>
        <p:txBody>
          <a:bodyPr/>
          <a:lstStyle/>
          <a:p>
            <a:pPr algn="l" rtl="0"/>
            <a:r>
              <a:rPr lang="es" b="0" i="0" u="none"/>
              <a:t>Haciendo un MODELO TIN</a:t>
            </a:r>
          </a:p>
        </p:txBody>
      </p:sp>
      <p:sp>
        <p:nvSpPr>
          <p:cNvPr id="6" name="TextBox 5"/>
          <p:cNvSpPr txBox="1"/>
          <p:nvPr/>
        </p:nvSpPr>
        <p:spPr>
          <a:xfrm>
            <a:off x="228600" y="4343400"/>
            <a:ext cx="2819400" cy="1077218"/>
          </a:xfrm>
          <a:prstGeom prst="rect">
            <a:avLst/>
          </a:prstGeom>
          <a:solidFill>
            <a:schemeClr val="bg1"/>
          </a:solidFill>
          <a:ln>
            <a:solidFill>
              <a:schemeClr val="tx1"/>
            </a:solidFill>
          </a:ln>
        </p:spPr>
        <p:txBody>
          <a:bodyPr wrap="square" rtlCol="0">
            <a:spAutoFit/>
          </a:bodyPr>
          <a:lstStyle/>
          <a:p>
            <a:pPr algn="l" rtl="0"/>
            <a:r>
              <a:rPr lang="es" sz="1600" b="1" i="0" u="none">
                <a:solidFill>
                  <a:schemeClr val="bg2"/>
                </a:solidFill>
              </a:rPr>
              <a:t>LADO MAX TIN:</a:t>
            </a:r>
            <a:r>
              <a:rPr lang="es" sz="1600" b="0" i="0" u="none">
                <a:solidFill>
                  <a:schemeClr val="bg2"/>
                </a:solidFill>
              </a:rPr>
              <a:t>  </a:t>
            </a:r>
            <a:r>
              <a:rPr lang="es" sz="1600" b="0" i="0" u="none">
                <a:solidFill>
                  <a:schemeClr val="tx1">
                    <a:lumMod val="65000"/>
                    <a:lumOff val="35000"/>
                  </a:schemeClr>
                </a:solidFill>
              </a:rPr>
              <a:t>Es la distancia máxima entre puntos de datos XYZ conectados.</a:t>
            </a:r>
          </a:p>
        </p:txBody>
      </p:sp>
      <p:cxnSp>
        <p:nvCxnSpPr>
          <p:cNvPr id="8" name="Straight Arrow Connector 7"/>
          <p:cNvCxnSpPr>
            <a:stCxn id="6" idx="3"/>
          </p:cNvCxnSpPr>
          <p:nvPr/>
        </p:nvCxnSpPr>
        <p:spPr>
          <a:xfrm>
            <a:off x="3048000" y="4882009"/>
            <a:ext cx="1775460" cy="11727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228600" y="3048000"/>
            <a:ext cx="2819400" cy="1077218"/>
          </a:xfrm>
          <a:prstGeom prst="rect">
            <a:avLst/>
          </a:prstGeom>
          <a:solidFill>
            <a:schemeClr val="bg1"/>
          </a:solidFill>
          <a:ln>
            <a:solidFill>
              <a:schemeClr val="tx1"/>
            </a:solidFill>
          </a:ln>
        </p:spPr>
        <p:txBody>
          <a:bodyPr wrap="square" rtlCol="0">
            <a:spAutoFit/>
          </a:bodyPr>
          <a:lstStyle/>
          <a:p>
            <a:pPr algn="l" rtl="0"/>
            <a:r>
              <a:rPr lang="es" sz="1600" b="1" i="0" u="none">
                <a:solidFill>
                  <a:schemeClr val="bg2"/>
                </a:solidFill>
              </a:rPr>
              <a:t>Archivo Adicional:</a:t>
            </a:r>
            <a:r>
              <a:rPr lang="es" sz="1600" b="0" i="0" u="none">
                <a:solidFill>
                  <a:schemeClr val="bg2"/>
                </a:solidFill>
              </a:rPr>
              <a:t>  </a:t>
            </a:r>
            <a:r>
              <a:rPr lang="es" sz="1600" b="0" i="0" u="none">
                <a:solidFill>
                  <a:schemeClr val="tx1">
                    <a:lumMod val="65000"/>
                    <a:lumOff val="35000"/>
                  </a:schemeClr>
                </a:solidFill>
              </a:rPr>
              <a:t>Donde sus datos de Post-dragado van cuando esta haciendo un cálculo de Pre vs. Post.</a:t>
            </a:r>
          </a:p>
        </p:txBody>
      </p:sp>
      <p:sp>
        <p:nvSpPr>
          <p:cNvPr id="11" name="TextBox 10"/>
          <p:cNvSpPr txBox="1"/>
          <p:nvPr/>
        </p:nvSpPr>
        <p:spPr>
          <a:xfrm>
            <a:off x="228600" y="1981200"/>
            <a:ext cx="2819400" cy="1077218"/>
          </a:xfrm>
          <a:prstGeom prst="rect">
            <a:avLst/>
          </a:prstGeom>
          <a:solidFill>
            <a:schemeClr val="bg1"/>
          </a:solidFill>
          <a:ln>
            <a:solidFill>
              <a:schemeClr val="tx1"/>
            </a:solidFill>
          </a:ln>
        </p:spPr>
        <p:txBody>
          <a:bodyPr wrap="square" rtlCol="0">
            <a:spAutoFit/>
          </a:bodyPr>
          <a:lstStyle/>
          <a:p>
            <a:pPr algn="l" rtl="0"/>
            <a:r>
              <a:rPr lang="es" sz="1600" b="1" i="0" u="none" dirty="0">
                <a:solidFill>
                  <a:schemeClr val="bg2"/>
                </a:solidFill>
              </a:rPr>
              <a:t>Archivo Entrada:</a:t>
            </a:r>
            <a:r>
              <a:rPr lang="es" sz="1600" b="0" i="0" u="none" dirty="0">
                <a:solidFill>
                  <a:schemeClr val="bg2"/>
                </a:solidFill>
              </a:rPr>
              <a:t>  </a:t>
            </a:r>
            <a:r>
              <a:rPr lang="es" sz="1600" b="0" i="0" u="none" dirty="0">
                <a:solidFill>
                  <a:schemeClr val="tx1">
                    <a:lumMod val="65000"/>
                    <a:lumOff val="35000"/>
                  </a:schemeClr>
                </a:solidFill>
              </a:rPr>
              <a:t>Donde sus datos de </a:t>
            </a:r>
            <a:r>
              <a:rPr lang="es" sz="1600" b="0" i="0" u="none" dirty="0" smtClean="0">
                <a:solidFill>
                  <a:schemeClr val="tx1">
                    <a:lumMod val="65000"/>
                    <a:lumOff val="35000"/>
                  </a:schemeClr>
                </a:solidFill>
              </a:rPr>
              <a:t>Pre-dragado </a:t>
            </a:r>
            <a:r>
              <a:rPr lang="es" sz="1600" b="0" i="0" u="none" dirty="0">
                <a:solidFill>
                  <a:schemeClr val="tx1">
                    <a:lumMod val="65000"/>
                    <a:lumOff val="35000"/>
                  </a:schemeClr>
                </a:solidFill>
              </a:rPr>
              <a:t>o su archivo de datos sencillo va.</a:t>
            </a:r>
          </a:p>
        </p:txBody>
      </p:sp>
      <p:cxnSp>
        <p:nvCxnSpPr>
          <p:cNvPr id="13" name="Straight Arrow Connector 12"/>
          <p:cNvCxnSpPr>
            <a:stCxn id="11" idx="3"/>
          </p:cNvCxnSpPr>
          <p:nvPr/>
        </p:nvCxnSpPr>
        <p:spPr>
          <a:xfrm>
            <a:off x="3048000" y="2519809"/>
            <a:ext cx="887730" cy="92274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5" name="Straight Arrow Connector 14"/>
          <p:cNvCxnSpPr>
            <a:stCxn id="9" idx="3"/>
          </p:cNvCxnSpPr>
          <p:nvPr/>
        </p:nvCxnSpPr>
        <p:spPr>
          <a:xfrm>
            <a:off x="3048000" y="3586609"/>
            <a:ext cx="822960" cy="212349"/>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228600" y="5657671"/>
            <a:ext cx="2819400" cy="830997"/>
          </a:xfrm>
          <a:prstGeom prst="rect">
            <a:avLst/>
          </a:prstGeom>
          <a:solidFill>
            <a:schemeClr val="bg1"/>
          </a:solidFill>
          <a:ln>
            <a:solidFill>
              <a:schemeClr val="tx1"/>
            </a:solidFill>
          </a:ln>
        </p:spPr>
        <p:txBody>
          <a:bodyPr wrap="square" rtlCol="0">
            <a:spAutoFit/>
          </a:bodyPr>
          <a:lstStyle/>
          <a:p>
            <a:pPr algn="l" rtl="0"/>
            <a:r>
              <a:rPr lang="es" sz="1600" b="0" i="0" u="none"/>
              <a:t>Datos de </a:t>
            </a:r>
            <a:r>
              <a:rPr lang="es" sz="1600" b="1" i="0" u="none">
                <a:solidFill>
                  <a:schemeClr val="bg2"/>
                </a:solidFill>
              </a:rPr>
              <a:t>Prof. o Elevación</a:t>
            </a:r>
            <a:r>
              <a:rPr lang="es" sz="1600" b="0" i="0" u="none">
                <a:solidFill>
                  <a:schemeClr val="tx1">
                    <a:lumMod val="65000"/>
                    <a:lumOff val="35000"/>
                  </a:schemeClr>
                </a:solidFill>
              </a:rPr>
              <a:t>  Hereda parámetros desde PARAMS GEODESICOS.</a:t>
            </a:r>
          </a:p>
        </p:txBody>
      </p:sp>
      <p:cxnSp>
        <p:nvCxnSpPr>
          <p:cNvPr id="18" name="Straight Arrow Connector 17"/>
          <p:cNvCxnSpPr>
            <a:stCxn id="16" idx="3"/>
          </p:cNvCxnSpPr>
          <p:nvPr/>
        </p:nvCxnSpPr>
        <p:spPr>
          <a:xfrm flipV="1">
            <a:off x="3048000" y="5543730"/>
            <a:ext cx="934403" cy="52944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pic>
        <p:nvPicPr>
          <p:cNvPr id="12" name="Picture 11"/>
          <p:cNvPicPr>
            <a:picLocks noChangeAspect="1"/>
          </p:cNvPicPr>
          <p:nvPr/>
        </p:nvPicPr>
        <p:blipFill>
          <a:blip r:embed="rId3"/>
          <a:stretch>
            <a:fillRect/>
          </a:stretch>
        </p:blipFill>
        <p:spPr>
          <a:xfrm>
            <a:off x="3545205" y="1651245"/>
            <a:ext cx="5269230" cy="771525"/>
          </a:xfrm>
          <a:prstGeom prst="rect">
            <a:avLst/>
          </a:prstGeom>
          <a:ln>
            <a:solidFill>
              <a:schemeClr val="tx1">
                <a:lumMod val="65000"/>
                <a:lumOff val="35000"/>
              </a:schemeClr>
            </a:solidFill>
          </a:ln>
        </p:spPr>
      </p:pic>
      <p:sp>
        <p:nvSpPr>
          <p:cNvPr id="19" name="TextBox 18"/>
          <p:cNvSpPr txBox="1"/>
          <p:nvPr/>
        </p:nvSpPr>
        <p:spPr>
          <a:xfrm>
            <a:off x="228600" y="1425354"/>
            <a:ext cx="1905000" cy="369332"/>
          </a:xfrm>
          <a:prstGeom prst="rect">
            <a:avLst/>
          </a:prstGeom>
          <a:solidFill>
            <a:schemeClr val="bg1"/>
          </a:solidFill>
          <a:ln>
            <a:solidFill>
              <a:schemeClr val="tx1"/>
            </a:solidFill>
          </a:ln>
        </p:spPr>
        <p:txBody>
          <a:bodyPr wrap="square" rtlCol="0">
            <a:spAutoFit/>
          </a:bodyPr>
          <a:lstStyle/>
          <a:p>
            <a:pPr algn="l" rtl="0"/>
            <a:r>
              <a:rPr lang="es" b="1" i="0" u="none">
                <a:solidFill>
                  <a:schemeClr val="bg2"/>
                </a:solidFill>
              </a:rPr>
              <a:t>Para iniciar:</a:t>
            </a:r>
            <a:endParaRPr lang="es" dirty="0">
              <a:solidFill>
                <a:schemeClr val="bg2"/>
              </a:solidFill>
            </a:endParaRPr>
          </a:p>
        </p:txBody>
      </p:sp>
      <p:cxnSp>
        <p:nvCxnSpPr>
          <p:cNvPr id="20" name="Straight Arrow Connector 19"/>
          <p:cNvCxnSpPr>
            <a:stCxn id="19" idx="3"/>
          </p:cNvCxnSpPr>
          <p:nvPr/>
        </p:nvCxnSpPr>
        <p:spPr>
          <a:xfrm>
            <a:off x="2133600" y="1610020"/>
            <a:ext cx="1562100" cy="634043"/>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9324649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8438"/>
            <a:ext cx="4267200" cy="722889"/>
          </a:xfrm>
        </p:spPr>
        <p:txBody>
          <a:bodyPr/>
          <a:lstStyle/>
          <a:p>
            <a:pPr algn="l" rtl="0"/>
            <a:r>
              <a:rPr lang="es" b="0" i="0" u="none"/>
              <a:t>Parámetros Exportar</a:t>
            </a:r>
          </a:p>
        </p:txBody>
      </p:sp>
      <p:grpSp>
        <p:nvGrpSpPr>
          <p:cNvPr id="3" name="Group 2"/>
          <p:cNvGrpSpPr/>
          <p:nvPr/>
        </p:nvGrpSpPr>
        <p:grpSpPr>
          <a:xfrm>
            <a:off x="5257888" y="1648690"/>
            <a:ext cx="3159541" cy="4585831"/>
            <a:chOff x="4735272" y="422564"/>
            <a:chExt cx="4103927" cy="6400776"/>
          </a:xfrm>
        </p:grpSpPr>
        <p:pic>
          <p:nvPicPr>
            <p:cNvPr id="9" name="Picture 8"/>
            <p:cNvPicPr>
              <a:picLocks noChangeAspect="1"/>
            </p:cNvPicPr>
            <p:nvPr/>
          </p:nvPicPr>
          <p:blipFill>
            <a:blip r:embed="rId2"/>
            <a:stretch>
              <a:fillRect/>
            </a:stretch>
          </p:blipFill>
          <p:spPr>
            <a:xfrm>
              <a:off x="4735272" y="422564"/>
              <a:ext cx="4103927" cy="6400776"/>
            </a:xfrm>
            <a:prstGeom prst="rect">
              <a:avLst/>
            </a:prstGeom>
            <a:ln>
              <a:solidFill>
                <a:schemeClr val="tx1">
                  <a:lumMod val="65000"/>
                  <a:lumOff val="35000"/>
                </a:schemeClr>
              </a:solidFill>
            </a:ln>
          </p:spPr>
        </p:pic>
        <p:sp>
          <p:nvSpPr>
            <p:cNvPr id="4" name="Rectangle 3"/>
            <p:cNvSpPr/>
            <p:nvPr/>
          </p:nvSpPr>
          <p:spPr>
            <a:xfrm>
              <a:off x="5106368" y="1423605"/>
              <a:ext cx="1827831" cy="2252360"/>
            </a:xfrm>
            <a:prstGeom prst="rect">
              <a:avLst/>
            </a:prstGeom>
            <a:no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5" name="TextBox 4"/>
          <p:cNvSpPr txBox="1"/>
          <p:nvPr/>
        </p:nvSpPr>
        <p:spPr>
          <a:xfrm>
            <a:off x="342900" y="1411863"/>
            <a:ext cx="4343400" cy="646331"/>
          </a:xfrm>
          <a:prstGeom prst="rect">
            <a:avLst/>
          </a:prstGeom>
          <a:noFill/>
        </p:spPr>
        <p:txBody>
          <a:bodyPr wrap="square" rtlCol="0">
            <a:spAutoFit/>
          </a:bodyPr>
          <a:lstStyle/>
          <a:p>
            <a:pPr algn="l" rtl="0"/>
            <a:r>
              <a:rPr lang="es" b="1" i="0" u="none">
                <a:solidFill>
                  <a:schemeClr val="bg2"/>
                </a:solidFill>
              </a:rPr>
              <a:t>Exportar:</a:t>
            </a:r>
            <a:r>
              <a:rPr lang="es" b="0" i="0" u="none">
                <a:solidFill>
                  <a:schemeClr val="bg2"/>
                </a:solidFill>
              </a:rPr>
              <a:t>  </a:t>
            </a:r>
            <a:r>
              <a:rPr lang="es" b="1" i="0" u="none">
                <a:solidFill>
                  <a:schemeClr val="tx1">
                    <a:lumMod val="65000"/>
                    <a:lumOff val="35000"/>
                  </a:schemeClr>
                </a:solidFill>
              </a:rPr>
              <a:t>Solo incluye material desde las regiones verficadas.</a:t>
            </a:r>
            <a:endParaRPr lang="es" dirty="0">
              <a:solidFill>
                <a:schemeClr val="tx1">
                  <a:lumMod val="65000"/>
                  <a:lumOff val="35000"/>
                </a:schemeClr>
              </a:solidFill>
            </a:endParaRPr>
          </a:p>
        </p:txBody>
      </p:sp>
      <p:grpSp>
        <p:nvGrpSpPr>
          <p:cNvPr id="15" name="Group 14"/>
          <p:cNvGrpSpPr/>
          <p:nvPr/>
        </p:nvGrpSpPr>
        <p:grpSpPr>
          <a:xfrm>
            <a:off x="1129146" y="2141321"/>
            <a:ext cx="2133600" cy="4647404"/>
            <a:chOff x="685800" y="2210594"/>
            <a:chExt cx="2133600" cy="4647404"/>
          </a:xfrm>
        </p:grpSpPr>
        <p:sp>
          <p:nvSpPr>
            <p:cNvPr id="6" name="Rectangle 5"/>
            <p:cNvSpPr/>
            <p:nvPr/>
          </p:nvSpPr>
          <p:spPr>
            <a:xfrm>
              <a:off x="685800" y="2590800"/>
              <a:ext cx="304800" cy="2362200"/>
            </a:xfrm>
            <a:prstGeom prst="rect">
              <a:avLst/>
            </a:prstGeom>
            <a:solidFill>
              <a:srgbClr val="99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7" name="Rectangle 6"/>
            <p:cNvSpPr/>
            <p:nvPr/>
          </p:nvSpPr>
          <p:spPr>
            <a:xfrm>
              <a:off x="990600" y="2590800"/>
              <a:ext cx="762000" cy="2362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8" name="Rectangle 7"/>
            <p:cNvSpPr/>
            <p:nvPr/>
          </p:nvSpPr>
          <p:spPr>
            <a:xfrm>
              <a:off x="1752600" y="2590800"/>
              <a:ext cx="762000" cy="2362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0" name="Rectangle 9"/>
            <p:cNvSpPr/>
            <p:nvPr/>
          </p:nvSpPr>
          <p:spPr>
            <a:xfrm>
              <a:off x="2514600" y="2590800"/>
              <a:ext cx="304800" cy="2362200"/>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1" name="TextBox 10"/>
            <p:cNvSpPr txBox="1"/>
            <p:nvPr/>
          </p:nvSpPr>
          <p:spPr>
            <a:xfrm rot="5400000">
              <a:off x="93077" y="5675783"/>
              <a:ext cx="1524000" cy="230832"/>
            </a:xfrm>
            <a:prstGeom prst="rect">
              <a:avLst/>
            </a:prstGeom>
            <a:noFill/>
          </p:spPr>
          <p:txBody>
            <a:bodyPr wrap="square" rtlCol="0">
              <a:spAutoFit/>
            </a:bodyPr>
            <a:lstStyle/>
            <a:p>
              <a:pPr algn="l" rtl="0"/>
              <a:r>
                <a:rPr lang="es" sz="900" b="0" i="0" u="none" dirty="0"/>
                <a:t>Caja/Pendiente Izquierda</a:t>
              </a:r>
            </a:p>
          </p:txBody>
        </p:sp>
        <p:sp>
          <p:nvSpPr>
            <p:cNvPr id="12" name="TextBox 11"/>
            <p:cNvSpPr txBox="1"/>
            <p:nvPr/>
          </p:nvSpPr>
          <p:spPr>
            <a:xfrm rot="5400000">
              <a:off x="626477" y="5675782"/>
              <a:ext cx="1524000" cy="230832"/>
            </a:xfrm>
            <a:prstGeom prst="rect">
              <a:avLst/>
            </a:prstGeom>
            <a:noFill/>
          </p:spPr>
          <p:txBody>
            <a:bodyPr wrap="square" rtlCol="0">
              <a:spAutoFit/>
            </a:bodyPr>
            <a:lstStyle/>
            <a:p>
              <a:pPr algn="l" rtl="0"/>
              <a:r>
                <a:rPr lang="es" sz="900" b="0" i="0" u="none"/>
                <a:t>Izq del centro</a:t>
              </a:r>
            </a:p>
          </p:txBody>
        </p:sp>
        <p:sp>
          <p:nvSpPr>
            <p:cNvPr id="13" name="TextBox 12"/>
            <p:cNvSpPr txBox="1"/>
            <p:nvPr/>
          </p:nvSpPr>
          <p:spPr>
            <a:xfrm rot="5400000">
              <a:off x="1312277" y="5751982"/>
              <a:ext cx="1676400" cy="230832"/>
            </a:xfrm>
            <a:prstGeom prst="rect">
              <a:avLst/>
            </a:prstGeom>
            <a:noFill/>
          </p:spPr>
          <p:txBody>
            <a:bodyPr wrap="square" rtlCol="0">
              <a:spAutoFit/>
            </a:bodyPr>
            <a:lstStyle/>
            <a:p>
              <a:pPr algn="l" rtl="0"/>
              <a:r>
                <a:rPr lang="es" sz="900" b="0" i="0" u="none"/>
                <a:t>Derecha del centro</a:t>
              </a:r>
            </a:p>
          </p:txBody>
        </p:sp>
        <p:sp>
          <p:nvSpPr>
            <p:cNvPr id="14" name="TextBox 13"/>
            <p:cNvSpPr txBox="1"/>
            <p:nvPr/>
          </p:nvSpPr>
          <p:spPr>
            <a:xfrm rot="5400000">
              <a:off x="1807577" y="5866282"/>
              <a:ext cx="1752600" cy="230832"/>
            </a:xfrm>
            <a:prstGeom prst="rect">
              <a:avLst/>
            </a:prstGeom>
            <a:noFill/>
          </p:spPr>
          <p:txBody>
            <a:bodyPr wrap="square" rtlCol="0">
              <a:spAutoFit/>
            </a:bodyPr>
            <a:lstStyle/>
            <a:p>
              <a:pPr algn="l" rtl="0"/>
              <a:r>
                <a:rPr lang="es" sz="900" b="0" i="0" u="none"/>
                <a:t>Caja/Pendiente Derecha</a:t>
              </a:r>
            </a:p>
          </p:txBody>
        </p:sp>
        <p:cxnSp>
          <p:nvCxnSpPr>
            <p:cNvPr id="16" name="Straight Arrow Connector 15"/>
            <p:cNvCxnSpPr/>
            <p:nvPr/>
          </p:nvCxnSpPr>
          <p:spPr>
            <a:xfrm rot="5400000" flipH="1" flipV="1">
              <a:off x="152400" y="3810000"/>
              <a:ext cx="3200400" cy="1588"/>
            </a:xfrm>
            <a:prstGeom prst="straightConnector1">
              <a:avLst/>
            </a:prstGeom>
            <a:ln w="38100">
              <a:solidFill>
                <a:schemeClr val="tx1"/>
              </a:solidFill>
              <a:prstDash val="dashDot"/>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13118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Profundidad Canal &amp; Sobreprofundidad</a:t>
            </a:r>
          </a:p>
        </p:txBody>
      </p:sp>
      <p:grpSp>
        <p:nvGrpSpPr>
          <p:cNvPr id="7" name="Group 6"/>
          <p:cNvGrpSpPr/>
          <p:nvPr/>
        </p:nvGrpSpPr>
        <p:grpSpPr>
          <a:xfrm>
            <a:off x="5534891" y="1614054"/>
            <a:ext cx="3118139" cy="4641273"/>
            <a:chOff x="4943576" y="381000"/>
            <a:chExt cx="4152799" cy="6477000"/>
          </a:xfrm>
        </p:grpSpPr>
        <p:pic>
          <p:nvPicPr>
            <p:cNvPr id="3" name="Picture 2"/>
            <p:cNvPicPr>
              <a:picLocks noChangeAspect="1"/>
            </p:cNvPicPr>
            <p:nvPr/>
          </p:nvPicPr>
          <p:blipFill>
            <a:blip r:embed="rId2"/>
            <a:stretch>
              <a:fillRect/>
            </a:stretch>
          </p:blipFill>
          <p:spPr>
            <a:xfrm>
              <a:off x="4943576" y="381000"/>
              <a:ext cx="4152799" cy="6477000"/>
            </a:xfrm>
            <a:prstGeom prst="rect">
              <a:avLst/>
            </a:prstGeom>
            <a:ln>
              <a:solidFill>
                <a:schemeClr val="tx1">
                  <a:lumMod val="65000"/>
                  <a:lumOff val="35000"/>
                </a:schemeClr>
              </a:solidFill>
            </a:ln>
          </p:spPr>
        </p:pic>
        <p:sp>
          <p:nvSpPr>
            <p:cNvPr id="4" name="Rectangle 3"/>
            <p:cNvSpPr/>
            <p:nvPr/>
          </p:nvSpPr>
          <p:spPr>
            <a:xfrm>
              <a:off x="5257800" y="3733800"/>
              <a:ext cx="3505200" cy="914400"/>
            </a:xfrm>
            <a:prstGeom prst="rect">
              <a:avLst/>
            </a:prstGeom>
            <a:no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5" name="TextBox 4"/>
          <p:cNvSpPr txBox="1"/>
          <p:nvPr/>
        </p:nvSpPr>
        <p:spPr>
          <a:xfrm>
            <a:off x="347472" y="1266553"/>
            <a:ext cx="4772024" cy="3354765"/>
          </a:xfrm>
          <a:prstGeom prst="rect">
            <a:avLst/>
          </a:prstGeom>
          <a:noFill/>
        </p:spPr>
        <p:txBody>
          <a:bodyPr wrap="square" rtlCol="0">
            <a:spAutoFit/>
          </a:bodyPr>
          <a:lstStyle/>
          <a:p>
            <a:pPr algn="l" rtl="0"/>
            <a:r>
              <a:rPr lang="es" sz="1600" b="1" i="0" u="none" dirty="0">
                <a:solidFill>
                  <a:schemeClr val="bg2"/>
                </a:solidFill>
              </a:rPr>
              <a:t>Profundidad Canal:</a:t>
            </a:r>
            <a:r>
              <a:rPr lang="es" sz="1600" b="0" i="0" u="none" dirty="0">
                <a:solidFill>
                  <a:schemeClr val="bg2"/>
                </a:solidFill>
              </a:rPr>
              <a:t>  </a:t>
            </a:r>
            <a:r>
              <a:rPr lang="es" sz="1400" b="0" i="0" u="none" dirty="0">
                <a:solidFill>
                  <a:schemeClr val="tx1">
                    <a:lumMod val="65000"/>
                    <a:lumOff val="35000"/>
                  </a:schemeClr>
                </a:solidFill>
              </a:rPr>
              <a:t>Ud. puede re-calcular el volumen para un canal más </a:t>
            </a:r>
            <a:r>
              <a:rPr lang="es" sz="1400" b="0" i="0" u="none" dirty="0" smtClean="0">
                <a:solidFill>
                  <a:schemeClr val="tx1">
                    <a:lumMod val="65000"/>
                    <a:lumOff val="35000"/>
                  </a:schemeClr>
                </a:solidFill>
              </a:rPr>
              <a:t>profundo </a:t>
            </a:r>
            <a:r>
              <a:rPr lang="es" sz="1400" b="0" i="0" u="none" dirty="0">
                <a:solidFill>
                  <a:schemeClr val="tx1">
                    <a:lumMod val="65000"/>
                    <a:lumOff val="35000"/>
                  </a:schemeClr>
                </a:solidFill>
              </a:rPr>
              <a:t>al simplemente cambiar la Profundidad del Canal</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Esto solo funciona para canales que tienen una profundidad constante a lo largo de la </a:t>
            </a:r>
            <a:r>
              <a:rPr lang="es" sz="1400" b="0" i="0" u="none" dirty="0" smtClean="0">
                <a:solidFill>
                  <a:schemeClr val="tx1">
                    <a:lumMod val="65000"/>
                    <a:lumOff val="35000"/>
                  </a:schemeClr>
                </a:solidFill>
              </a:rPr>
              <a:t>línea </a:t>
            </a:r>
            <a:r>
              <a:rPr lang="es" sz="1400" b="0" i="0" u="none" dirty="0">
                <a:solidFill>
                  <a:schemeClr val="tx1">
                    <a:lumMod val="65000"/>
                    <a:lumOff val="35000"/>
                  </a:schemeClr>
                </a:solidFill>
              </a:rPr>
              <a:t>central.</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Si usted cambia la Profundidad del Canal y esta usando un método “Pendiente”, regenera nuevos taludes laterales, usando la nueva profundidad y la razón de los taludes laterales originales.</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ADVERTENCIA:  Si su canal original tiene mas de una profundidad a lo largo de la </a:t>
            </a:r>
            <a:r>
              <a:rPr lang="es" sz="1400" b="0" i="0" u="none" dirty="0" smtClean="0">
                <a:solidFill>
                  <a:schemeClr val="tx1">
                    <a:lumMod val="65000"/>
                    <a:lumOff val="35000"/>
                  </a:schemeClr>
                </a:solidFill>
              </a:rPr>
              <a:t>línea </a:t>
            </a:r>
            <a:r>
              <a:rPr lang="es" sz="1400" b="0" i="0" u="none" dirty="0">
                <a:solidFill>
                  <a:schemeClr val="tx1">
                    <a:lumMod val="65000"/>
                    <a:lumOff val="35000"/>
                  </a:schemeClr>
                </a:solidFill>
              </a:rPr>
              <a:t>central, esta opción ajustará el canal entero a la profundidad especificada.</a:t>
            </a:r>
          </a:p>
        </p:txBody>
      </p:sp>
      <p:sp>
        <p:nvSpPr>
          <p:cNvPr id="6" name="TextBox 5"/>
          <p:cNvSpPr txBox="1"/>
          <p:nvPr/>
        </p:nvSpPr>
        <p:spPr>
          <a:xfrm>
            <a:off x="347472" y="4861207"/>
            <a:ext cx="4714976" cy="1200329"/>
          </a:xfrm>
          <a:prstGeom prst="rect">
            <a:avLst/>
          </a:prstGeom>
          <a:noFill/>
        </p:spPr>
        <p:txBody>
          <a:bodyPr wrap="square" rtlCol="0">
            <a:spAutoFit/>
          </a:bodyPr>
          <a:lstStyle/>
          <a:p>
            <a:pPr algn="l" rtl="0"/>
            <a:r>
              <a:rPr lang="es" sz="1600" b="1" i="0" u="none" dirty="0">
                <a:solidFill>
                  <a:schemeClr val="bg2"/>
                </a:solidFill>
              </a:rPr>
              <a:t>Sobreprofundidad:</a:t>
            </a:r>
            <a:r>
              <a:rPr lang="es" sz="1600" b="0" i="0" u="none" dirty="0">
                <a:solidFill>
                  <a:schemeClr val="bg2"/>
                </a:solidFill>
              </a:rPr>
              <a:t>  </a:t>
            </a:r>
            <a:r>
              <a:rPr lang="es" sz="1400" b="0" i="0" u="none" dirty="0" smtClean="0">
                <a:solidFill>
                  <a:schemeClr val="tx1">
                    <a:lumMod val="65000"/>
                    <a:lumOff val="35000"/>
                  </a:schemeClr>
                </a:solidFill>
              </a:rPr>
              <a:t>Ajusta </a:t>
            </a:r>
            <a:r>
              <a:rPr lang="es" sz="1400" b="0" i="0" u="none" dirty="0">
                <a:solidFill>
                  <a:schemeClr val="tx1">
                    <a:lumMod val="65000"/>
                    <a:lumOff val="35000"/>
                  </a:schemeClr>
                </a:solidFill>
              </a:rPr>
              <a:t>la profundidad de la plantilla de Sobreprofundidad Permitida debajo de la plantilla de diseño del canal.</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Refleja el parámetro Pendiente/Caja.</a:t>
            </a:r>
          </a:p>
        </p:txBody>
      </p:sp>
    </p:spTree>
    <p:extLst>
      <p:ext uri="{BB962C8B-B14F-4D97-AF65-F5344CB8AC3E}">
        <p14:creationId xmlns:p14="http://schemas.microsoft.com/office/powerpoint/2010/main" val="16907751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674310" cy="988786"/>
          </a:xfrm>
        </p:spPr>
        <p:txBody>
          <a:bodyPr/>
          <a:lstStyle/>
          <a:p>
            <a:pPr algn="l" rtl="0"/>
            <a:r>
              <a:rPr lang="es" sz="2400" b="0" i="0" u="none"/>
              <a:t>Resumen</a:t>
            </a:r>
            <a:r>
              <a:rPr lang="es" b="0" i="0" u="none"/>
              <a:t> Reporte Filadelfia Pre vs Post</a:t>
            </a:r>
            <a:endParaRPr lang="es" dirty="0"/>
          </a:p>
        </p:txBody>
      </p:sp>
      <p:sp>
        <p:nvSpPr>
          <p:cNvPr id="3" name="Rectangle 2"/>
          <p:cNvSpPr/>
          <p:nvPr/>
        </p:nvSpPr>
        <p:spPr>
          <a:xfrm>
            <a:off x="304800" y="1524000"/>
            <a:ext cx="8305800" cy="1785104"/>
          </a:xfrm>
          <a:prstGeom prst="rect">
            <a:avLst/>
          </a:prstGeom>
          <a:noFill/>
          <a:ln>
            <a:solidFill>
              <a:schemeClr val="tx1"/>
            </a:solidFill>
          </a:ln>
        </p:spPr>
        <p:txBody>
          <a:bodyPr wrap="square">
            <a:spAutoFit/>
          </a:bodyPr>
          <a:lstStyle/>
          <a:p>
            <a:pPr algn="l" rtl="0"/>
            <a:r>
              <a:rPr lang="es" sz="1100" b="1" i="0" u="none" dirty="0">
                <a:latin typeface="Courier New" pitchFamily="49" charset="0"/>
                <a:cs typeface="Courier New" pitchFamily="49" charset="0"/>
              </a:rPr>
              <a:t>Resumen Cantidades Dragado</a:t>
            </a:r>
          </a:p>
          <a:p>
            <a:pPr algn="l" rtl="0"/>
            <a:r>
              <a:rPr lang="es" sz="1100" b="1" i="0" u="none" dirty="0">
                <a:latin typeface="Courier New" pitchFamily="49" charset="0"/>
                <a:cs typeface="Courier New" pitchFamily="49" charset="0"/>
              </a:rPr>
              <a:t>==========================</a:t>
            </a:r>
          </a:p>
          <a:p>
            <a:pPr algn="l" rtl="0"/>
            <a:r>
              <a:rPr lang="es" sz="1100" b="1" i="0" u="sng" dirty="0">
                <a:latin typeface="Courier New" pitchFamily="49" charset="0"/>
                <a:cs typeface="Courier New" pitchFamily="49" charset="0"/>
              </a:rPr>
              <a:t>Materiales                                 Material Grueso      Relleno    Material Neto</a:t>
            </a:r>
          </a:p>
          <a:p>
            <a:pPr algn="l" rtl="0"/>
            <a:r>
              <a:rPr lang="es" sz="1100" b="1" i="0" u="none" dirty="0">
                <a:latin typeface="Courier New" pitchFamily="49" charset="0"/>
                <a:cs typeface="Courier New" pitchFamily="49" charset="0"/>
              </a:rPr>
              <a:t>Total Pago Removido a Prof Proyecto              155766.9             0.0        155766.9</a:t>
            </a:r>
          </a:p>
          <a:p>
            <a:pPr algn="l" rtl="0"/>
            <a:r>
              <a:rPr lang="es" sz="1100" b="1" i="0" u="none" dirty="0">
                <a:latin typeface="Courier New" pitchFamily="49" charset="0"/>
                <a:cs typeface="Courier New" pitchFamily="49" charset="0"/>
              </a:rPr>
              <a:t>Total Pago Removido en Sobreprofundidad          </a:t>
            </a:r>
            <a:r>
              <a:rPr lang="es" sz="1100" b="1" i="0" u="none" dirty="0" smtClean="0">
                <a:latin typeface="Courier New" pitchFamily="49" charset="0"/>
                <a:cs typeface="Courier New" pitchFamily="49" charset="0"/>
              </a:rPr>
              <a:t> 11256.2             </a:t>
            </a:r>
            <a:r>
              <a:rPr lang="es" sz="1100" b="1" i="0" u="none" dirty="0">
                <a:latin typeface="Courier New" pitchFamily="49" charset="0"/>
                <a:cs typeface="Courier New" pitchFamily="49" charset="0"/>
              </a:rPr>
              <a:t>0.0         11256.2</a:t>
            </a:r>
          </a:p>
          <a:p>
            <a:pPr algn="l" rtl="0"/>
            <a:r>
              <a:rPr lang="es" sz="1100" b="1" i="0" u="none" dirty="0">
                <a:latin typeface="Courier New" pitchFamily="49" charset="0"/>
                <a:cs typeface="Courier New" pitchFamily="49" charset="0"/>
              </a:rPr>
              <a:t>Total Pago Removido                              </a:t>
            </a:r>
            <a:r>
              <a:rPr lang="es" sz="1100" b="1" i="0" u="none" dirty="0" smtClean="0">
                <a:latin typeface="Courier New" pitchFamily="49" charset="0"/>
                <a:cs typeface="Courier New" pitchFamily="49" charset="0"/>
              </a:rPr>
              <a:t>167023.0             </a:t>
            </a:r>
            <a:r>
              <a:rPr lang="es" sz="1100" b="1" i="0" u="none" dirty="0">
                <a:latin typeface="Courier New" pitchFamily="49" charset="0"/>
                <a:cs typeface="Courier New" pitchFamily="49" charset="0"/>
              </a:rPr>
              <a:t>0.0        167023.0</a:t>
            </a:r>
          </a:p>
          <a:p>
            <a:pPr algn="l" rtl="0"/>
            <a:r>
              <a:rPr lang="es" sz="1100" b="1" i="0" u="none" dirty="0">
                <a:latin typeface="Courier New" pitchFamily="49" charset="0"/>
                <a:cs typeface="Courier New" pitchFamily="49" charset="0"/>
              </a:rPr>
              <a:t>Total Removido                                   175858.0             0.0        175858.0</a:t>
            </a:r>
          </a:p>
          <a:p>
            <a:pPr algn="l" rtl="0"/>
            <a:r>
              <a:rPr lang="es" sz="1100" b="1" i="0" u="none" dirty="0">
                <a:latin typeface="Courier New" pitchFamily="49" charset="0"/>
                <a:cs typeface="Courier New" pitchFamily="49" charset="0"/>
              </a:rPr>
              <a:t>Total Remanente Sobre Prof Proyecto             </a:t>
            </a:r>
            <a:r>
              <a:rPr lang="es" sz="1100" b="1" i="0" u="none" dirty="0" smtClean="0">
                <a:latin typeface="Courier New" pitchFamily="49" charset="0"/>
                <a:cs typeface="Courier New" pitchFamily="49" charset="0"/>
              </a:rPr>
              <a:t> 292178.5                        </a:t>
            </a:r>
            <a:r>
              <a:rPr lang="es" sz="1100" b="1" i="0" u="none" dirty="0">
                <a:latin typeface="Courier New" pitchFamily="49" charset="0"/>
                <a:cs typeface="Courier New" pitchFamily="49" charset="0"/>
              </a:rPr>
              <a:t>292178.5</a:t>
            </a:r>
          </a:p>
          <a:p>
            <a:pPr algn="l" rtl="0"/>
            <a:r>
              <a:rPr lang="es" sz="1100" b="1" i="0" u="none" dirty="0">
                <a:latin typeface="Courier New" pitchFamily="49" charset="0"/>
                <a:cs typeface="Courier New" pitchFamily="49" charset="0"/>
              </a:rPr>
              <a:t>Total Material Sobredragado                       </a:t>
            </a:r>
            <a:r>
              <a:rPr lang="es" sz="1100" b="1" i="0" u="none" dirty="0" smtClean="0">
                <a:latin typeface="Courier New" pitchFamily="49" charset="0"/>
                <a:cs typeface="Courier New" pitchFamily="49" charset="0"/>
              </a:rPr>
              <a:t> 8834.9             </a:t>
            </a:r>
            <a:r>
              <a:rPr lang="es" sz="1100" b="1" i="0" u="none" dirty="0">
                <a:latin typeface="Courier New" pitchFamily="49" charset="0"/>
                <a:cs typeface="Courier New" pitchFamily="49" charset="0"/>
              </a:rPr>
              <a:t>0.0          8834.9</a:t>
            </a:r>
          </a:p>
          <a:p>
            <a:pPr algn="l" rtl="0"/>
            <a:r>
              <a:rPr lang="es" sz="1100" b="1" i="0" u="none" dirty="0">
                <a:latin typeface="Courier New" pitchFamily="49" charset="0"/>
                <a:cs typeface="Courier New" pitchFamily="49" charset="0"/>
              </a:rPr>
              <a:t>Total Material Rellenado                                             </a:t>
            </a:r>
            <a:r>
              <a:rPr lang="es" sz="1100" b="1" i="0" u="none" dirty="0" smtClean="0">
                <a:latin typeface="Courier New" pitchFamily="49" charset="0"/>
                <a:cs typeface="Courier New" pitchFamily="49" charset="0"/>
              </a:rPr>
              <a:t> </a:t>
            </a:r>
            <a:r>
              <a:rPr lang="es" sz="1100" b="1" i="0" u="none" dirty="0">
                <a:latin typeface="Courier New" pitchFamily="49" charset="0"/>
                <a:cs typeface="Courier New" pitchFamily="49" charset="0"/>
              </a:rPr>
              <a:t>0.0</a:t>
            </a:r>
          </a:p>
        </p:txBody>
      </p:sp>
      <p:sp>
        <p:nvSpPr>
          <p:cNvPr id="4" name="TextBox 3"/>
          <p:cNvSpPr txBox="1"/>
          <p:nvPr/>
        </p:nvSpPr>
        <p:spPr>
          <a:xfrm>
            <a:off x="277091" y="3709135"/>
            <a:ext cx="8361218" cy="2800767"/>
          </a:xfrm>
          <a:prstGeom prst="rect">
            <a:avLst/>
          </a:prstGeom>
          <a:noFill/>
        </p:spPr>
        <p:txBody>
          <a:bodyPr wrap="square" rtlCol="0">
            <a:spAutoFit/>
          </a:bodyPr>
          <a:lstStyle/>
          <a:p>
            <a:pPr algn="l" rtl="0"/>
            <a:r>
              <a:rPr lang="es" sz="1600" b="0" i="0" u="none" dirty="0">
                <a:solidFill>
                  <a:schemeClr val="bg2"/>
                </a:solidFill>
              </a:rPr>
              <a:t>Total Removido Pago A Profundidad Proyecto:  </a:t>
            </a:r>
            <a:r>
              <a:rPr lang="es" sz="1600" b="0" i="0" u="none" dirty="0">
                <a:solidFill>
                  <a:schemeClr val="tx1">
                    <a:lumMod val="65000"/>
                    <a:lumOff val="35000"/>
                  </a:schemeClr>
                </a:solidFill>
              </a:rPr>
              <a:t>Su material sobre el diseño canal.</a:t>
            </a:r>
          </a:p>
          <a:p>
            <a:pPr algn="l" rtl="0"/>
            <a:r>
              <a:rPr lang="es" sz="1600" b="0" i="0" u="none" dirty="0">
                <a:solidFill>
                  <a:schemeClr val="bg2"/>
                </a:solidFill>
              </a:rPr>
              <a:t>Total Removido Pago En Sobreprofundidad:  </a:t>
            </a:r>
            <a:r>
              <a:rPr lang="es" sz="1600" b="0" i="0" u="none" dirty="0">
                <a:solidFill>
                  <a:schemeClr val="tx1">
                    <a:lumMod val="65000"/>
                    <a:lumOff val="35000"/>
                  </a:schemeClr>
                </a:solidFill>
              </a:rPr>
              <a:t>Su material de Sobreprofundidad Permitida</a:t>
            </a:r>
          </a:p>
          <a:p>
            <a:pPr algn="l" rtl="0"/>
            <a:r>
              <a:rPr lang="es" sz="1600" b="0" i="0" u="none" dirty="0">
                <a:solidFill>
                  <a:schemeClr val="bg2"/>
                </a:solidFill>
              </a:rPr>
              <a:t>Total Removido Pago:  </a:t>
            </a:r>
            <a:r>
              <a:rPr lang="es" sz="1600" b="0" i="0" u="none" dirty="0">
                <a:solidFill>
                  <a:schemeClr val="tx1">
                    <a:lumMod val="65000"/>
                    <a:lumOff val="35000"/>
                  </a:schemeClr>
                </a:solidFill>
              </a:rPr>
              <a:t>La suma de los primeros dos ítems.</a:t>
            </a:r>
          </a:p>
          <a:p>
            <a:pPr algn="l" rtl="0"/>
            <a:r>
              <a:rPr lang="es" sz="1600" b="0" i="0" u="none" dirty="0">
                <a:solidFill>
                  <a:schemeClr val="bg2"/>
                </a:solidFill>
              </a:rPr>
              <a:t>Total </a:t>
            </a:r>
            <a:r>
              <a:rPr lang="es" sz="1600" b="0" i="0" u="none" dirty="0" smtClean="0">
                <a:solidFill>
                  <a:schemeClr val="bg2"/>
                </a:solidFill>
              </a:rPr>
              <a:t>Removido:  </a:t>
            </a:r>
            <a:r>
              <a:rPr lang="es" sz="1600" b="0" i="0" u="none" dirty="0">
                <a:solidFill>
                  <a:schemeClr val="tx1">
                    <a:lumMod val="65000"/>
                    <a:lumOff val="35000"/>
                  </a:schemeClr>
                </a:solidFill>
              </a:rPr>
              <a:t>Igual al Total Removido Pago mas Total Material Sobredragado</a:t>
            </a:r>
          </a:p>
          <a:p>
            <a:pPr algn="l" rtl="0"/>
            <a:r>
              <a:rPr lang="es" sz="1600" b="0" i="0" u="none" dirty="0">
                <a:solidFill>
                  <a:schemeClr val="bg2"/>
                </a:solidFill>
              </a:rPr>
              <a:t>Total Remanente Sobre Profundidad De Proyecto:  </a:t>
            </a:r>
            <a:r>
              <a:rPr lang="es" sz="1600" b="0" i="0" u="none" dirty="0">
                <a:solidFill>
                  <a:schemeClr val="tx1">
                    <a:lumMod val="65000"/>
                    <a:lumOff val="35000"/>
                  </a:schemeClr>
                </a:solidFill>
              </a:rPr>
              <a:t>Con base en el levantamiento Postdragado, la cantidad de material que queda por ser removido.</a:t>
            </a:r>
          </a:p>
          <a:p>
            <a:pPr algn="l" rtl="0"/>
            <a:r>
              <a:rPr lang="es" sz="1600" b="0" i="0" u="none" dirty="0">
                <a:solidFill>
                  <a:schemeClr val="bg2"/>
                </a:solidFill>
              </a:rPr>
              <a:t>Total Material Sobredragado:  </a:t>
            </a:r>
            <a:r>
              <a:rPr lang="es" sz="1600" b="0" i="0" u="none" dirty="0">
                <a:solidFill>
                  <a:schemeClr val="tx1">
                    <a:lumMod val="65000"/>
                    <a:lumOff val="35000"/>
                  </a:schemeClr>
                </a:solidFill>
              </a:rPr>
              <a:t>El material removido debajo de la superficie Sobreprofundidad Permitida.</a:t>
            </a:r>
          </a:p>
          <a:p>
            <a:pPr algn="l" rtl="0"/>
            <a:r>
              <a:rPr lang="es" sz="1600" b="0" i="0" u="none" dirty="0">
                <a:solidFill>
                  <a:schemeClr val="bg2"/>
                </a:solidFill>
              </a:rPr>
              <a:t>Total Material Rellenado:  </a:t>
            </a:r>
            <a:r>
              <a:rPr lang="es" sz="1600" b="0" i="0" u="none" dirty="0"/>
              <a:t> </a:t>
            </a:r>
            <a:r>
              <a:rPr lang="es" sz="1600" b="0" i="0" u="none" dirty="0">
                <a:solidFill>
                  <a:schemeClr val="tx1">
                    <a:lumMod val="65000"/>
                    <a:lumOff val="35000"/>
                  </a:schemeClr>
                </a:solidFill>
              </a:rPr>
              <a:t>Material donde el levantamiento de Post-dragado es más bajo que el levantamiento de Pre-dragado.</a:t>
            </a:r>
          </a:p>
          <a:p>
            <a:endParaRPr lang="es" sz="1600" dirty="0">
              <a:solidFill>
                <a:schemeClr val="tx1">
                  <a:lumMod val="65000"/>
                  <a:lumOff val="35000"/>
                </a:schemeClr>
              </a:solidFill>
            </a:endParaRPr>
          </a:p>
        </p:txBody>
      </p:sp>
    </p:spTree>
    <p:extLst>
      <p:ext uri="{BB962C8B-B14F-4D97-AF65-F5344CB8AC3E}">
        <p14:creationId xmlns:p14="http://schemas.microsoft.com/office/powerpoint/2010/main" val="30497829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Reporte Pre vs Post</a:t>
            </a:r>
          </a:p>
        </p:txBody>
      </p:sp>
      <p:grpSp>
        <p:nvGrpSpPr>
          <p:cNvPr id="14" name="Group 13"/>
          <p:cNvGrpSpPr/>
          <p:nvPr/>
        </p:nvGrpSpPr>
        <p:grpSpPr>
          <a:xfrm>
            <a:off x="256309" y="1489363"/>
            <a:ext cx="7890164" cy="5133109"/>
            <a:chOff x="685800" y="1295400"/>
            <a:chExt cx="8153400" cy="5410200"/>
          </a:xfrm>
        </p:grpSpPr>
        <p:sp>
          <p:nvSpPr>
            <p:cNvPr id="4" name="Rectangle 3"/>
            <p:cNvSpPr/>
            <p:nvPr/>
          </p:nvSpPr>
          <p:spPr>
            <a:xfrm>
              <a:off x="685800" y="1295400"/>
              <a:ext cx="6324600" cy="12954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p>
          </p:txBody>
        </p:sp>
        <p:sp>
          <p:nvSpPr>
            <p:cNvPr id="3" name="TextBox 2"/>
            <p:cNvSpPr txBox="1"/>
            <p:nvPr/>
          </p:nvSpPr>
          <p:spPr>
            <a:xfrm>
              <a:off x="762000" y="1371600"/>
              <a:ext cx="5943600" cy="369332"/>
            </a:xfrm>
            <a:prstGeom prst="rect">
              <a:avLst/>
            </a:prstGeom>
            <a:noFill/>
          </p:spPr>
          <p:txBody>
            <a:bodyPr wrap="square" rtlCol="0">
              <a:spAutoFit/>
            </a:bodyPr>
            <a:lstStyle/>
            <a:p>
              <a:pPr algn="l" rtl="0"/>
              <a:r>
                <a:rPr lang="es" b="0" i="0" u="none">
                  <a:solidFill>
                    <a:srgbClr val="FFFF00"/>
                  </a:solidFill>
                </a:rPr>
                <a:t>Material Removido</a:t>
              </a:r>
            </a:p>
          </p:txBody>
        </p:sp>
        <p:sp>
          <p:nvSpPr>
            <p:cNvPr id="5" name="Rectangle 4"/>
            <p:cNvSpPr/>
            <p:nvPr/>
          </p:nvSpPr>
          <p:spPr>
            <a:xfrm>
              <a:off x="685800" y="2667000"/>
              <a:ext cx="6324600" cy="12954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solidFill>
                  <a:schemeClr val="bg1"/>
                </a:solidFill>
              </a:endParaRPr>
            </a:p>
          </p:txBody>
        </p:sp>
        <p:sp>
          <p:nvSpPr>
            <p:cNvPr id="6" name="TextBox 5"/>
            <p:cNvSpPr txBox="1"/>
            <p:nvPr/>
          </p:nvSpPr>
          <p:spPr>
            <a:xfrm>
              <a:off x="762000" y="2743200"/>
              <a:ext cx="5943600" cy="369332"/>
            </a:xfrm>
            <a:prstGeom prst="rect">
              <a:avLst/>
            </a:prstGeom>
            <a:noFill/>
          </p:spPr>
          <p:txBody>
            <a:bodyPr wrap="square" rtlCol="0">
              <a:spAutoFit/>
            </a:bodyPr>
            <a:lstStyle/>
            <a:p>
              <a:pPr algn="l" rtl="0"/>
              <a:r>
                <a:rPr lang="es" b="0" i="0" u="none">
                  <a:solidFill>
                    <a:srgbClr val="FFFF00"/>
                  </a:solidFill>
                </a:rPr>
                <a:t>Material de Relleno</a:t>
              </a:r>
            </a:p>
          </p:txBody>
        </p:sp>
        <p:sp>
          <p:nvSpPr>
            <p:cNvPr id="7" name="Rectangle 6"/>
            <p:cNvSpPr/>
            <p:nvPr/>
          </p:nvSpPr>
          <p:spPr>
            <a:xfrm>
              <a:off x="685800" y="4038600"/>
              <a:ext cx="6324600" cy="12954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solidFill>
                  <a:schemeClr val="bg1"/>
                </a:solidFill>
              </a:endParaRPr>
            </a:p>
          </p:txBody>
        </p:sp>
        <p:sp>
          <p:nvSpPr>
            <p:cNvPr id="8" name="TextBox 7"/>
            <p:cNvSpPr txBox="1"/>
            <p:nvPr/>
          </p:nvSpPr>
          <p:spPr>
            <a:xfrm>
              <a:off x="762000" y="4114800"/>
              <a:ext cx="5943600" cy="369332"/>
            </a:xfrm>
            <a:prstGeom prst="rect">
              <a:avLst/>
            </a:prstGeom>
            <a:noFill/>
          </p:spPr>
          <p:txBody>
            <a:bodyPr wrap="square" rtlCol="0">
              <a:spAutoFit/>
            </a:bodyPr>
            <a:lstStyle/>
            <a:p>
              <a:pPr algn="l" rtl="0"/>
              <a:r>
                <a:rPr lang="es" b="0" i="0" u="none">
                  <a:solidFill>
                    <a:srgbClr val="FFFF00"/>
                  </a:solidFill>
                </a:rPr>
                <a:t>Material Remanante</a:t>
              </a:r>
            </a:p>
          </p:txBody>
        </p:sp>
        <p:sp>
          <p:nvSpPr>
            <p:cNvPr id="9" name="Rectangle 8"/>
            <p:cNvSpPr/>
            <p:nvPr/>
          </p:nvSpPr>
          <p:spPr>
            <a:xfrm>
              <a:off x="685800" y="5410200"/>
              <a:ext cx="2594708" cy="12954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solidFill>
                  <a:schemeClr val="bg1"/>
                </a:solidFill>
              </a:endParaRPr>
            </a:p>
          </p:txBody>
        </p:sp>
        <p:sp>
          <p:nvSpPr>
            <p:cNvPr id="10" name="TextBox 9"/>
            <p:cNvSpPr txBox="1"/>
            <p:nvPr/>
          </p:nvSpPr>
          <p:spPr>
            <a:xfrm>
              <a:off x="762000" y="5486400"/>
              <a:ext cx="2438400" cy="369332"/>
            </a:xfrm>
            <a:prstGeom prst="rect">
              <a:avLst/>
            </a:prstGeom>
            <a:noFill/>
          </p:spPr>
          <p:txBody>
            <a:bodyPr wrap="square" rtlCol="0">
              <a:spAutoFit/>
            </a:bodyPr>
            <a:lstStyle/>
            <a:p>
              <a:pPr algn="l" rtl="0"/>
              <a:r>
                <a:rPr lang="es" b="0" i="0" u="none">
                  <a:solidFill>
                    <a:srgbClr val="FFFF00"/>
                  </a:solidFill>
                </a:rPr>
                <a:t>Resumen Material</a:t>
              </a:r>
            </a:p>
          </p:txBody>
        </p:sp>
        <p:cxnSp>
          <p:nvCxnSpPr>
            <p:cNvPr id="12" name="Straight Connector 11"/>
            <p:cNvCxnSpPr>
              <a:stCxn id="4" idx="0"/>
              <a:endCxn id="7" idx="2"/>
            </p:cNvCxnSpPr>
            <p:nvPr/>
          </p:nvCxnSpPr>
          <p:spPr>
            <a:xfrm rot="16200000" flipH="1">
              <a:off x="1828800" y="3314700"/>
              <a:ext cx="4038600" cy="0"/>
            </a:xfrm>
            <a:prstGeom prst="line">
              <a:avLst/>
            </a:prstGeom>
            <a:ln w="28575">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2000" y="1981200"/>
              <a:ext cx="3048000" cy="400110"/>
            </a:xfrm>
            <a:prstGeom prst="rect">
              <a:avLst/>
            </a:prstGeom>
            <a:noFill/>
          </p:spPr>
          <p:txBody>
            <a:bodyPr wrap="square" rtlCol="0">
              <a:spAutoFit/>
            </a:bodyPr>
            <a:lstStyle/>
            <a:p>
              <a:pPr algn="ctr" rtl="0"/>
              <a:r>
                <a:rPr lang="es" sz="1200" b="1" i="0" u="none">
                  <a:solidFill>
                    <a:schemeClr val="bg1"/>
                  </a:solidFill>
                </a:rPr>
                <a:t>Sobre el diseño,</a:t>
              </a:r>
            </a:p>
            <a:p>
              <a:pPr algn="ctr" rtl="0"/>
              <a:r>
                <a:rPr lang="es" sz="800" b="1" i="0" u="none">
                  <a:solidFill>
                    <a:schemeClr val="bg1"/>
                  </a:solidFill>
                </a:rPr>
                <a:t>Talud Izquierdo:</a:t>
              </a:r>
              <a:r>
                <a:rPr lang="es" sz="800" b="0" i="0" u="none">
                  <a:solidFill>
                    <a:schemeClr val="bg1"/>
                  </a:solidFill>
                </a:rPr>
                <a:t>   </a:t>
              </a:r>
              <a:r>
                <a:rPr lang="es" sz="800" b="1" i="0" u="none">
                  <a:solidFill>
                    <a:schemeClr val="bg1"/>
                  </a:solidFill>
                </a:rPr>
                <a:t>Izquierda del Centro:</a:t>
              </a:r>
              <a:r>
                <a:rPr lang="es" sz="800" b="0" i="0" u="none">
                  <a:solidFill>
                    <a:schemeClr val="bg1"/>
                  </a:solidFill>
                </a:rPr>
                <a:t>  </a:t>
              </a:r>
              <a:r>
                <a:rPr lang="es" sz="800" b="1" i="0" u="none">
                  <a:solidFill>
                    <a:schemeClr val="bg1"/>
                  </a:solidFill>
                </a:rPr>
                <a:t>Derecha del Centro:</a:t>
              </a:r>
              <a:r>
                <a:rPr lang="es" sz="800" b="0" i="0" u="none">
                  <a:solidFill>
                    <a:schemeClr val="bg1"/>
                  </a:solidFill>
                </a:rPr>
                <a:t>  </a:t>
              </a:r>
              <a:r>
                <a:rPr lang="es" sz="800" b="1" i="0" u="none">
                  <a:solidFill>
                    <a:schemeClr val="bg1"/>
                  </a:solidFill>
                </a:rPr>
                <a:t>Talud Derecho</a:t>
              </a:r>
            </a:p>
          </p:txBody>
        </p:sp>
        <p:sp>
          <p:nvSpPr>
            <p:cNvPr id="15" name="TextBox 14"/>
            <p:cNvSpPr txBox="1"/>
            <p:nvPr/>
          </p:nvSpPr>
          <p:spPr>
            <a:xfrm>
              <a:off x="762000" y="3383964"/>
              <a:ext cx="3048000" cy="400110"/>
            </a:xfrm>
            <a:prstGeom prst="rect">
              <a:avLst/>
            </a:prstGeom>
            <a:noFill/>
          </p:spPr>
          <p:txBody>
            <a:bodyPr wrap="square" rtlCol="0">
              <a:spAutoFit/>
            </a:bodyPr>
            <a:lstStyle/>
            <a:p>
              <a:pPr algn="ctr" rtl="0"/>
              <a:r>
                <a:rPr lang="es" sz="1200" b="1" i="0" u="none" dirty="0">
                  <a:solidFill>
                    <a:schemeClr val="bg1"/>
                  </a:solidFill>
                </a:rPr>
                <a:t>Sobre el diseño,</a:t>
              </a:r>
            </a:p>
            <a:p>
              <a:pPr algn="ctr" rtl="0"/>
              <a:r>
                <a:rPr lang="es" sz="800" b="1" i="0" u="none" dirty="0">
                  <a:solidFill>
                    <a:schemeClr val="bg1"/>
                  </a:solidFill>
                </a:rPr>
                <a:t>Talud Izquierdo:</a:t>
              </a:r>
              <a:r>
                <a:rPr lang="es" sz="800" b="0" i="0" u="none" dirty="0">
                  <a:solidFill>
                    <a:schemeClr val="bg1"/>
                  </a:solidFill>
                </a:rPr>
                <a:t>   </a:t>
              </a:r>
              <a:r>
                <a:rPr lang="es" sz="800" b="1" i="0" u="none" dirty="0">
                  <a:solidFill>
                    <a:schemeClr val="bg1"/>
                  </a:solidFill>
                </a:rPr>
                <a:t>Izquierda del Centro:</a:t>
              </a:r>
              <a:r>
                <a:rPr lang="es" sz="800" b="0" i="0" u="none" dirty="0">
                  <a:solidFill>
                    <a:schemeClr val="bg1"/>
                  </a:solidFill>
                </a:rPr>
                <a:t>  </a:t>
              </a:r>
              <a:r>
                <a:rPr lang="es" sz="800" b="1" i="0" u="none" dirty="0">
                  <a:solidFill>
                    <a:schemeClr val="bg1"/>
                  </a:solidFill>
                </a:rPr>
                <a:t>Derecha del Centro:</a:t>
              </a:r>
              <a:r>
                <a:rPr lang="es" sz="800" b="0" i="0" u="none" dirty="0">
                  <a:solidFill>
                    <a:schemeClr val="bg1"/>
                  </a:solidFill>
                </a:rPr>
                <a:t>  </a:t>
              </a:r>
              <a:r>
                <a:rPr lang="es" sz="800" b="1" i="0" u="none" dirty="0">
                  <a:solidFill>
                    <a:schemeClr val="bg1"/>
                  </a:solidFill>
                </a:rPr>
                <a:t>Talud Derecho</a:t>
              </a:r>
            </a:p>
          </p:txBody>
        </p:sp>
        <p:sp>
          <p:nvSpPr>
            <p:cNvPr id="16" name="TextBox 15"/>
            <p:cNvSpPr txBox="1"/>
            <p:nvPr/>
          </p:nvSpPr>
          <p:spPr>
            <a:xfrm>
              <a:off x="762000" y="4800600"/>
              <a:ext cx="3048000" cy="400110"/>
            </a:xfrm>
            <a:prstGeom prst="rect">
              <a:avLst/>
            </a:prstGeom>
            <a:noFill/>
          </p:spPr>
          <p:txBody>
            <a:bodyPr wrap="square" rtlCol="0">
              <a:spAutoFit/>
            </a:bodyPr>
            <a:lstStyle/>
            <a:p>
              <a:pPr algn="ctr" rtl="0"/>
              <a:r>
                <a:rPr lang="es" sz="1200" b="1" i="0" u="none">
                  <a:solidFill>
                    <a:schemeClr val="bg1"/>
                  </a:solidFill>
                </a:rPr>
                <a:t>Sobre el diseño,</a:t>
              </a:r>
            </a:p>
            <a:p>
              <a:pPr algn="ctr" rtl="0"/>
              <a:r>
                <a:rPr lang="es" sz="800" b="1" i="0" u="none">
                  <a:solidFill>
                    <a:schemeClr val="bg1"/>
                  </a:solidFill>
                </a:rPr>
                <a:t>Talud Izquierdo:</a:t>
              </a:r>
              <a:r>
                <a:rPr lang="es" sz="800" b="0" i="0" u="none">
                  <a:solidFill>
                    <a:schemeClr val="bg1"/>
                  </a:solidFill>
                </a:rPr>
                <a:t>   </a:t>
              </a:r>
              <a:r>
                <a:rPr lang="es" sz="800" b="1" i="0" u="none">
                  <a:solidFill>
                    <a:schemeClr val="bg1"/>
                  </a:solidFill>
                </a:rPr>
                <a:t>Izquierda del Centro:</a:t>
              </a:r>
              <a:r>
                <a:rPr lang="es" sz="800" b="0" i="0" u="none">
                  <a:solidFill>
                    <a:schemeClr val="bg1"/>
                  </a:solidFill>
                </a:rPr>
                <a:t>  </a:t>
              </a:r>
              <a:r>
                <a:rPr lang="es" sz="800" b="1" i="0" u="none">
                  <a:solidFill>
                    <a:schemeClr val="bg1"/>
                  </a:solidFill>
                </a:rPr>
                <a:t>Derecha del Centro:</a:t>
              </a:r>
              <a:r>
                <a:rPr lang="es" sz="800" b="0" i="0" u="none">
                  <a:solidFill>
                    <a:schemeClr val="bg1"/>
                  </a:solidFill>
                </a:rPr>
                <a:t>  </a:t>
              </a:r>
              <a:r>
                <a:rPr lang="es" sz="800" b="1" i="0" u="none">
                  <a:solidFill>
                    <a:schemeClr val="bg1"/>
                  </a:solidFill>
                </a:rPr>
                <a:t>Talud Derecho</a:t>
              </a:r>
            </a:p>
          </p:txBody>
        </p:sp>
        <p:sp>
          <p:nvSpPr>
            <p:cNvPr id="17" name="TextBox 16"/>
            <p:cNvSpPr txBox="1"/>
            <p:nvPr/>
          </p:nvSpPr>
          <p:spPr>
            <a:xfrm>
              <a:off x="3962400" y="2057400"/>
              <a:ext cx="3048000" cy="400110"/>
            </a:xfrm>
            <a:prstGeom prst="rect">
              <a:avLst/>
            </a:prstGeom>
            <a:noFill/>
          </p:spPr>
          <p:txBody>
            <a:bodyPr wrap="square" rtlCol="0">
              <a:spAutoFit/>
            </a:bodyPr>
            <a:lstStyle/>
            <a:p>
              <a:pPr algn="ctr" rtl="0"/>
              <a:r>
                <a:rPr lang="es" sz="1200" b="1" i="0" u="none">
                  <a:solidFill>
                    <a:schemeClr val="bg1"/>
                  </a:solidFill>
                </a:rPr>
                <a:t>Sobreprofundidad Permitida</a:t>
              </a:r>
            </a:p>
            <a:p>
              <a:pPr algn="ctr" rtl="0"/>
              <a:r>
                <a:rPr lang="es" sz="800" b="1" i="0" u="none">
                  <a:solidFill>
                    <a:schemeClr val="bg1"/>
                  </a:solidFill>
                </a:rPr>
                <a:t>Talud Izquierdo:</a:t>
              </a:r>
              <a:r>
                <a:rPr lang="es" sz="800" b="0" i="0" u="none">
                  <a:solidFill>
                    <a:schemeClr val="bg1"/>
                  </a:solidFill>
                </a:rPr>
                <a:t>   </a:t>
              </a:r>
              <a:r>
                <a:rPr lang="es" sz="800" b="1" i="0" u="none">
                  <a:solidFill>
                    <a:schemeClr val="bg1"/>
                  </a:solidFill>
                </a:rPr>
                <a:t>Izquierda del Centro:</a:t>
              </a:r>
              <a:r>
                <a:rPr lang="es" sz="800" b="0" i="0" u="none">
                  <a:solidFill>
                    <a:schemeClr val="bg1"/>
                  </a:solidFill>
                </a:rPr>
                <a:t>  </a:t>
              </a:r>
              <a:r>
                <a:rPr lang="es" sz="800" b="1" i="0" u="none">
                  <a:solidFill>
                    <a:schemeClr val="bg1"/>
                  </a:solidFill>
                </a:rPr>
                <a:t>Derecha del Centro:</a:t>
              </a:r>
              <a:r>
                <a:rPr lang="es" sz="800" b="0" i="0" u="none">
                  <a:solidFill>
                    <a:schemeClr val="bg1"/>
                  </a:solidFill>
                </a:rPr>
                <a:t>  </a:t>
              </a:r>
              <a:r>
                <a:rPr lang="es" sz="800" b="1" i="0" u="none">
                  <a:solidFill>
                    <a:schemeClr val="bg1"/>
                  </a:solidFill>
                </a:rPr>
                <a:t>Talud Derecho</a:t>
              </a:r>
            </a:p>
          </p:txBody>
        </p:sp>
        <p:sp>
          <p:nvSpPr>
            <p:cNvPr id="18" name="TextBox 17"/>
            <p:cNvSpPr txBox="1"/>
            <p:nvPr/>
          </p:nvSpPr>
          <p:spPr>
            <a:xfrm>
              <a:off x="3962400" y="3415127"/>
              <a:ext cx="3048000" cy="400110"/>
            </a:xfrm>
            <a:prstGeom prst="rect">
              <a:avLst/>
            </a:prstGeom>
            <a:noFill/>
          </p:spPr>
          <p:txBody>
            <a:bodyPr wrap="square" rtlCol="0">
              <a:spAutoFit/>
            </a:bodyPr>
            <a:lstStyle/>
            <a:p>
              <a:pPr algn="ctr" rtl="0"/>
              <a:r>
                <a:rPr lang="es" sz="1200" b="1" i="0" u="none" dirty="0">
                  <a:solidFill>
                    <a:schemeClr val="bg1"/>
                  </a:solidFill>
                </a:rPr>
                <a:t>Sobreprofundidad Permitida</a:t>
              </a:r>
            </a:p>
            <a:p>
              <a:pPr algn="ctr" rtl="0"/>
              <a:r>
                <a:rPr lang="es" sz="800" b="1" i="0" u="none" dirty="0">
                  <a:solidFill>
                    <a:schemeClr val="bg1"/>
                  </a:solidFill>
                </a:rPr>
                <a:t>Talud Izquierdo:</a:t>
              </a:r>
              <a:r>
                <a:rPr lang="es" sz="800" b="0" i="0" u="none" dirty="0">
                  <a:solidFill>
                    <a:schemeClr val="bg1"/>
                  </a:solidFill>
                </a:rPr>
                <a:t>   </a:t>
              </a:r>
              <a:r>
                <a:rPr lang="es" sz="800" b="1" i="0" u="none" dirty="0">
                  <a:solidFill>
                    <a:schemeClr val="bg1"/>
                  </a:solidFill>
                </a:rPr>
                <a:t>Izquierda del Centro:</a:t>
              </a:r>
              <a:r>
                <a:rPr lang="es" sz="800" b="0" i="0" u="none" dirty="0">
                  <a:solidFill>
                    <a:schemeClr val="bg1"/>
                  </a:solidFill>
                </a:rPr>
                <a:t>  </a:t>
              </a:r>
              <a:r>
                <a:rPr lang="es" sz="800" b="1" i="0" u="none" dirty="0">
                  <a:solidFill>
                    <a:schemeClr val="bg1"/>
                  </a:solidFill>
                </a:rPr>
                <a:t>Derecha del Centro:</a:t>
              </a:r>
              <a:r>
                <a:rPr lang="es" sz="800" b="0" i="0" u="none" dirty="0">
                  <a:solidFill>
                    <a:schemeClr val="bg1"/>
                  </a:solidFill>
                </a:rPr>
                <a:t>  </a:t>
              </a:r>
              <a:r>
                <a:rPr lang="es" sz="800" b="1" i="0" u="none" dirty="0">
                  <a:solidFill>
                    <a:schemeClr val="bg1"/>
                  </a:solidFill>
                </a:rPr>
                <a:t>Talud Derecho</a:t>
              </a:r>
            </a:p>
          </p:txBody>
        </p:sp>
        <p:sp>
          <p:nvSpPr>
            <p:cNvPr id="19" name="TextBox 18"/>
            <p:cNvSpPr txBox="1"/>
            <p:nvPr/>
          </p:nvSpPr>
          <p:spPr>
            <a:xfrm>
              <a:off x="3962400" y="4800600"/>
              <a:ext cx="3048000" cy="400110"/>
            </a:xfrm>
            <a:prstGeom prst="rect">
              <a:avLst/>
            </a:prstGeom>
            <a:noFill/>
          </p:spPr>
          <p:txBody>
            <a:bodyPr wrap="square" rtlCol="0">
              <a:spAutoFit/>
            </a:bodyPr>
            <a:lstStyle/>
            <a:p>
              <a:pPr algn="ctr" rtl="0"/>
              <a:r>
                <a:rPr lang="es" sz="1200" b="1" i="0" u="none">
                  <a:solidFill>
                    <a:schemeClr val="bg1"/>
                  </a:solidFill>
                </a:rPr>
                <a:t>Sobreprofundidad Permitida</a:t>
              </a:r>
            </a:p>
            <a:p>
              <a:pPr algn="ctr" rtl="0"/>
              <a:r>
                <a:rPr lang="es" sz="800" b="1" i="0" u="none">
                  <a:solidFill>
                    <a:schemeClr val="bg1"/>
                  </a:solidFill>
                </a:rPr>
                <a:t>Talud Izquierdo:</a:t>
              </a:r>
              <a:r>
                <a:rPr lang="es" sz="800" b="0" i="0" u="none">
                  <a:solidFill>
                    <a:schemeClr val="bg1"/>
                  </a:solidFill>
                </a:rPr>
                <a:t>   </a:t>
              </a:r>
              <a:r>
                <a:rPr lang="es" sz="800" b="1" i="0" u="none">
                  <a:solidFill>
                    <a:schemeClr val="bg1"/>
                  </a:solidFill>
                </a:rPr>
                <a:t>Izquierda del Centro:</a:t>
              </a:r>
              <a:r>
                <a:rPr lang="es" sz="800" b="0" i="0" u="none">
                  <a:solidFill>
                    <a:schemeClr val="bg1"/>
                  </a:solidFill>
                </a:rPr>
                <a:t>  </a:t>
              </a:r>
              <a:r>
                <a:rPr lang="es" sz="800" b="1" i="0" u="none">
                  <a:solidFill>
                    <a:schemeClr val="bg1"/>
                  </a:solidFill>
                </a:rPr>
                <a:t>Derecha del Centro:</a:t>
              </a:r>
              <a:r>
                <a:rPr lang="es" sz="800" b="0" i="0" u="none">
                  <a:solidFill>
                    <a:schemeClr val="bg1"/>
                  </a:solidFill>
                </a:rPr>
                <a:t>  </a:t>
              </a:r>
              <a:r>
                <a:rPr lang="es" sz="800" b="1" i="0" u="none">
                  <a:solidFill>
                    <a:schemeClr val="bg1"/>
                  </a:solidFill>
                </a:rPr>
                <a:t>Talud Derecho</a:t>
              </a:r>
            </a:p>
          </p:txBody>
        </p:sp>
        <p:sp>
          <p:nvSpPr>
            <p:cNvPr id="20" name="Rectangle 19"/>
            <p:cNvSpPr/>
            <p:nvPr/>
          </p:nvSpPr>
          <p:spPr>
            <a:xfrm>
              <a:off x="7010400" y="1295400"/>
              <a:ext cx="1828800" cy="1295400"/>
            </a:xfrm>
            <a:prstGeom prst="rect">
              <a:avLst/>
            </a:prstGeom>
            <a:solidFill>
              <a:srgbClr val="CC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21" name="TextBox 20"/>
            <p:cNvSpPr txBox="1"/>
            <p:nvPr/>
          </p:nvSpPr>
          <p:spPr>
            <a:xfrm>
              <a:off x="7086600" y="1828800"/>
              <a:ext cx="1676400" cy="523220"/>
            </a:xfrm>
            <a:prstGeom prst="rect">
              <a:avLst/>
            </a:prstGeom>
            <a:noFill/>
          </p:spPr>
          <p:txBody>
            <a:bodyPr wrap="square" rtlCol="0">
              <a:spAutoFit/>
            </a:bodyPr>
            <a:lstStyle/>
            <a:p>
              <a:pPr algn="ctr" rtl="0"/>
              <a:r>
                <a:rPr lang="es" sz="1200" b="1" i="0" u="none">
                  <a:solidFill>
                    <a:schemeClr val="bg1"/>
                  </a:solidFill>
                </a:rPr>
                <a:t>Sobredragado</a:t>
              </a:r>
            </a:p>
            <a:p>
              <a:pPr algn="ctr" rtl="0"/>
              <a:r>
                <a:rPr lang="es" sz="800" b="1" i="0" u="none">
                  <a:solidFill>
                    <a:schemeClr val="bg1"/>
                  </a:solidFill>
                </a:rPr>
                <a:t>Talud Izquierdo:</a:t>
              </a:r>
              <a:r>
                <a:rPr lang="es" sz="800" b="0" i="0" u="none">
                  <a:solidFill>
                    <a:schemeClr val="bg1"/>
                  </a:solidFill>
                </a:rPr>
                <a:t>   </a:t>
              </a:r>
              <a:r>
                <a:rPr lang="es" sz="800" b="1" i="0" u="none">
                  <a:solidFill>
                    <a:schemeClr val="bg1"/>
                  </a:solidFill>
                </a:rPr>
                <a:t>Izquierda del Centro:</a:t>
              </a:r>
              <a:r>
                <a:rPr lang="es" sz="800" b="0" i="0" u="none">
                  <a:solidFill>
                    <a:schemeClr val="bg1"/>
                  </a:solidFill>
                </a:rPr>
                <a:t>  </a:t>
              </a:r>
              <a:r>
                <a:rPr lang="es" sz="800" b="1" i="0" u="none">
                  <a:solidFill>
                    <a:schemeClr val="bg1"/>
                  </a:solidFill>
                </a:rPr>
                <a:t>Derecha del Centro:</a:t>
              </a:r>
              <a:r>
                <a:rPr lang="es" sz="800" b="0" i="0" u="none">
                  <a:solidFill>
                    <a:schemeClr val="bg1"/>
                  </a:solidFill>
                </a:rPr>
                <a:t>  </a:t>
              </a:r>
              <a:r>
                <a:rPr lang="es" sz="800" b="1" i="0" u="none">
                  <a:solidFill>
                    <a:schemeClr val="bg1"/>
                  </a:solidFill>
                </a:rPr>
                <a:t>Talud Derecho</a:t>
              </a:r>
            </a:p>
          </p:txBody>
        </p:sp>
        <p:sp>
          <p:nvSpPr>
            <p:cNvPr id="22" name="Rectangle 21"/>
            <p:cNvSpPr/>
            <p:nvPr/>
          </p:nvSpPr>
          <p:spPr>
            <a:xfrm>
              <a:off x="7010400" y="2667000"/>
              <a:ext cx="1828800" cy="1295400"/>
            </a:xfrm>
            <a:prstGeom prst="rect">
              <a:avLst/>
            </a:prstGeom>
            <a:solidFill>
              <a:srgbClr val="CC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23" name="TextBox 22"/>
            <p:cNvSpPr txBox="1"/>
            <p:nvPr/>
          </p:nvSpPr>
          <p:spPr>
            <a:xfrm>
              <a:off x="7086600" y="3289748"/>
              <a:ext cx="1676400" cy="523220"/>
            </a:xfrm>
            <a:prstGeom prst="rect">
              <a:avLst/>
            </a:prstGeom>
            <a:noFill/>
          </p:spPr>
          <p:txBody>
            <a:bodyPr wrap="square" rtlCol="0">
              <a:spAutoFit/>
            </a:bodyPr>
            <a:lstStyle/>
            <a:p>
              <a:pPr algn="ctr" rtl="0"/>
              <a:r>
                <a:rPr lang="es" sz="1200" b="1" i="0" u="none" dirty="0">
                  <a:solidFill>
                    <a:schemeClr val="bg1"/>
                  </a:solidFill>
                </a:rPr>
                <a:t>Sobredragado</a:t>
              </a:r>
            </a:p>
            <a:p>
              <a:pPr algn="ctr" rtl="0"/>
              <a:r>
                <a:rPr lang="es" sz="800" b="1" i="0" u="none" dirty="0">
                  <a:solidFill>
                    <a:schemeClr val="bg1"/>
                  </a:solidFill>
                </a:rPr>
                <a:t>Talud Izquierdo:</a:t>
              </a:r>
              <a:r>
                <a:rPr lang="es" sz="800" b="0" i="0" u="none" dirty="0">
                  <a:solidFill>
                    <a:schemeClr val="bg1"/>
                  </a:solidFill>
                </a:rPr>
                <a:t>   </a:t>
              </a:r>
              <a:r>
                <a:rPr lang="es" sz="800" b="1" i="0" u="none" dirty="0">
                  <a:solidFill>
                    <a:schemeClr val="bg1"/>
                  </a:solidFill>
                </a:rPr>
                <a:t>Izquierda del Centro:</a:t>
              </a:r>
              <a:r>
                <a:rPr lang="es" sz="800" b="0" i="0" u="none" dirty="0">
                  <a:solidFill>
                    <a:schemeClr val="bg1"/>
                  </a:solidFill>
                </a:rPr>
                <a:t>  </a:t>
              </a:r>
              <a:r>
                <a:rPr lang="es" sz="800" b="1" i="0" u="none" dirty="0">
                  <a:solidFill>
                    <a:schemeClr val="bg1"/>
                  </a:solidFill>
                </a:rPr>
                <a:t>Derecha del Centro:</a:t>
              </a:r>
              <a:r>
                <a:rPr lang="es" sz="800" b="0" i="0" u="none" dirty="0">
                  <a:solidFill>
                    <a:schemeClr val="bg1"/>
                  </a:solidFill>
                </a:rPr>
                <a:t>  </a:t>
              </a:r>
              <a:r>
                <a:rPr lang="es" sz="800" b="1" i="0" u="none" dirty="0">
                  <a:solidFill>
                    <a:schemeClr val="bg1"/>
                  </a:solidFill>
                </a:rPr>
                <a:t>Talud Derecho</a:t>
              </a:r>
            </a:p>
          </p:txBody>
        </p:sp>
      </p:grpSp>
    </p:spTree>
    <p:extLst>
      <p:ext uri="{BB962C8B-B14F-4D97-AF65-F5344CB8AC3E}">
        <p14:creationId xmlns:p14="http://schemas.microsoft.com/office/powerpoint/2010/main" val="8614148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es" b="0" i="0" u="none"/>
              <a:t>TIN vs CHN:</a:t>
            </a:r>
            <a:endParaRPr lang="es" dirty="0"/>
          </a:p>
        </p:txBody>
      </p:sp>
    </p:spTree>
    <p:extLst>
      <p:ext uri="{BB962C8B-B14F-4D97-AF65-F5344CB8AC3E}">
        <p14:creationId xmlns:p14="http://schemas.microsoft.com/office/powerpoint/2010/main" val="26099675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1143000"/>
          </a:xfrm>
        </p:spPr>
        <p:txBody>
          <a:bodyPr/>
          <a:lstStyle/>
          <a:p>
            <a:pPr algn="l" rtl="0"/>
            <a:r>
              <a:rPr lang="es" b="0" i="0" u="none"/>
              <a:t>Archivos CHN</a:t>
            </a:r>
            <a:r>
              <a:rPr lang="es" sz="2400"/>
              <a:t/>
            </a:r>
            <a:br>
              <a:rPr lang="es" sz="2400"/>
            </a:br>
            <a:r>
              <a:rPr lang="es" sz="2400" b="0" i="0" u="none"/>
              <a:t> hechos en DISEÑO AVANZADO DE CANAL</a:t>
            </a:r>
            <a:endParaRPr lang="es" dirty="0"/>
          </a:p>
        </p:txBody>
      </p:sp>
      <p:sp>
        <p:nvSpPr>
          <p:cNvPr id="5" name="Content Placeholder 4"/>
          <p:cNvSpPr>
            <a:spLocks noGrp="1"/>
          </p:cNvSpPr>
          <p:nvPr>
            <p:ph idx="1"/>
          </p:nvPr>
        </p:nvSpPr>
        <p:spPr>
          <a:xfrm>
            <a:off x="533400" y="4142509"/>
            <a:ext cx="7867116" cy="2667000"/>
          </a:xfrm>
        </p:spPr>
        <p:txBody>
          <a:bodyPr>
            <a:normAutofit/>
          </a:bodyPr>
          <a:lstStyle/>
          <a:p>
            <a:pPr marL="342900" indent="-3429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Archivos CHN nos permiten calcular volúmenes para planes de dragado complejos.</a:t>
            </a:r>
          </a:p>
          <a:p>
            <a:pPr marL="342900" indent="-3429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Un Archivo CHN es una colección de puntos X-Y-Z (nodos) que estan conectados en ‘caras’ planas.</a:t>
            </a:r>
          </a:p>
          <a:p>
            <a:pPr marL="342900" indent="-342900" algn="l" rtl="0">
              <a:buClr>
                <a:schemeClr val="tx1">
                  <a:lumMod val="65000"/>
                  <a:lumOff val="35000"/>
                </a:schemeClr>
              </a:buClr>
              <a:buFont typeface="Arial" panose="020B0604020202020204" pitchFamily="34" charset="0"/>
              <a:buChar char="•"/>
            </a:pPr>
            <a:r>
              <a:rPr lang="es" sz="1800" b="0" i="0" u="none" dirty="0">
                <a:solidFill>
                  <a:schemeClr val="tx1">
                    <a:lumMod val="65000"/>
                    <a:lumOff val="35000"/>
                  </a:schemeClr>
                </a:solidFill>
              </a:rPr>
              <a:t>El MODELO TIN puede calcular la cantidad de material sobre y debajo cada ‘cara’.</a:t>
            </a:r>
          </a:p>
        </p:txBody>
      </p:sp>
      <p:pic>
        <p:nvPicPr>
          <p:cNvPr id="6" name="Picture 2" descr="C:\2008 HYPACK Final\15 - Utilities\Pictures\ACD Khiran.jpg"/>
          <p:cNvPicPr>
            <a:picLocks noChangeAspect="1" noChangeArrowheads="1"/>
          </p:cNvPicPr>
          <p:nvPr/>
        </p:nvPicPr>
        <p:blipFill>
          <a:blip r:embed="rId2" cstate="print"/>
          <a:srcRect/>
          <a:stretch>
            <a:fillRect/>
          </a:stretch>
        </p:blipFill>
        <p:spPr bwMode="auto">
          <a:xfrm>
            <a:off x="533400" y="1423644"/>
            <a:ext cx="3352800" cy="2426088"/>
          </a:xfrm>
          <a:prstGeom prst="rect">
            <a:avLst/>
          </a:prstGeom>
          <a:noFill/>
          <a:ln w="9525">
            <a:noFill/>
            <a:miter lim="800000"/>
            <a:headEnd/>
            <a:tailEnd/>
          </a:ln>
        </p:spPr>
      </p:pic>
      <p:pic>
        <p:nvPicPr>
          <p:cNvPr id="7" name="Picture 4" descr="ACD1"/>
          <p:cNvPicPr>
            <a:picLocks noChangeAspect="1" noChangeArrowheads="1"/>
          </p:cNvPicPr>
          <p:nvPr/>
        </p:nvPicPr>
        <p:blipFill>
          <a:blip r:embed="rId3" cstate="print"/>
          <a:srcRect/>
          <a:stretch>
            <a:fillRect/>
          </a:stretch>
        </p:blipFill>
        <p:spPr bwMode="auto">
          <a:xfrm>
            <a:off x="4114800" y="1423644"/>
            <a:ext cx="3048000" cy="2438220"/>
          </a:xfrm>
          <a:prstGeom prst="rect">
            <a:avLst/>
          </a:prstGeom>
          <a:noFill/>
          <a:ln w="9525">
            <a:noFill/>
            <a:miter lim="800000"/>
            <a:headEnd/>
            <a:tailEnd/>
          </a:ln>
        </p:spPr>
      </p:pic>
    </p:spTree>
    <p:extLst>
      <p:ext uri="{BB962C8B-B14F-4D97-AF65-F5344CB8AC3E}">
        <p14:creationId xmlns:p14="http://schemas.microsoft.com/office/powerpoint/2010/main" val="33839919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p:cNvSpPr txBox="1"/>
          <p:nvPr/>
        </p:nvSpPr>
        <p:spPr>
          <a:xfrm>
            <a:off x="2445328" y="4121727"/>
            <a:ext cx="990600" cy="523220"/>
          </a:xfrm>
          <a:prstGeom prst="rect">
            <a:avLst/>
          </a:prstGeom>
          <a:noFill/>
        </p:spPr>
        <p:txBody>
          <a:bodyPr wrap="square" rtlCol="0">
            <a:spAutoFit/>
          </a:bodyPr>
          <a:lstStyle/>
          <a:p>
            <a:pPr algn="l" rtl="0"/>
            <a:r>
              <a:rPr lang="es" sz="1400" b="0" i="0" u="none">
                <a:solidFill>
                  <a:srgbClr val="CC0000"/>
                </a:solidFill>
              </a:rPr>
              <a:t>Prueba Flecha</a:t>
            </a:r>
          </a:p>
        </p:txBody>
      </p:sp>
      <p:sp>
        <p:nvSpPr>
          <p:cNvPr id="2" name="Title 1"/>
          <p:cNvSpPr>
            <a:spLocks noGrp="1"/>
          </p:cNvSpPr>
          <p:nvPr>
            <p:ph type="title"/>
          </p:nvPr>
        </p:nvSpPr>
        <p:spPr>
          <a:xfrm>
            <a:off x="502228" y="154927"/>
            <a:ext cx="5257800" cy="845127"/>
          </a:xfrm>
        </p:spPr>
        <p:txBody>
          <a:bodyPr/>
          <a:lstStyle/>
          <a:p>
            <a:pPr algn="l" rtl="0"/>
            <a:r>
              <a:rPr lang="es" b="0" i="0" u="none"/>
              <a:t>Reglas para Hacer Caras</a:t>
            </a:r>
          </a:p>
        </p:txBody>
      </p:sp>
      <p:sp>
        <p:nvSpPr>
          <p:cNvPr id="5" name="Oval 4"/>
          <p:cNvSpPr/>
          <p:nvPr/>
        </p:nvSpPr>
        <p:spPr>
          <a:xfrm>
            <a:off x="1378528" y="2750127"/>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1</a:t>
            </a:r>
          </a:p>
        </p:txBody>
      </p:sp>
      <p:sp>
        <p:nvSpPr>
          <p:cNvPr id="6" name="Oval 5"/>
          <p:cNvSpPr/>
          <p:nvPr/>
        </p:nvSpPr>
        <p:spPr>
          <a:xfrm>
            <a:off x="2826328" y="2445327"/>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2</a:t>
            </a:r>
          </a:p>
        </p:txBody>
      </p:sp>
      <p:sp>
        <p:nvSpPr>
          <p:cNvPr id="7" name="Oval 6"/>
          <p:cNvSpPr/>
          <p:nvPr/>
        </p:nvSpPr>
        <p:spPr>
          <a:xfrm>
            <a:off x="1835728" y="1607127"/>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3</a:t>
            </a:r>
          </a:p>
        </p:txBody>
      </p:sp>
      <p:sp>
        <p:nvSpPr>
          <p:cNvPr id="8" name="Oval 7"/>
          <p:cNvSpPr/>
          <p:nvPr/>
        </p:nvSpPr>
        <p:spPr>
          <a:xfrm>
            <a:off x="4350328" y="2750127"/>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1</a:t>
            </a:r>
          </a:p>
        </p:txBody>
      </p:sp>
      <p:sp>
        <p:nvSpPr>
          <p:cNvPr id="9" name="Oval 8"/>
          <p:cNvSpPr/>
          <p:nvPr/>
        </p:nvSpPr>
        <p:spPr>
          <a:xfrm>
            <a:off x="5798128" y="2445327"/>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3</a:t>
            </a:r>
          </a:p>
        </p:txBody>
      </p:sp>
      <p:sp>
        <p:nvSpPr>
          <p:cNvPr id="10" name="Oval 9"/>
          <p:cNvSpPr/>
          <p:nvPr/>
        </p:nvSpPr>
        <p:spPr>
          <a:xfrm>
            <a:off x="4807528" y="1607127"/>
            <a:ext cx="304800" cy="304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2</a:t>
            </a:r>
          </a:p>
        </p:txBody>
      </p:sp>
      <p:cxnSp>
        <p:nvCxnSpPr>
          <p:cNvPr id="12" name="Straight Arrow Connector 11"/>
          <p:cNvCxnSpPr>
            <a:stCxn id="5" idx="6"/>
            <a:endCxn id="6" idx="2"/>
          </p:cNvCxnSpPr>
          <p:nvPr/>
        </p:nvCxnSpPr>
        <p:spPr>
          <a:xfrm flipV="1">
            <a:off x="1683328" y="2597727"/>
            <a:ext cx="1143000" cy="304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6" idx="1"/>
            <a:endCxn id="7" idx="5"/>
          </p:cNvCxnSpPr>
          <p:nvPr/>
        </p:nvCxnSpPr>
        <p:spPr>
          <a:xfrm rot="16200000" flipV="1">
            <a:off x="2172091" y="1791090"/>
            <a:ext cx="622674" cy="7750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3"/>
            <a:endCxn id="5" idx="0"/>
          </p:cNvCxnSpPr>
          <p:nvPr/>
        </p:nvCxnSpPr>
        <p:spPr>
          <a:xfrm rot="5400000">
            <a:off x="1264229" y="2133990"/>
            <a:ext cx="882837" cy="349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0"/>
            <a:endCxn id="10" idx="3"/>
          </p:cNvCxnSpPr>
          <p:nvPr/>
        </p:nvCxnSpPr>
        <p:spPr>
          <a:xfrm rot="5400000" flipH="1" flipV="1">
            <a:off x="4236028" y="2133991"/>
            <a:ext cx="882837" cy="349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0" idx="5"/>
            <a:endCxn id="9" idx="1"/>
          </p:cNvCxnSpPr>
          <p:nvPr/>
        </p:nvCxnSpPr>
        <p:spPr>
          <a:xfrm rot="16200000" flipH="1">
            <a:off x="5143891" y="1791090"/>
            <a:ext cx="622674" cy="7750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9" idx="3"/>
            <a:endCxn id="8" idx="6"/>
          </p:cNvCxnSpPr>
          <p:nvPr/>
        </p:nvCxnSpPr>
        <p:spPr>
          <a:xfrm rot="5400000">
            <a:off x="5150429" y="2210190"/>
            <a:ext cx="197037" cy="11876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530928" y="3207327"/>
            <a:ext cx="3657600" cy="369332"/>
          </a:xfrm>
          <a:prstGeom prst="rect">
            <a:avLst/>
          </a:prstGeom>
          <a:solidFill>
            <a:srgbClr val="0000FF"/>
          </a:solidFill>
          <a:ln>
            <a:solidFill>
              <a:schemeClr val="tx1"/>
            </a:solidFill>
          </a:ln>
        </p:spPr>
        <p:txBody>
          <a:bodyPr wrap="square" rtlCol="0">
            <a:spAutoFit/>
          </a:bodyPr>
          <a:lstStyle/>
          <a:p>
            <a:pPr algn="l" rtl="0"/>
            <a:endParaRPr lang="es" b="1" i="0" u="none" dirty="0"/>
          </a:p>
        </p:txBody>
      </p:sp>
      <p:sp>
        <p:nvSpPr>
          <p:cNvPr id="24" name="TextBox 23"/>
          <p:cNvSpPr txBox="1"/>
          <p:nvPr/>
        </p:nvSpPr>
        <p:spPr>
          <a:xfrm>
            <a:off x="1759528" y="2216727"/>
            <a:ext cx="914400" cy="369332"/>
          </a:xfrm>
          <a:prstGeom prst="rect">
            <a:avLst/>
          </a:prstGeom>
          <a:noFill/>
        </p:spPr>
        <p:txBody>
          <a:bodyPr wrap="square" rtlCol="0">
            <a:spAutoFit/>
          </a:bodyPr>
          <a:lstStyle/>
          <a:p>
            <a:pPr algn="l" rtl="0"/>
            <a:r>
              <a:rPr lang="es" b="0" i="0" u="none"/>
              <a:t>Bueno!</a:t>
            </a:r>
          </a:p>
        </p:txBody>
      </p:sp>
      <p:sp>
        <p:nvSpPr>
          <p:cNvPr id="25" name="TextBox 24"/>
          <p:cNvSpPr txBox="1"/>
          <p:nvPr/>
        </p:nvSpPr>
        <p:spPr>
          <a:xfrm>
            <a:off x="4807528" y="2216727"/>
            <a:ext cx="685800" cy="381000"/>
          </a:xfrm>
          <a:prstGeom prst="rect">
            <a:avLst/>
          </a:prstGeom>
          <a:noFill/>
        </p:spPr>
        <p:txBody>
          <a:bodyPr wrap="square" rtlCol="0">
            <a:spAutoFit/>
          </a:bodyPr>
          <a:lstStyle/>
          <a:p>
            <a:pPr algn="l" rtl="0"/>
            <a:r>
              <a:rPr lang="es" b="0" i="0" u="none"/>
              <a:t>Malo</a:t>
            </a:r>
          </a:p>
        </p:txBody>
      </p:sp>
      <p:sp>
        <p:nvSpPr>
          <p:cNvPr id="26" name="TextBox 25"/>
          <p:cNvSpPr txBox="1"/>
          <p:nvPr/>
        </p:nvSpPr>
        <p:spPr>
          <a:xfrm>
            <a:off x="1607128" y="5874327"/>
            <a:ext cx="3657600" cy="369332"/>
          </a:xfrm>
          <a:prstGeom prst="rect">
            <a:avLst/>
          </a:prstGeom>
          <a:solidFill>
            <a:srgbClr val="0000FF"/>
          </a:solidFill>
          <a:ln>
            <a:solidFill>
              <a:schemeClr val="tx1"/>
            </a:solidFill>
          </a:ln>
        </p:spPr>
        <p:txBody>
          <a:bodyPr wrap="square" rtlCol="0">
            <a:spAutoFit/>
          </a:bodyPr>
          <a:lstStyle/>
          <a:p>
            <a:pPr algn="l" rtl="0"/>
            <a:r>
              <a:rPr lang="es" b="1" i="0" u="none"/>
              <a:t>No Caras concavas.</a:t>
            </a:r>
            <a:endParaRPr lang="es" b="1" dirty="0"/>
          </a:p>
        </p:txBody>
      </p:sp>
      <p:cxnSp>
        <p:nvCxnSpPr>
          <p:cNvPr id="34" name="Straight Connector 33"/>
          <p:cNvCxnSpPr/>
          <p:nvPr/>
        </p:nvCxnSpPr>
        <p:spPr>
          <a:xfrm rot="5400000" flipH="1" flipV="1">
            <a:off x="807028" y="4921827"/>
            <a:ext cx="144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530928" y="4197927"/>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a:off x="2064328" y="4426527"/>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292928" y="4655127"/>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2559628" y="5150427"/>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a:off x="1530928" y="5645727"/>
            <a:ext cx="15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3016828" y="4921827"/>
            <a:ext cx="144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740728" y="4197927"/>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4274128" y="4426527"/>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502728" y="4655127"/>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4769428" y="5150427"/>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0800000">
            <a:off x="3740728" y="5645727"/>
            <a:ext cx="152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1454728" y="3969327"/>
            <a:ext cx="1828800" cy="1066800"/>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626428" y="4769427"/>
            <a:ext cx="9906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274128" y="5112327"/>
            <a:ext cx="914400" cy="369332"/>
          </a:xfrm>
          <a:prstGeom prst="rect">
            <a:avLst/>
          </a:prstGeom>
          <a:noFill/>
        </p:spPr>
        <p:txBody>
          <a:bodyPr wrap="square" rtlCol="0">
            <a:spAutoFit/>
          </a:bodyPr>
          <a:lstStyle/>
          <a:p>
            <a:pPr algn="l" rtl="0"/>
            <a:r>
              <a:rPr lang="es" b="0" i="0" u="none"/>
              <a:t>Bueno!</a:t>
            </a:r>
          </a:p>
        </p:txBody>
      </p:sp>
      <p:sp>
        <p:nvSpPr>
          <p:cNvPr id="58" name="TextBox 57"/>
          <p:cNvSpPr txBox="1"/>
          <p:nvPr/>
        </p:nvSpPr>
        <p:spPr>
          <a:xfrm>
            <a:off x="1835728" y="4959927"/>
            <a:ext cx="685800" cy="381000"/>
          </a:xfrm>
          <a:prstGeom prst="rect">
            <a:avLst/>
          </a:prstGeom>
          <a:noFill/>
        </p:spPr>
        <p:txBody>
          <a:bodyPr wrap="square" rtlCol="0">
            <a:spAutoFit/>
          </a:bodyPr>
          <a:lstStyle/>
          <a:p>
            <a:pPr algn="l" rtl="0"/>
            <a:r>
              <a:rPr lang="es" b="0" i="0" u="none"/>
              <a:t>Malo</a:t>
            </a:r>
          </a:p>
        </p:txBody>
      </p:sp>
      <p:cxnSp>
        <p:nvCxnSpPr>
          <p:cNvPr id="61" name="Straight Connector 60"/>
          <p:cNvCxnSpPr/>
          <p:nvPr/>
        </p:nvCxnSpPr>
        <p:spPr>
          <a:xfrm rot="5400000">
            <a:off x="3778828" y="4007427"/>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064328" y="4045527"/>
            <a:ext cx="434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530927" y="3217487"/>
            <a:ext cx="4572001" cy="646331"/>
          </a:xfrm>
          <a:prstGeom prst="rect">
            <a:avLst/>
          </a:prstGeom>
          <a:solidFill>
            <a:schemeClr val="bg2">
              <a:lumMod val="20000"/>
              <a:lumOff val="80000"/>
            </a:schemeClr>
          </a:solidFill>
          <a:ln>
            <a:solidFill>
              <a:schemeClr val="tx1"/>
            </a:solidFill>
          </a:ln>
        </p:spPr>
        <p:txBody>
          <a:bodyPr wrap="square" rtlCol="0">
            <a:spAutoFit/>
          </a:bodyPr>
          <a:lstStyle/>
          <a:p>
            <a:pPr algn="l" rtl="0"/>
            <a:r>
              <a:rPr lang="es" b="1" i="0" u="none"/>
              <a:t>Nodos deben estar conectados en una dirección contraria a las manecillas.</a:t>
            </a:r>
          </a:p>
        </p:txBody>
      </p:sp>
      <p:sp>
        <p:nvSpPr>
          <p:cNvPr id="62" name="TextBox 61"/>
          <p:cNvSpPr txBox="1"/>
          <p:nvPr/>
        </p:nvSpPr>
        <p:spPr>
          <a:xfrm>
            <a:off x="1607128" y="5884487"/>
            <a:ext cx="4495800" cy="369332"/>
          </a:xfrm>
          <a:prstGeom prst="rect">
            <a:avLst/>
          </a:prstGeom>
          <a:solidFill>
            <a:schemeClr val="bg2">
              <a:lumMod val="20000"/>
              <a:lumOff val="80000"/>
            </a:schemeClr>
          </a:solidFill>
          <a:ln>
            <a:solidFill>
              <a:schemeClr val="tx1"/>
            </a:solidFill>
          </a:ln>
        </p:spPr>
        <p:txBody>
          <a:bodyPr wrap="square" rtlCol="0">
            <a:spAutoFit/>
          </a:bodyPr>
          <a:lstStyle/>
          <a:p>
            <a:pPr algn="l" rtl="0"/>
            <a:r>
              <a:rPr lang="es" b="1" i="0" u="none"/>
              <a:t>No Caras concavas.</a:t>
            </a:r>
            <a:endParaRPr lang="es" b="1" dirty="0"/>
          </a:p>
        </p:txBody>
      </p:sp>
    </p:spTree>
    <p:extLst>
      <p:ext uri="{BB962C8B-B14F-4D97-AF65-F5344CB8AC3E}">
        <p14:creationId xmlns:p14="http://schemas.microsoft.com/office/powerpoint/2010/main" val="19101826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8B0EDE77-C530-4ADB-AD74-A99B71A289FB}" type="slidenum">
              <a:rPr/>
              <a:pPr algn="l" rtl="0"/>
              <a:t>47</a:t>
            </a:fld>
            <a:endParaRPr lang="es"/>
          </a:p>
        </p:txBody>
      </p:sp>
      <p:sp>
        <p:nvSpPr>
          <p:cNvPr id="12" name="Rectangle 11"/>
          <p:cNvSpPr/>
          <p:nvPr/>
        </p:nvSpPr>
        <p:spPr>
          <a:xfrm>
            <a:off x="954533" y="4393306"/>
            <a:ext cx="1600200" cy="990600"/>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3" name="TextBox 12"/>
          <p:cNvSpPr txBox="1"/>
          <p:nvPr/>
        </p:nvSpPr>
        <p:spPr>
          <a:xfrm>
            <a:off x="2747772" y="4101801"/>
            <a:ext cx="762000" cy="307777"/>
          </a:xfrm>
          <a:prstGeom prst="rect">
            <a:avLst/>
          </a:prstGeom>
          <a:noFill/>
        </p:spPr>
        <p:txBody>
          <a:bodyPr wrap="square" rtlCol="0">
            <a:spAutoFit/>
          </a:bodyPr>
          <a:lstStyle/>
          <a:p>
            <a:pPr algn="l" rtl="0"/>
            <a:r>
              <a:rPr lang="es" sz="1400" b="0" i="0" u="none"/>
              <a:t>Z = 10</a:t>
            </a:r>
            <a:endParaRPr lang="es" dirty="0"/>
          </a:p>
        </p:txBody>
      </p:sp>
      <p:sp>
        <p:nvSpPr>
          <p:cNvPr id="14" name="TextBox 13"/>
          <p:cNvSpPr txBox="1"/>
          <p:nvPr/>
        </p:nvSpPr>
        <p:spPr>
          <a:xfrm>
            <a:off x="2747772" y="5168601"/>
            <a:ext cx="762000" cy="307777"/>
          </a:xfrm>
          <a:prstGeom prst="rect">
            <a:avLst/>
          </a:prstGeom>
          <a:noFill/>
        </p:spPr>
        <p:txBody>
          <a:bodyPr wrap="square" rtlCol="0">
            <a:spAutoFit/>
          </a:bodyPr>
          <a:lstStyle/>
          <a:p>
            <a:pPr algn="l" rtl="0"/>
            <a:r>
              <a:rPr lang="es" sz="1400" b="0" i="0" u="none"/>
              <a:t>Z = 14</a:t>
            </a:r>
            <a:endParaRPr lang="es" dirty="0"/>
          </a:p>
        </p:txBody>
      </p:sp>
      <p:sp>
        <p:nvSpPr>
          <p:cNvPr id="15" name="TextBox 14"/>
          <p:cNvSpPr txBox="1"/>
          <p:nvPr/>
        </p:nvSpPr>
        <p:spPr>
          <a:xfrm>
            <a:off x="385572" y="4025601"/>
            <a:ext cx="762000" cy="307777"/>
          </a:xfrm>
          <a:prstGeom prst="rect">
            <a:avLst/>
          </a:prstGeom>
          <a:noFill/>
        </p:spPr>
        <p:txBody>
          <a:bodyPr wrap="square" rtlCol="0">
            <a:spAutoFit/>
          </a:bodyPr>
          <a:lstStyle/>
          <a:p>
            <a:pPr algn="l" rtl="0"/>
            <a:r>
              <a:rPr lang="es" sz="1400" b="0" i="0" u="none"/>
              <a:t>Z = 10</a:t>
            </a:r>
            <a:endParaRPr lang="es" dirty="0"/>
          </a:p>
        </p:txBody>
      </p:sp>
      <p:sp>
        <p:nvSpPr>
          <p:cNvPr id="16" name="TextBox 15"/>
          <p:cNvSpPr txBox="1"/>
          <p:nvPr/>
        </p:nvSpPr>
        <p:spPr>
          <a:xfrm>
            <a:off x="385572" y="5321001"/>
            <a:ext cx="762000" cy="307777"/>
          </a:xfrm>
          <a:prstGeom prst="rect">
            <a:avLst/>
          </a:prstGeom>
          <a:noFill/>
        </p:spPr>
        <p:txBody>
          <a:bodyPr wrap="square" rtlCol="0">
            <a:spAutoFit/>
          </a:bodyPr>
          <a:lstStyle/>
          <a:p>
            <a:pPr algn="l" rtl="0"/>
            <a:r>
              <a:rPr lang="es" sz="1400" b="0" i="0" u="none"/>
              <a:t>Z = 10</a:t>
            </a:r>
            <a:endParaRPr lang="es" dirty="0"/>
          </a:p>
        </p:txBody>
      </p:sp>
      <p:cxnSp>
        <p:nvCxnSpPr>
          <p:cNvPr id="17" name="Straight Connector 16"/>
          <p:cNvCxnSpPr/>
          <p:nvPr/>
        </p:nvCxnSpPr>
        <p:spPr>
          <a:xfrm>
            <a:off x="954533" y="4391818"/>
            <a:ext cx="1600200" cy="990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954533" y="2095500"/>
            <a:ext cx="1600200" cy="990600"/>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19" name="TextBox 18"/>
          <p:cNvSpPr txBox="1"/>
          <p:nvPr/>
        </p:nvSpPr>
        <p:spPr>
          <a:xfrm>
            <a:off x="2747772" y="1803995"/>
            <a:ext cx="762000" cy="307777"/>
          </a:xfrm>
          <a:prstGeom prst="rect">
            <a:avLst/>
          </a:prstGeom>
          <a:noFill/>
        </p:spPr>
        <p:txBody>
          <a:bodyPr wrap="square" rtlCol="0">
            <a:spAutoFit/>
          </a:bodyPr>
          <a:lstStyle/>
          <a:p>
            <a:pPr algn="l" rtl="0"/>
            <a:r>
              <a:rPr lang="es" sz="1400" b="0" i="0" u="none"/>
              <a:t>Z = 10</a:t>
            </a:r>
            <a:endParaRPr lang="es" dirty="0"/>
          </a:p>
        </p:txBody>
      </p:sp>
      <p:sp>
        <p:nvSpPr>
          <p:cNvPr id="20" name="TextBox 19"/>
          <p:cNvSpPr txBox="1"/>
          <p:nvPr/>
        </p:nvSpPr>
        <p:spPr>
          <a:xfrm>
            <a:off x="2747772" y="2870795"/>
            <a:ext cx="762000" cy="307777"/>
          </a:xfrm>
          <a:prstGeom prst="rect">
            <a:avLst/>
          </a:prstGeom>
          <a:noFill/>
        </p:spPr>
        <p:txBody>
          <a:bodyPr wrap="square" rtlCol="0">
            <a:spAutoFit/>
          </a:bodyPr>
          <a:lstStyle/>
          <a:p>
            <a:pPr algn="l" rtl="0"/>
            <a:r>
              <a:rPr lang="es" sz="1400" b="0" i="0" u="none"/>
              <a:t>Z = 14</a:t>
            </a:r>
            <a:endParaRPr lang="es" dirty="0"/>
          </a:p>
        </p:txBody>
      </p:sp>
      <p:sp>
        <p:nvSpPr>
          <p:cNvPr id="21" name="TextBox 20"/>
          <p:cNvSpPr txBox="1"/>
          <p:nvPr/>
        </p:nvSpPr>
        <p:spPr>
          <a:xfrm>
            <a:off x="385572" y="1727795"/>
            <a:ext cx="762000" cy="307777"/>
          </a:xfrm>
          <a:prstGeom prst="rect">
            <a:avLst/>
          </a:prstGeom>
          <a:noFill/>
        </p:spPr>
        <p:txBody>
          <a:bodyPr wrap="square" rtlCol="0">
            <a:spAutoFit/>
          </a:bodyPr>
          <a:lstStyle/>
          <a:p>
            <a:pPr algn="l" rtl="0"/>
            <a:r>
              <a:rPr lang="es" sz="1400" b="0" i="0" u="none"/>
              <a:t>Z = 10</a:t>
            </a:r>
            <a:endParaRPr lang="es" dirty="0"/>
          </a:p>
        </p:txBody>
      </p:sp>
      <p:sp>
        <p:nvSpPr>
          <p:cNvPr id="22" name="TextBox 21"/>
          <p:cNvSpPr txBox="1"/>
          <p:nvPr/>
        </p:nvSpPr>
        <p:spPr>
          <a:xfrm>
            <a:off x="385572" y="3023195"/>
            <a:ext cx="762000" cy="307777"/>
          </a:xfrm>
          <a:prstGeom prst="rect">
            <a:avLst/>
          </a:prstGeom>
          <a:noFill/>
        </p:spPr>
        <p:txBody>
          <a:bodyPr wrap="square" rtlCol="0">
            <a:spAutoFit/>
          </a:bodyPr>
          <a:lstStyle/>
          <a:p>
            <a:pPr algn="l" rtl="0"/>
            <a:r>
              <a:rPr lang="es" sz="1400" b="0" i="0" u="none"/>
              <a:t>Z = 10</a:t>
            </a:r>
            <a:endParaRPr lang="es" dirty="0"/>
          </a:p>
        </p:txBody>
      </p:sp>
      <p:cxnSp>
        <p:nvCxnSpPr>
          <p:cNvPr id="23" name="Straight Connector 22"/>
          <p:cNvCxnSpPr/>
          <p:nvPr/>
        </p:nvCxnSpPr>
        <p:spPr>
          <a:xfrm flipV="1">
            <a:off x="954533" y="2083694"/>
            <a:ext cx="1600200" cy="990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604772" y="4406601"/>
            <a:ext cx="914400" cy="369332"/>
          </a:xfrm>
          <a:prstGeom prst="rect">
            <a:avLst/>
          </a:prstGeom>
          <a:noFill/>
        </p:spPr>
        <p:txBody>
          <a:bodyPr wrap="square" rtlCol="0">
            <a:spAutoFit/>
          </a:bodyPr>
          <a:lstStyle/>
          <a:p>
            <a:pPr algn="l" rtl="0"/>
            <a:r>
              <a:rPr lang="es" b="0" i="0" u="none"/>
              <a:t>Bueno!</a:t>
            </a:r>
          </a:p>
        </p:txBody>
      </p:sp>
      <p:sp>
        <p:nvSpPr>
          <p:cNvPr id="25" name="TextBox 24"/>
          <p:cNvSpPr txBox="1"/>
          <p:nvPr/>
        </p:nvSpPr>
        <p:spPr>
          <a:xfrm>
            <a:off x="1604772" y="2642195"/>
            <a:ext cx="914400" cy="369332"/>
          </a:xfrm>
          <a:prstGeom prst="rect">
            <a:avLst/>
          </a:prstGeom>
          <a:noFill/>
        </p:spPr>
        <p:txBody>
          <a:bodyPr wrap="square" rtlCol="0">
            <a:spAutoFit/>
          </a:bodyPr>
          <a:lstStyle/>
          <a:p>
            <a:pPr algn="l" rtl="0"/>
            <a:r>
              <a:rPr lang="es" b="0" i="0" u="none"/>
              <a:t>Bueno!</a:t>
            </a:r>
          </a:p>
        </p:txBody>
      </p:sp>
      <p:sp>
        <p:nvSpPr>
          <p:cNvPr id="26" name="TextBox 25"/>
          <p:cNvSpPr txBox="1"/>
          <p:nvPr/>
        </p:nvSpPr>
        <p:spPr>
          <a:xfrm>
            <a:off x="347472" y="1209503"/>
            <a:ext cx="3429000" cy="307777"/>
          </a:xfrm>
          <a:prstGeom prst="rect">
            <a:avLst/>
          </a:prstGeom>
          <a:solidFill>
            <a:schemeClr val="bg1"/>
          </a:solidFill>
        </p:spPr>
        <p:txBody>
          <a:bodyPr wrap="square" rtlCol="0">
            <a:spAutoFit/>
          </a:bodyPr>
          <a:lstStyle/>
          <a:p>
            <a:pPr algn="l" rtl="0"/>
            <a:r>
              <a:rPr lang="es" sz="1400" b="0" i="0" u="none">
                <a:solidFill>
                  <a:srgbClr val="CC0000"/>
                </a:solidFill>
              </a:rPr>
              <a:t>TRIANGULOS SON SIEMPRE PLANOS</a:t>
            </a:r>
          </a:p>
        </p:txBody>
      </p:sp>
      <p:sp>
        <p:nvSpPr>
          <p:cNvPr id="29" name="Title 1"/>
          <p:cNvSpPr txBox="1">
            <a:spLocks/>
          </p:cNvSpPr>
          <p:nvPr/>
        </p:nvSpPr>
        <p:spPr>
          <a:xfrm>
            <a:off x="502228" y="154927"/>
            <a:ext cx="5257800" cy="845127"/>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Reglas para Hacer Caras</a:t>
            </a:r>
            <a:endParaRPr lang="es" dirty="0"/>
          </a:p>
        </p:txBody>
      </p:sp>
      <p:grpSp>
        <p:nvGrpSpPr>
          <p:cNvPr id="34" name="Group 33"/>
          <p:cNvGrpSpPr/>
          <p:nvPr/>
        </p:nvGrpSpPr>
        <p:grpSpPr>
          <a:xfrm>
            <a:off x="4558513" y="2678826"/>
            <a:ext cx="3124200" cy="2208292"/>
            <a:chOff x="7807403" y="196612"/>
            <a:chExt cx="3124200" cy="2208292"/>
          </a:xfrm>
        </p:grpSpPr>
        <p:sp>
          <p:nvSpPr>
            <p:cNvPr id="5" name="TextBox 4"/>
            <p:cNvSpPr txBox="1"/>
            <p:nvPr/>
          </p:nvSpPr>
          <p:spPr>
            <a:xfrm>
              <a:off x="8036003" y="2025412"/>
              <a:ext cx="2667000" cy="369332"/>
            </a:xfrm>
            <a:prstGeom prst="rect">
              <a:avLst/>
            </a:prstGeom>
            <a:solidFill>
              <a:srgbClr val="0000FF"/>
            </a:solidFill>
            <a:ln>
              <a:solidFill>
                <a:schemeClr val="tx1"/>
              </a:solidFill>
            </a:ln>
          </p:spPr>
          <p:txBody>
            <a:bodyPr wrap="square" rtlCol="0">
              <a:spAutoFit/>
            </a:bodyPr>
            <a:lstStyle/>
            <a:p>
              <a:pPr algn="l" rtl="0"/>
              <a:r>
                <a:rPr lang="es" b="1" i="0" u="none"/>
                <a:t>Sin caras no-planas.</a:t>
              </a:r>
            </a:p>
          </p:txBody>
        </p:sp>
        <p:sp>
          <p:nvSpPr>
            <p:cNvPr id="6" name="Rectangle 5"/>
            <p:cNvSpPr/>
            <p:nvPr/>
          </p:nvSpPr>
          <p:spPr>
            <a:xfrm>
              <a:off x="8417003" y="501412"/>
              <a:ext cx="1600200" cy="990600"/>
            </a:xfrm>
            <a:prstGeom prst="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7" name="TextBox 6"/>
            <p:cNvSpPr txBox="1"/>
            <p:nvPr/>
          </p:nvSpPr>
          <p:spPr>
            <a:xfrm>
              <a:off x="10169603" y="272812"/>
              <a:ext cx="762000" cy="307777"/>
            </a:xfrm>
            <a:prstGeom prst="rect">
              <a:avLst/>
            </a:prstGeom>
            <a:noFill/>
          </p:spPr>
          <p:txBody>
            <a:bodyPr wrap="square" rtlCol="0">
              <a:spAutoFit/>
            </a:bodyPr>
            <a:lstStyle/>
            <a:p>
              <a:pPr algn="l" rtl="0"/>
              <a:r>
                <a:rPr lang="es" sz="1400" b="0" i="0" u="none"/>
                <a:t>Z = 10</a:t>
              </a:r>
              <a:endParaRPr lang="es" dirty="0"/>
            </a:p>
          </p:txBody>
        </p:sp>
        <p:sp>
          <p:nvSpPr>
            <p:cNvPr id="8" name="TextBox 7"/>
            <p:cNvSpPr txBox="1"/>
            <p:nvPr/>
          </p:nvSpPr>
          <p:spPr>
            <a:xfrm>
              <a:off x="10169603" y="1339612"/>
              <a:ext cx="762000" cy="307777"/>
            </a:xfrm>
            <a:prstGeom prst="rect">
              <a:avLst/>
            </a:prstGeom>
            <a:noFill/>
          </p:spPr>
          <p:txBody>
            <a:bodyPr wrap="square" rtlCol="0">
              <a:spAutoFit/>
            </a:bodyPr>
            <a:lstStyle/>
            <a:p>
              <a:pPr algn="l" rtl="0"/>
              <a:r>
                <a:rPr lang="es" sz="1400" b="0" i="0" u="none"/>
                <a:t>Z = 14</a:t>
              </a:r>
              <a:endParaRPr lang="es" dirty="0"/>
            </a:p>
          </p:txBody>
        </p:sp>
        <p:sp>
          <p:nvSpPr>
            <p:cNvPr id="9" name="TextBox 8"/>
            <p:cNvSpPr txBox="1"/>
            <p:nvPr/>
          </p:nvSpPr>
          <p:spPr>
            <a:xfrm>
              <a:off x="7807403" y="196612"/>
              <a:ext cx="762000" cy="307777"/>
            </a:xfrm>
            <a:prstGeom prst="rect">
              <a:avLst/>
            </a:prstGeom>
            <a:noFill/>
          </p:spPr>
          <p:txBody>
            <a:bodyPr wrap="square" rtlCol="0">
              <a:spAutoFit/>
            </a:bodyPr>
            <a:lstStyle/>
            <a:p>
              <a:pPr algn="l" rtl="0"/>
              <a:r>
                <a:rPr lang="es" sz="1400" b="0" i="0" u="none"/>
                <a:t>Z = 10</a:t>
              </a:r>
              <a:endParaRPr lang="es" dirty="0"/>
            </a:p>
          </p:txBody>
        </p:sp>
        <p:sp>
          <p:nvSpPr>
            <p:cNvPr id="10" name="TextBox 9"/>
            <p:cNvSpPr txBox="1"/>
            <p:nvPr/>
          </p:nvSpPr>
          <p:spPr>
            <a:xfrm>
              <a:off x="7807403" y="1492012"/>
              <a:ext cx="762000" cy="307777"/>
            </a:xfrm>
            <a:prstGeom prst="rect">
              <a:avLst/>
            </a:prstGeom>
            <a:noFill/>
          </p:spPr>
          <p:txBody>
            <a:bodyPr wrap="square" rtlCol="0">
              <a:spAutoFit/>
            </a:bodyPr>
            <a:lstStyle/>
            <a:p>
              <a:pPr algn="l" rtl="0"/>
              <a:r>
                <a:rPr lang="es" sz="1400" b="0" i="0" u="none"/>
                <a:t>Z = 10</a:t>
              </a:r>
              <a:endParaRPr lang="es" dirty="0"/>
            </a:p>
          </p:txBody>
        </p:sp>
        <p:sp>
          <p:nvSpPr>
            <p:cNvPr id="11" name="TextBox 10"/>
            <p:cNvSpPr txBox="1"/>
            <p:nvPr/>
          </p:nvSpPr>
          <p:spPr>
            <a:xfrm>
              <a:off x="8950403" y="806212"/>
              <a:ext cx="685800" cy="381000"/>
            </a:xfrm>
            <a:prstGeom prst="rect">
              <a:avLst/>
            </a:prstGeom>
            <a:noFill/>
          </p:spPr>
          <p:txBody>
            <a:bodyPr wrap="square" rtlCol="0">
              <a:spAutoFit/>
            </a:bodyPr>
            <a:lstStyle/>
            <a:p>
              <a:pPr algn="l" rtl="0"/>
              <a:r>
                <a:rPr lang="es" b="0" i="0" u="none"/>
                <a:t>Malo</a:t>
              </a:r>
            </a:p>
          </p:txBody>
        </p:sp>
        <p:sp>
          <p:nvSpPr>
            <p:cNvPr id="27" name="TextBox 26"/>
            <p:cNvSpPr txBox="1"/>
            <p:nvPr/>
          </p:nvSpPr>
          <p:spPr>
            <a:xfrm>
              <a:off x="8036003" y="2035572"/>
              <a:ext cx="2667000" cy="369332"/>
            </a:xfrm>
            <a:prstGeom prst="rect">
              <a:avLst/>
            </a:prstGeom>
            <a:solidFill>
              <a:schemeClr val="bg2">
                <a:lumMod val="20000"/>
                <a:lumOff val="80000"/>
              </a:schemeClr>
            </a:solidFill>
            <a:ln>
              <a:solidFill>
                <a:schemeClr val="tx1"/>
              </a:solidFill>
            </a:ln>
          </p:spPr>
          <p:txBody>
            <a:bodyPr wrap="square" rtlCol="0">
              <a:spAutoFit/>
            </a:bodyPr>
            <a:lstStyle/>
            <a:p>
              <a:pPr algn="l" rtl="0"/>
              <a:r>
                <a:rPr lang="es" b="1" dirty="0" smtClean="0"/>
                <a:t>C</a:t>
              </a:r>
              <a:r>
                <a:rPr lang="es" b="1" i="0" u="none" dirty="0" smtClean="0"/>
                <a:t>ara </a:t>
              </a:r>
              <a:r>
                <a:rPr lang="es" b="1" i="0" u="none" dirty="0"/>
                <a:t>no-planas.</a:t>
              </a:r>
            </a:p>
          </p:txBody>
        </p:sp>
        <p:sp>
          <p:nvSpPr>
            <p:cNvPr id="28" name="Rectangle 27"/>
            <p:cNvSpPr/>
            <p:nvPr/>
          </p:nvSpPr>
          <p:spPr>
            <a:xfrm>
              <a:off x="8417003" y="511572"/>
              <a:ext cx="1600200" cy="990600"/>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31" name="TextBox 30"/>
            <p:cNvSpPr txBox="1"/>
            <p:nvPr/>
          </p:nvSpPr>
          <p:spPr>
            <a:xfrm>
              <a:off x="8836103" y="806212"/>
              <a:ext cx="914400" cy="369332"/>
            </a:xfrm>
            <a:prstGeom prst="rect">
              <a:avLst/>
            </a:prstGeom>
            <a:noFill/>
          </p:spPr>
          <p:txBody>
            <a:bodyPr wrap="square" rtlCol="0">
              <a:spAutoFit/>
            </a:bodyPr>
            <a:lstStyle/>
            <a:p>
              <a:pPr algn="l" rtl="0"/>
              <a:r>
                <a:rPr lang="es" b="0" i="0" u="none">
                  <a:solidFill>
                    <a:srgbClr val="FF0000"/>
                  </a:solidFill>
                </a:rPr>
                <a:t>MALO!</a:t>
              </a:r>
            </a:p>
          </p:txBody>
        </p:sp>
      </p:grpSp>
    </p:spTree>
    <p:extLst>
      <p:ext uri="{BB962C8B-B14F-4D97-AF65-F5344CB8AC3E}">
        <p14:creationId xmlns:p14="http://schemas.microsoft.com/office/powerpoint/2010/main" val="1497371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5898022" cy="990600"/>
          </a:xfrm>
        </p:spPr>
        <p:txBody>
          <a:bodyPr/>
          <a:lstStyle/>
          <a:p>
            <a:pPr algn="l" rtl="0"/>
            <a:r>
              <a:rPr lang="es" b="0" i="0" u="none" dirty="0"/>
              <a:t>Haciendo un Archivo CHN Sencillo</a:t>
            </a:r>
          </a:p>
        </p:txBody>
      </p:sp>
      <p:sp>
        <p:nvSpPr>
          <p:cNvPr id="3" name="Content Placeholder 2"/>
          <p:cNvSpPr>
            <a:spLocks noGrp="1"/>
          </p:cNvSpPr>
          <p:nvPr>
            <p:ph idx="1"/>
          </p:nvPr>
        </p:nvSpPr>
        <p:spPr>
          <a:xfrm>
            <a:off x="304800" y="1413163"/>
            <a:ext cx="3276600" cy="3948546"/>
          </a:xfrm>
        </p:spPr>
        <p:txBody>
          <a:bodyPr>
            <a:normAutofit fontScale="92500" lnSpcReduction="10000"/>
          </a:bodyPr>
          <a:lstStyle/>
          <a:p>
            <a:pPr algn="l" rtl="0"/>
            <a:r>
              <a:rPr lang="es" sz="2000" b="0" i="0" u="none">
                <a:solidFill>
                  <a:schemeClr val="tx1">
                    <a:lumMod val="65000"/>
                    <a:lumOff val="35000"/>
                  </a:schemeClr>
                </a:solidFill>
              </a:rPr>
              <a:t>Inicie </a:t>
            </a:r>
            <a:r>
              <a:rPr lang="es" sz="1800" b="0" i="0" u="none">
                <a:solidFill>
                  <a:schemeClr val="tx1">
                    <a:lumMod val="65000"/>
                    <a:lumOff val="35000"/>
                  </a:schemeClr>
                </a:solidFill>
              </a:rPr>
              <a:t>DISEÑO DE CANAL AVANZADO</a:t>
            </a:r>
          </a:p>
          <a:p>
            <a:endParaRPr lang="es" sz="2000" dirty="0">
              <a:solidFill>
                <a:schemeClr val="tx1">
                  <a:lumMod val="65000"/>
                  <a:lumOff val="35000"/>
                </a:schemeClr>
              </a:solidFill>
            </a:endParaRPr>
          </a:p>
          <a:p>
            <a:pPr algn="l" rtl="0"/>
            <a:r>
              <a:rPr lang="es" sz="2000" b="0" i="0" u="none">
                <a:solidFill>
                  <a:schemeClr val="tx1">
                    <a:lumMod val="65000"/>
                    <a:lumOff val="35000"/>
                  </a:schemeClr>
                </a:solidFill>
              </a:rPr>
              <a:t>Pestaña Nodos:</a:t>
            </a:r>
          </a:p>
          <a:p>
            <a:pPr lvl="2" algn="l" rtl="0"/>
            <a:r>
              <a:rPr lang="es" sz="1400" b="0" i="0" u="none">
                <a:solidFill>
                  <a:schemeClr val="tx1">
                    <a:lumMod val="65000"/>
                    <a:lumOff val="35000"/>
                  </a:schemeClr>
                </a:solidFill>
              </a:rPr>
              <a:t>Haga clic en el ícono Archivo - Abrir</a:t>
            </a:r>
          </a:p>
          <a:p>
            <a:pPr lvl="2" algn="l" rtl="0"/>
            <a:r>
              <a:rPr lang="es" sz="1400" b="0" i="0" u="none">
                <a:solidFill>
                  <a:schemeClr val="tx1">
                    <a:lumMod val="65000"/>
                    <a:lumOff val="35000"/>
                  </a:schemeClr>
                </a:solidFill>
              </a:rPr>
              <a:t>Importe ‘YYY.XYZ’ (carpeta reducidos)</a:t>
            </a:r>
          </a:p>
          <a:p>
            <a:pPr algn="l" rtl="0"/>
            <a:r>
              <a:rPr lang="es" sz="2000" b="0" i="0" u="none">
                <a:solidFill>
                  <a:schemeClr val="tx1">
                    <a:lumMod val="65000"/>
                    <a:lumOff val="35000"/>
                  </a:schemeClr>
                </a:solidFill>
              </a:rPr>
              <a:t>Pestaña Caras:</a:t>
            </a:r>
          </a:p>
          <a:p>
            <a:pPr lvl="2" algn="l" rtl="0"/>
            <a:r>
              <a:rPr lang="es" sz="1400" b="0" i="0" u="none">
                <a:solidFill>
                  <a:schemeClr val="tx1">
                    <a:lumMod val="65000"/>
                    <a:lumOff val="35000"/>
                  </a:schemeClr>
                </a:solidFill>
              </a:rPr>
              <a:t>Crea caras como se muestra.</a:t>
            </a:r>
          </a:p>
          <a:p>
            <a:pPr algn="l" rtl="0"/>
            <a:r>
              <a:rPr lang="es" sz="2000" b="0" i="0" u="none">
                <a:solidFill>
                  <a:schemeClr val="tx1">
                    <a:lumMod val="65000"/>
                    <a:lumOff val="35000"/>
                  </a:schemeClr>
                </a:solidFill>
              </a:rPr>
              <a:t>Clic en ‘Caras – Verificar Caras’.</a:t>
            </a:r>
          </a:p>
          <a:p>
            <a:pPr algn="l" rtl="0"/>
            <a:r>
              <a:rPr lang="es" sz="2000" b="0" i="0" u="none">
                <a:solidFill>
                  <a:schemeClr val="tx1">
                    <a:lumMod val="65000"/>
                    <a:lumOff val="35000"/>
                  </a:schemeClr>
                </a:solidFill>
              </a:rPr>
              <a:t>Reparar cualquier cara mala.</a:t>
            </a:r>
          </a:p>
          <a:p>
            <a:pPr algn="l" rtl="0"/>
            <a:r>
              <a:rPr lang="es" sz="2000" b="0" i="0" u="none">
                <a:solidFill>
                  <a:schemeClr val="tx1">
                    <a:lumMod val="65000"/>
                    <a:lumOff val="35000"/>
                  </a:schemeClr>
                </a:solidFill>
              </a:rPr>
              <a:t>Salve su Archivo CHN</a:t>
            </a:r>
          </a:p>
          <a:p>
            <a:pPr lvl="2" algn="l" rtl="0"/>
            <a:r>
              <a:rPr lang="es" sz="1400" b="0" i="0" u="none">
                <a:solidFill>
                  <a:schemeClr val="tx1">
                    <a:lumMod val="65000"/>
                    <a:lumOff val="35000"/>
                  </a:schemeClr>
                </a:solidFill>
              </a:rPr>
              <a:t>Salve como ‘YYY1 Mine.CHN’</a:t>
            </a:r>
          </a:p>
          <a:p>
            <a:endParaRPr lang="es" sz="2000" dirty="0"/>
          </a:p>
        </p:txBody>
      </p:sp>
      <p:pic>
        <p:nvPicPr>
          <p:cNvPr id="4" name="Picture 2"/>
          <p:cNvPicPr>
            <a:picLocks noChangeAspect="1" noChangeArrowheads="1"/>
          </p:cNvPicPr>
          <p:nvPr/>
        </p:nvPicPr>
        <p:blipFill>
          <a:blip r:embed="rId3" cstate="print"/>
          <a:srcRect/>
          <a:stretch>
            <a:fillRect/>
          </a:stretch>
        </p:blipFill>
        <p:spPr bwMode="auto">
          <a:xfrm>
            <a:off x="3682313" y="1600198"/>
            <a:ext cx="5309286" cy="3054927"/>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4065133" y="3792681"/>
            <a:ext cx="3443165" cy="2611582"/>
          </a:xfrm>
          <a:prstGeom prst="rect">
            <a:avLst/>
          </a:prstGeom>
          <a:noFill/>
          <a:ln w="9525">
            <a:solidFill>
              <a:schemeClr val="tx1">
                <a:lumMod val="65000"/>
                <a:lumOff val="35000"/>
              </a:schemeClr>
            </a:solidFill>
            <a:miter lim="800000"/>
            <a:headEnd/>
            <a:tailEnd/>
          </a:ln>
        </p:spPr>
      </p:pic>
    </p:spTree>
    <p:extLst>
      <p:ext uri="{BB962C8B-B14F-4D97-AF65-F5344CB8AC3E}">
        <p14:creationId xmlns:p14="http://schemas.microsoft.com/office/powerpoint/2010/main" val="23668939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073" y="85841"/>
            <a:ext cx="6477000" cy="838200"/>
          </a:xfrm>
        </p:spPr>
        <p:txBody>
          <a:bodyPr/>
          <a:lstStyle/>
          <a:p>
            <a:pPr algn="l" rtl="0"/>
            <a:r>
              <a:rPr lang="es" b="0" i="0" u="none"/>
              <a:t>TIN vs CHN:  Ejemplo #1</a:t>
            </a:r>
          </a:p>
        </p:txBody>
      </p:sp>
      <p:sp>
        <p:nvSpPr>
          <p:cNvPr id="6" name="Rectangle 5"/>
          <p:cNvSpPr/>
          <p:nvPr/>
        </p:nvSpPr>
        <p:spPr>
          <a:xfrm>
            <a:off x="423949" y="3036489"/>
            <a:ext cx="4953000" cy="3170099"/>
          </a:xfrm>
          <a:prstGeom prst="rect">
            <a:avLst/>
          </a:prstGeom>
          <a:solidFill>
            <a:schemeClr val="bg1"/>
          </a:solidFill>
          <a:ln>
            <a:solidFill>
              <a:schemeClr val="tx1"/>
            </a:solidFill>
          </a:ln>
        </p:spPr>
        <p:txBody>
          <a:bodyPr wrap="square">
            <a:spAutoFit/>
          </a:bodyPr>
          <a:lstStyle/>
          <a:p>
            <a:pPr algn="l" rtl="0"/>
            <a:r>
              <a:rPr lang="es" sz="1000" b="1" i="0" u="none" dirty="0">
                <a:latin typeface="Courier New" pitchFamily="49" charset="0"/>
                <a:cs typeface="Courier New" pitchFamily="49" charset="0"/>
              </a:rPr>
              <a:t>Unidad Volumen:</a:t>
            </a:r>
            <a:r>
              <a:rPr lang="es" sz="1000" b="0" i="0" u="none" dirty="0">
                <a:latin typeface="Courier New" pitchFamily="49" charset="0"/>
                <a:cs typeface="Courier New" pitchFamily="49" charset="0"/>
              </a:rPr>
              <a:t> </a:t>
            </a:r>
            <a:r>
              <a:rPr lang="es" sz="1000" b="1" i="0" u="none" dirty="0">
                <a:latin typeface="Courier New" pitchFamily="49" charset="0"/>
                <a:cs typeface="Courier New" pitchFamily="49" charset="0"/>
              </a:rPr>
              <a:t>Yardas cúbicas</a:t>
            </a:r>
          </a:p>
          <a:p>
            <a:pPr algn="l" rtl="0"/>
            <a:r>
              <a:rPr lang="es" sz="1000" b="1" i="0" u="none" dirty="0">
                <a:latin typeface="Courier New" pitchFamily="49" charset="0"/>
                <a:cs typeface="Courier New" pitchFamily="49" charset="0"/>
              </a:rPr>
              <a:t>Totales Volumen TIN vs Canal - Detallado por Caras Canal</a:t>
            </a:r>
          </a:p>
          <a:p>
            <a:pPr algn="l" rtl="0"/>
            <a:r>
              <a:rPr lang="es" sz="1000" b="1" i="0" u="none" dirty="0">
                <a:latin typeface="Courier New" pitchFamily="49" charset="0"/>
                <a:cs typeface="Courier New" pitchFamily="49" charset="0"/>
              </a:rPr>
              <a:t>Archivo TIN:</a:t>
            </a:r>
            <a:r>
              <a:rPr lang="es" sz="1000" b="0" i="0" u="none" dirty="0">
                <a:latin typeface="Courier New" pitchFamily="49" charset="0"/>
                <a:cs typeface="Courier New" pitchFamily="49" charset="0"/>
              </a:rPr>
              <a:t> </a:t>
            </a:r>
            <a:r>
              <a:rPr lang="es" sz="1000" b="1" i="0" u="none" dirty="0">
                <a:latin typeface="Courier New" pitchFamily="49" charset="0"/>
                <a:cs typeface="Courier New" pitchFamily="49" charset="0"/>
              </a:rPr>
              <a:t>C:\HYPACK 2012\Projects\VOLUME CLASS\Sort\AAA.XYZ</a:t>
            </a:r>
          </a:p>
          <a:p>
            <a:pPr algn="l" rtl="0"/>
            <a:r>
              <a:rPr lang="es" sz="1000" b="1" i="0" u="none" dirty="0">
                <a:latin typeface="Courier New" pitchFamily="49" charset="0"/>
                <a:cs typeface="Courier New" pitchFamily="49" charset="0"/>
              </a:rPr>
              <a:t>Archivo CHN:</a:t>
            </a:r>
            <a:r>
              <a:rPr lang="es" sz="1000" b="0" i="0" u="none" dirty="0">
                <a:latin typeface="Courier New" pitchFamily="49" charset="0"/>
                <a:cs typeface="Courier New" pitchFamily="49" charset="0"/>
              </a:rPr>
              <a:t> </a:t>
            </a:r>
            <a:r>
              <a:rPr lang="es" sz="1000" b="1" i="0" u="none" dirty="0">
                <a:latin typeface="Courier New" pitchFamily="49" charset="0"/>
                <a:cs typeface="Courier New" pitchFamily="49" charset="0"/>
              </a:rPr>
              <a:t>C:\HYPACK 2012\Projects\VOLUME CLASS\YYY1 Mine.chn</a:t>
            </a:r>
          </a:p>
          <a:p>
            <a:pPr algn="l" rtl="0"/>
            <a:r>
              <a:rPr lang="es" sz="1000" b="1" i="0" u="none" dirty="0">
                <a:latin typeface="Courier New" pitchFamily="49" charset="0"/>
                <a:cs typeface="Courier New" pitchFamily="49" charset="0"/>
              </a:rPr>
              <a:t>Sobreprofundidad:</a:t>
            </a:r>
            <a:r>
              <a:rPr lang="es" sz="1000" b="0" i="0" u="none" dirty="0">
                <a:latin typeface="Courier New" pitchFamily="49" charset="0"/>
                <a:cs typeface="Courier New" pitchFamily="49" charset="0"/>
              </a:rPr>
              <a:t> </a:t>
            </a:r>
            <a:r>
              <a:rPr lang="es" sz="1000" b="1" i="0" u="none" dirty="0">
                <a:latin typeface="Courier New" pitchFamily="49" charset="0"/>
                <a:cs typeface="Courier New" pitchFamily="49" charset="0"/>
              </a:rPr>
              <a:t>1</a:t>
            </a:r>
          </a:p>
          <a:p>
            <a:pPr algn="l" rtl="0"/>
            <a:r>
              <a:rPr lang="es" sz="1000" b="0" i="0" u="none" dirty="0">
                <a:latin typeface="Courier New" pitchFamily="49" charset="0"/>
                <a:cs typeface="Courier New" pitchFamily="49" charset="0"/>
              </a:rPr>
              <a:t>        </a:t>
            </a:r>
            <a:r>
              <a:rPr lang="es" sz="1000" b="1" i="0" u="none" dirty="0">
                <a:latin typeface="Courier New" pitchFamily="49" charset="0"/>
                <a:cs typeface="Courier New" pitchFamily="49" charset="0"/>
              </a:rPr>
              <a:t>Diseño      Sobreprof   Sobreprof.</a:t>
            </a:r>
            <a:r>
              <a:rPr lang="es" sz="1000" b="0" i="0" u="none" dirty="0">
                <a:latin typeface="Courier New" pitchFamily="49" charset="0"/>
                <a:cs typeface="Courier New" pitchFamily="49" charset="0"/>
              </a:rPr>
              <a:t>   </a:t>
            </a:r>
          </a:p>
          <a:p>
            <a:pPr algn="l" rtl="0"/>
            <a:r>
              <a:rPr lang="es" sz="1000" b="0" i="0" u="none" dirty="0">
                <a:latin typeface="Courier New" pitchFamily="49" charset="0"/>
                <a:cs typeface="Courier New" pitchFamily="49" charset="0"/>
              </a:rPr>
              <a:t>        </a:t>
            </a:r>
            <a:r>
              <a:rPr lang="es" sz="1000" b="1" i="0" u="none" dirty="0">
                <a:latin typeface="Courier New" pitchFamily="49" charset="0"/>
                <a:cs typeface="Courier New" pitchFamily="49" charset="0"/>
              </a:rPr>
              <a:t>Corte         Sin Isóbata   Isóbatas</a:t>
            </a:r>
            <a:r>
              <a:rPr lang="es" sz="1000" b="0" i="0" u="none" dirty="0">
                <a:latin typeface="Courier New" pitchFamily="49" charset="0"/>
                <a:cs typeface="Courier New" pitchFamily="49" charset="0"/>
              </a:rPr>
              <a:t>     </a:t>
            </a:r>
          </a:p>
          <a:p>
            <a:pPr algn="l" rtl="0"/>
            <a:r>
              <a:rPr lang="es" sz="1000" b="1" i="0" u="none" dirty="0">
                <a:latin typeface="Courier New" pitchFamily="49" charset="0"/>
                <a:cs typeface="Courier New" pitchFamily="49" charset="0"/>
              </a:rPr>
              <a:t>Cara            Volumen      Volumen      Volumen</a:t>
            </a:r>
            <a:r>
              <a:rPr lang="es" sz="1000" b="0" i="0" u="none" dirty="0">
                <a:latin typeface="Courier New" pitchFamily="49" charset="0"/>
                <a:cs typeface="Courier New" pitchFamily="49" charset="0"/>
              </a:rPr>
              <a:t>      </a:t>
            </a:r>
          </a:p>
          <a:p>
            <a:pPr algn="l" rtl="0"/>
            <a:r>
              <a:rPr lang="es" sz="1000" b="1" i="0" u="none" dirty="0">
                <a:latin typeface="Courier New" pitchFamily="49" charset="0"/>
                <a:cs typeface="Courier New" pitchFamily="49" charset="0"/>
              </a:rPr>
              <a:t>--------------------------------------------</a:t>
            </a:r>
          </a:p>
          <a:p>
            <a:pPr algn="l" rtl="0"/>
            <a:r>
              <a:rPr lang="es" sz="1000" b="1" i="0" u="none" dirty="0">
                <a:latin typeface="Courier New" pitchFamily="49" charset="0"/>
                <a:cs typeface="Courier New" pitchFamily="49" charset="0"/>
              </a:rPr>
              <a:t>1             2153.2       991.1       669.9</a:t>
            </a:r>
          </a:p>
          <a:p>
            <a:pPr algn="l" rtl="0"/>
            <a:r>
              <a:rPr lang="es" sz="1000" b="1" i="0" u="none" dirty="0">
                <a:latin typeface="Courier New" pitchFamily="49" charset="0"/>
                <a:cs typeface="Courier New" pitchFamily="49" charset="0"/>
              </a:rPr>
              <a:t>2              600.5       271.5       208.6</a:t>
            </a:r>
          </a:p>
          <a:p>
            <a:pPr algn="l" rtl="0"/>
            <a:r>
              <a:rPr lang="es" sz="1000" b="1" i="0" u="none" dirty="0">
                <a:latin typeface="Courier New" pitchFamily="49" charset="0"/>
                <a:cs typeface="Courier New" pitchFamily="49" charset="0"/>
              </a:rPr>
              <a:t>3               40.8        36.5        20.7</a:t>
            </a:r>
          </a:p>
          <a:p>
            <a:pPr algn="l" rtl="0"/>
            <a:r>
              <a:rPr lang="es" sz="1000" b="1" i="0" u="none" dirty="0">
                <a:latin typeface="Courier New" pitchFamily="49" charset="0"/>
                <a:cs typeface="Courier New" pitchFamily="49" charset="0"/>
              </a:rPr>
              <a:t>4              150.5        82.3        62.0</a:t>
            </a:r>
          </a:p>
          <a:p>
            <a:pPr algn="l" rtl="0"/>
            <a:r>
              <a:rPr lang="es" sz="1000" b="1" i="0" u="none" dirty="0">
                <a:latin typeface="Courier New" pitchFamily="49" charset="0"/>
                <a:cs typeface="Courier New" pitchFamily="49" charset="0"/>
              </a:rPr>
              <a:t>5              215.3       268.9       169.6</a:t>
            </a:r>
          </a:p>
          <a:p>
            <a:pPr algn="l" rtl="0"/>
            <a:r>
              <a:rPr lang="es" sz="1000" b="1" i="0" u="none" dirty="0">
                <a:latin typeface="Courier New" pitchFamily="49" charset="0"/>
                <a:cs typeface="Courier New" pitchFamily="49" charset="0"/>
              </a:rPr>
              <a:t>6              486.1       333.3       262.9</a:t>
            </a:r>
          </a:p>
          <a:p>
            <a:pPr algn="l" rtl="0"/>
            <a:r>
              <a:rPr lang="es" sz="1000" b="1" i="0" u="none" dirty="0">
                <a:latin typeface="Courier New" pitchFamily="49" charset="0"/>
                <a:cs typeface="Courier New" pitchFamily="49" charset="0"/>
              </a:rPr>
              <a:t>7              628.8       234.5       220.9</a:t>
            </a:r>
          </a:p>
          <a:p>
            <a:pPr algn="l" rtl="0"/>
            <a:r>
              <a:rPr lang="es" sz="1000" b="1" i="0" u="none" dirty="0">
                <a:latin typeface="Courier New" pitchFamily="49" charset="0"/>
                <a:cs typeface="Courier New" pitchFamily="49" charset="0"/>
              </a:rPr>
              <a:t>8             1483.7      1017.6       772.1</a:t>
            </a:r>
          </a:p>
          <a:p>
            <a:pPr algn="l" rtl="0"/>
            <a:r>
              <a:rPr lang="es" sz="1000" b="1" i="0" u="none" dirty="0">
                <a:latin typeface="Courier New" pitchFamily="49" charset="0"/>
                <a:cs typeface="Courier New" pitchFamily="49" charset="0"/>
              </a:rPr>
              <a:t>--------------------------------------------</a:t>
            </a:r>
          </a:p>
          <a:p>
            <a:pPr algn="l" rtl="0"/>
            <a:r>
              <a:rPr lang="es" sz="1000" b="1" i="0" u="none" dirty="0">
                <a:latin typeface="Courier New" pitchFamily="49" charset="0"/>
                <a:cs typeface="Courier New" pitchFamily="49" charset="0"/>
              </a:rPr>
              <a:t>Total         5758.8    3235.8    </a:t>
            </a:r>
            <a:r>
              <a:rPr lang="es" sz="1000" b="1" i="0" u="none" dirty="0" smtClean="0">
                <a:latin typeface="Courier New" pitchFamily="49" charset="0"/>
                <a:cs typeface="Courier New" pitchFamily="49" charset="0"/>
              </a:rPr>
              <a:t>2386.7</a:t>
            </a:r>
          </a:p>
        </p:txBody>
      </p:sp>
      <p:sp>
        <p:nvSpPr>
          <p:cNvPr id="7" name="TextBox 6"/>
          <p:cNvSpPr txBox="1"/>
          <p:nvPr/>
        </p:nvSpPr>
        <p:spPr>
          <a:xfrm>
            <a:off x="374073" y="6163797"/>
            <a:ext cx="5002876" cy="584775"/>
          </a:xfrm>
          <a:prstGeom prst="rect">
            <a:avLst/>
          </a:prstGeom>
          <a:noFill/>
        </p:spPr>
        <p:txBody>
          <a:bodyPr wrap="square" rtlCol="0">
            <a:spAutoFit/>
          </a:bodyPr>
          <a:lstStyle/>
          <a:p>
            <a:pPr algn="l" rtl="0">
              <a:buFont typeface="Arial" pitchFamily="34" charset="0"/>
              <a:buChar char="•"/>
            </a:pPr>
            <a:r>
              <a:rPr lang="es" sz="1600" b="0" i="0" u="none" dirty="0">
                <a:solidFill>
                  <a:schemeClr val="tx1">
                    <a:lumMod val="65000"/>
                    <a:lumOff val="35000"/>
                  </a:schemeClr>
                </a:solidFill>
              </a:rPr>
              <a:t>  Volumen resultante es reportado por cada cara.</a:t>
            </a:r>
          </a:p>
          <a:p>
            <a:pPr algn="l" rtl="0">
              <a:buFont typeface="Arial" pitchFamily="34" charset="0"/>
              <a:buChar char="•"/>
            </a:pPr>
            <a:r>
              <a:rPr lang="es" sz="1600" b="0" i="0" u="none" dirty="0">
                <a:solidFill>
                  <a:schemeClr val="tx1">
                    <a:lumMod val="65000"/>
                    <a:lumOff val="35000"/>
                  </a:schemeClr>
                </a:solidFill>
              </a:rPr>
              <a:t> No sub-divide el material entre líneas planeadas.</a:t>
            </a:r>
          </a:p>
        </p:txBody>
      </p:sp>
      <p:graphicFrame>
        <p:nvGraphicFramePr>
          <p:cNvPr id="8" name="Table 7"/>
          <p:cNvGraphicFramePr>
            <a:graphicFrameLocks noGrp="1"/>
          </p:cNvGraphicFramePr>
          <p:nvPr>
            <p:extLst>
              <p:ext uri="{D42A27DB-BD31-4B8C-83A1-F6EECF244321}">
                <p14:modId xmlns:p14="http://schemas.microsoft.com/office/powerpoint/2010/main" val="33031175"/>
              </p:ext>
            </p:extLst>
          </p:nvPr>
        </p:nvGraphicFramePr>
        <p:xfrm>
          <a:off x="423949" y="1151272"/>
          <a:ext cx="4889269" cy="1839690"/>
        </p:xfrm>
        <a:graphic>
          <a:graphicData uri="http://schemas.openxmlformats.org/drawingml/2006/table">
            <a:tbl>
              <a:tblPr firstRow="1" bandRow="1">
                <a:tableStyleId>{21E4AEA4-8DFA-4A89-87EB-49C32662AFE0}</a:tableStyleId>
              </a:tblPr>
              <a:tblGrid>
                <a:gridCol w="1643908">
                  <a:extLst>
                    <a:ext uri="{9D8B030D-6E8A-4147-A177-3AD203B41FA5}">
                      <a16:colId xmlns:a16="http://schemas.microsoft.com/office/drawing/2014/main" xmlns="" val="20000"/>
                    </a:ext>
                  </a:extLst>
                </a:gridCol>
                <a:gridCol w="3245361">
                  <a:extLst>
                    <a:ext uri="{9D8B030D-6E8A-4147-A177-3AD203B41FA5}">
                      <a16:colId xmlns:a16="http://schemas.microsoft.com/office/drawing/2014/main" xmlns="" val="20001"/>
                    </a:ext>
                  </a:extLst>
                </a:gridCol>
              </a:tblGrid>
              <a:tr h="276498">
                <a:tc>
                  <a:txBody>
                    <a:bodyPr/>
                    <a:lstStyle/>
                    <a:p>
                      <a:pPr algn="l" rtl="0"/>
                      <a:r>
                        <a:rPr lang="es" sz="1200" b="0" i="0" u="none"/>
                        <a:t>Archivo Entrada:</a:t>
                      </a:r>
                    </a:p>
                  </a:txBody>
                  <a:tcPr/>
                </a:tc>
                <a:tc>
                  <a:txBody>
                    <a:bodyPr/>
                    <a:lstStyle/>
                    <a:p>
                      <a:pPr algn="l" rtl="0"/>
                      <a:r>
                        <a:rPr lang="es" sz="1200" b="0" i="0" u="none"/>
                        <a:t>AAA.XYZ</a:t>
                      </a:r>
                    </a:p>
                  </a:txBody>
                  <a:tcPr/>
                </a:tc>
                <a:extLst>
                  <a:ext uri="{0D108BD9-81ED-4DB2-BD59-A6C34878D82A}">
                    <a16:rowId xmlns:a16="http://schemas.microsoft.com/office/drawing/2014/main" xmlns="" val="10000"/>
                  </a:ext>
                </a:extLst>
              </a:tr>
              <a:tr h="276498">
                <a:tc>
                  <a:txBody>
                    <a:bodyPr/>
                    <a:lstStyle/>
                    <a:p>
                      <a:pPr algn="l" rtl="0"/>
                      <a:r>
                        <a:rPr lang="es" sz="1200" b="0" i="0" u="none"/>
                        <a:t>ADV. Archivo Canal:</a:t>
                      </a:r>
                    </a:p>
                  </a:txBody>
                  <a:tcPr/>
                </a:tc>
                <a:tc>
                  <a:txBody>
                    <a:bodyPr/>
                    <a:lstStyle/>
                    <a:p>
                      <a:pPr algn="l" rtl="0"/>
                      <a:r>
                        <a:rPr lang="es" sz="1200" b="0" i="0" u="none"/>
                        <a:t>YYY1Mine.CHN</a:t>
                      </a:r>
                    </a:p>
                  </a:txBody>
                  <a:tcPr/>
                </a:tc>
                <a:extLst>
                  <a:ext uri="{0D108BD9-81ED-4DB2-BD59-A6C34878D82A}">
                    <a16:rowId xmlns:a16="http://schemas.microsoft.com/office/drawing/2014/main" xmlns="" val="10001"/>
                  </a:ext>
                </a:extLst>
              </a:tr>
              <a:tr h="276498">
                <a:tc>
                  <a:txBody>
                    <a:bodyPr/>
                    <a:lstStyle/>
                    <a:p>
                      <a:pPr algn="l" rtl="0"/>
                      <a:r>
                        <a:rPr lang="es" sz="1200" b="0" i="0" u="none"/>
                        <a:t>LADO MAX TIN</a:t>
                      </a:r>
                    </a:p>
                  </a:txBody>
                  <a:tcPr/>
                </a:tc>
                <a:tc>
                  <a:txBody>
                    <a:bodyPr/>
                    <a:lstStyle/>
                    <a:p>
                      <a:pPr algn="l" rtl="0"/>
                      <a:r>
                        <a:rPr lang="es" sz="1200" b="0" i="0" u="none"/>
                        <a:t>25</a:t>
                      </a:r>
                    </a:p>
                  </a:txBody>
                  <a:tcPr/>
                </a:tc>
                <a:extLst>
                  <a:ext uri="{0D108BD9-81ED-4DB2-BD59-A6C34878D82A}">
                    <a16:rowId xmlns:a16="http://schemas.microsoft.com/office/drawing/2014/main" xmlns="" val="10002"/>
                  </a:ext>
                </a:extLst>
              </a:tr>
              <a:tr h="276498">
                <a:tc>
                  <a:txBody>
                    <a:bodyPr/>
                    <a:lstStyle/>
                    <a:p>
                      <a:pPr algn="l" rtl="0"/>
                      <a:r>
                        <a:rPr lang="es" sz="1200" b="0" i="0" u="none"/>
                        <a:t>Modo:</a:t>
                      </a:r>
                    </a:p>
                  </a:txBody>
                  <a:tcPr/>
                </a:tc>
                <a:tc>
                  <a:txBody>
                    <a:bodyPr/>
                    <a:lstStyle/>
                    <a:p>
                      <a:pPr algn="l" rtl="0"/>
                      <a:r>
                        <a:rPr lang="es" sz="1200" b="0" i="0" u="none"/>
                        <a:t>Profundidad</a:t>
                      </a:r>
                    </a:p>
                  </a:txBody>
                  <a:tcPr/>
                </a:tc>
                <a:extLst>
                  <a:ext uri="{0D108BD9-81ED-4DB2-BD59-A6C34878D82A}">
                    <a16:rowId xmlns:a16="http://schemas.microsoft.com/office/drawing/2014/main" xmlns="" val="10003"/>
                  </a:ext>
                </a:extLst>
              </a:tr>
              <a:tr h="276498">
                <a:tc>
                  <a:txBody>
                    <a:bodyPr/>
                    <a:lstStyle/>
                    <a:p>
                      <a:pPr algn="l" rtl="0"/>
                      <a:r>
                        <a:rPr lang="es" sz="1200" b="0" i="0" u="none"/>
                        <a:t>Volumen:</a:t>
                      </a:r>
                    </a:p>
                  </a:txBody>
                  <a:tcPr/>
                </a:tc>
                <a:tc>
                  <a:txBody>
                    <a:bodyPr/>
                    <a:lstStyle/>
                    <a:p>
                      <a:pPr algn="l" rtl="0"/>
                      <a:r>
                        <a:rPr lang="es" sz="1200" b="0" i="0" u="none"/>
                        <a:t>TIN a Canal</a:t>
                      </a:r>
                    </a:p>
                  </a:txBody>
                  <a:tcPr/>
                </a:tc>
                <a:extLst>
                  <a:ext uri="{0D108BD9-81ED-4DB2-BD59-A6C34878D82A}">
                    <a16:rowId xmlns:a16="http://schemas.microsoft.com/office/drawing/2014/main" xmlns="" val="10004"/>
                  </a:ext>
                </a:extLst>
              </a:tr>
              <a:tr h="276498">
                <a:tc>
                  <a:txBody>
                    <a:bodyPr/>
                    <a:lstStyle/>
                    <a:p>
                      <a:pPr algn="l" rtl="0"/>
                      <a:r>
                        <a:rPr lang="es" sz="1200" b="0" i="0" u="none"/>
                        <a:t>Incluir Sobreprofundidad</a:t>
                      </a:r>
                    </a:p>
                  </a:txBody>
                  <a:tcPr/>
                </a:tc>
                <a:tc>
                  <a:txBody>
                    <a:bodyPr/>
                    <a:lstStyle/>
                    <a:p>
                      <a:pPr algn="l" rtl="0"/>
                      <a:r>
                        <a:rPr lang="es" sz="1200" b="0" i="0" u="none" dirty="0"/>
                        <a:t>Incluir OD Isóbata</a:t>
                      </a:r>
                    </a:p>
                  </a:txBody>
                  <a:tcPr/>
                </a:tc>
                <a:extLst>
                  <a:ext uri="{0D108BD9-81ED-4DB2-BD59-A6C34878D82A}">
                    <a16:rowId xmlns:a16="http://schemas.microsoft.com/office/drawing/2014/main" xmlns="" val="10005"/>
                  </a:ext>
                </a:extLst>
              </a:tr>
            </a:tbl>
          </a:graphicData>
        </a:graphic>
      </p:graphicFrame>
      <p:pic>
        <p:nvPicPr>
          <p:cNvPr id="3" name="Picture 2"/>
          <p:cNvPicPr>
            <a:picLocks noChangeAspect="1"/>
          </p:cNvPicPr>
          <p:nvPr/>
        </p:nvPicPr>
        <p:blipFill>
          <a:blip r:embed="rId2"/>
          <a:stretch>
            <a:fillRect/>
          </a:stretch>
        </p:blipFill>
        <p:spPr>
          <a:xfrm>
            <a:off x="6279799" y="1577275"/>
            <a:ext cx="2330801" cy="4634394"/>
          </a:xfrm>
          <a:prstGeom prst="rect">
            <a:avLst/>
          </a:prstGeom>
          <a:ln>
            <a:solidFill>
              <a:schemeClr val="tx1">
                <a:lumMod val="65000"/>
                <a:lumOff val="35000"/>
              </a:schemeClr>
            </a:solidFill>
          </a:ln>
        </p:spPr>
      </p:pic>
    </p:spTree>
    <p:extLst>
      <p:ext uri="{BB962C8B-B14F-4D97-AF65-F5344CB8AC3E}">
        <p14:creationId xmlns:p14="http://schemas.microsoft.com/office/powerpoint/2010/main" val="1047928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C:\Temp\SSS2.png"/>
          <p:cNvPicPr>
            <a:picLocks noChangeAspect="1" noChangeArrowheads="1"/>
          </p:cNvPicPr>
          <p:nvPr/>
        </p:nvPicPr>
        <p:blipFill>
          <a:blip r:embed="rId2" cstate="print"/>
          <a:srcRect/>
          <a:stretch>
            <a:fillRect/>
          </a:stretch>
        </p:blipFill>
        <p:spPr bwMode="auto">
          <a:xfrm>
            <a:off x="3931830" y="1513729"/>
            <a:ext cx="5191850" cy="5344271"/>
          </a:xfrm>
          <a:prstGeom prst="rect">
            <a:avLst/>
          </a:prstGeom>
          <a:noFill/>
        </p:spPr>
      </p:pic>
      <p:sp>
        <p:nvSpPr>
          <p:cNvPr id="2" name="Title 1"/>
          <p:cNvSpPr>
            <a:spLocks noGrp="1"/>
          </p:cNvSpPr>
          <p:nvPr>
            <p:ph type="title"/>
          </p:nvPr>
        </p:nvSpPr>
        <p:spPr>
          <a:xfrm>
            <a:off x="457200" y="0"/>
            <a:ext cx="8229600" cy="1143000"/>
          </a:xfrm>
        </p:spPr>
        <p:txBody>
          <a:bodyPr/>
          <a:lstStyle/>
          <a:p>
            <a:pPr algn="l" rtl="0"/>
            <a:r>
              <a:rPr lang="es" b="0" i="0" u="none"/>
              <a:t>Verificando su Modelo por “huecos”</a:t>
            </a:r>
          </a:p>
        </p:txBody>
      </p:sp>
      <p:sp>
        <p:nvSpPr>
          <p:cNvPr id="4" name="TextBox 3"/>
          <p:cNvSpPr txBox="1"/>
          <p:nvPr/>
        </p:nvSpPr>
        <p:spPr>
          <a:xfrm>
            <a:off x="457200" y="2701222"/>
            <a:ext cx="3276600" cy="1077218"/>
          </a:xfrm>
          <a:prstGeom prst="rect">
            <a:avLst/>
          </a:prstGeom>
          <a:solidFill>
            <a:schemeClr val="bg1"/>
          </a:solidFill>
          <a:ln>
            <a:solidFill>
              <a:schemeClr val="tx1"/>
            </a:solidFill>
          </a:ln>
        </p:spPr>
        <p:txBody>
          <a:bodyPr wrap="square" rtlCol="0">
            <a:spAutoFit/>
          </a:bodyPr>
          <a:lstStyle/>
          <a:p>
            <a:pPr algn="l" rtl="0"/>
            <a:r>
              <a:rPr lang="es" sz="1600" b="1" i="0" u="none" dirty="0">
                <a:solidFill>
                  <a:srgbClr val="FF0000"/>
                </a:solidFill>
              </a:rPr>
              <a:t>Verifique por huecos.</a:t>
            </a:r>
            <a:r>
              <a:rPr lang="es" sz="1600" b="0" i="0" u="none" dirty="0">
                <a:solidFill>
                  <a:srgbClr val="FF0000"/>
                </a:solidFill>
              </a:rPr>
              <a:t>  </a:t>
            </a:r>
            <a:r>
              <a:rPr lang="es" sz="1600" b="0" i="0" u="none" dirty="0"/>
              <a:t>Después de hacer su modelo, haga clic en ‘Modelo 2D – Llenar Area’ y verifique por huecos.</a:t>
            </a:r>
          </a:p>
        </p:txBody>
      </p:sp>
      <p:sp>
        <p:nvSpPr>
          <p:cNvPr id="5" name="TextBox 4"/>
          <p:cNvSpPr txBox="1"/>
          <p:nvPr/>
        </p:nvSpPr>
        <p:spPr>
          <a:xfrm>
            <a:off x="457200" y="3996622"/>
            <a:ext cx="3276600" cy="1077218"/>
          </a:xfrm>
          <a:prstGeom prst="rect">
            <a:avLst/>
          </a:prstGeom>
          <a:solidFill>
            <a:schemeClr val="bg1"/>
          </a:solidFill>
          <a:ln>
            <a:solidFill>
              <a:schemeClr val="tx1"/>
            </a:solidFill>
          </a:ln>
        </p:spPr>
        <p:txBody>
          <a:bodyPr wrap="square" rtlCol="0">
            <a:spAutoFit/>
          </a:bodyPr>
          <a:lstStyle/>
          <a:p>
            <a:pPr algn="l" rtl="0"/>
            <a:r>
              <a:rPr lang="es" sz="1600" b="1" i="0" u="none" dirty="0">
                <a:solidFill>
                  <a:srgbClr val="FF0000"/>
                </a:solidFill>
              </a:rPr>
              <a:t>Advertencia:</a:t>
            </a:r>
            <a:r>
              <a:rPr lang="es" sz="1600" b="0" i="0" u="none" dirty="0">
                <a:solidFill>
                  <a:srgbClr val="FF0000"/>
                </a:solidFill>
              </a:rPr>
              <a:t>  </a:t>
            </a:r>
            <a:r>
              <a:rPr lang="es" sz="1600" b="0" i="0" u="none" dirty="0"/>
              <a:t>Las rutinas de volumen en MODELO TIN </a:t>
            </a:r>
            <a:r>
              <a:rPr lang="es" sz="1600" b="1" i="0" u="sng" dirty="0"/>
              <a:t>NO</a:t>
            </a:r>
            <a:r>
              <a:rPr lang="es" sz="1600" b="0" i="0" u="none" dirty="0"/>
              <a:t> calculan </a:t>
            </a:r>
            <a:r>
              <a:rPr lang="es" sz="1600" b="0" i="0" u="none" dirty="0" smtClean="0"/>
              <a:t>material </a:t>
            </a:r>
            <a:r>
              <a:rPr lang="es" sz="1600" b="0" i="0" u="none" dirty="0"/>
              <a:t>donde usted tenga un hueco.</a:t>
            </a:r>
          </a:p>
        </p:txBody>
      </p:sp>
      <p:sp>
        <p:nvSpPr>
          <p:cNvPr id="6" name="TextBox 5"/>
          <p:cNvSpPr txBox="1"/>
          <p:nvPr/>
        </p:nvSpPr>
        <p:spPr>
          <a:xfrm>
            <a:off x="457200" y="5368222"/>
            <a:ext cx="3276600" cy="1077218"/>
          </a:xfrm>
          <a:prstGeom prst="rect">
            <a:avLst/>
          </a:prstGeom>
          <a:solidFill>
            <a:schemeClr val="bg1"/>
          </a:solidFill>
          <a:ln>
            <a:solidFill>
              <a:schemeClr val="tx1"/>
            </a:solidFill>
          </a:ln>
        </p:spPr>
        <p:txBody>
          <a:bodyPr wrap="square" rtlCol="0">
            <a:spAutoFit/>
          </a:bodyPr>
          <a:lstStyle/>
          <a:p>
            <a:pPr algn="l" rtl="0"/>
            <a:r>
              <a:rPr lang="es" sz="1600" b="0" i="0" u="none"/>
              <a:t>Tiene usted huecos?</a:t>
            </a:r>
          </a:p>
          <a:p>
            <a:pPr algn="l" rtl="0"/>
            <a:r>
              <a:rPr lang="es" sz="1600" b="0" i="0" u="none"/>
              <a:t>Regrese y recalcule su modelo de superficie, usando un LADO MAX TIN mas grande.</a:t>
            </a:r>
          </a:p>
        </p:txBody>
      </p:sp>
      <p:pic>
        <p:nvPicPr>
          <p:cNvPr id="3" name="Picture 2"/>
          <p:cNvPicPr>
            <a:picLocks noChangeAspect="1"/>
          </p:cNvPicPr>
          <p:nvPr/>
        </p:nvPicPr>
        <p:blipFill>
          <a:blip r:embed="rId3"/>
          <a:stretch>
            <a:fillRect/>
          </a:stretch>
        </p:blipFill>
        <p:spPr>
          <a:xfrm>
            <a:off x="457200" y="1169635"/>
            <a:ext cx="5848350" cy="1400175"/>
          </a:xfrm>
          <a:prstGeom prst="rect">
            <a:avLst/>
          </a:prstGeom>
        </p:spPr>
      </p:pic>
    </p:spTree>
    <p:extLst>
      <p:ext uri="{BB962C8B-B14F-4D97-AF65-F5344CB8AC3E}">
        <p14:creationId xmlns:p14="http://schemas.microsoft.com/office/powerpoint/2010/main" val="2940052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976132" cy="988786"/>
          </a:xfrm>
        </p:spPr>
        <p:txBody>
          <a:bodyPr/>
          <a:lstStyle/>
          <a:p>
            <a:pPr algn="l" rtl="0"/>
            <a:r>
              <a:rPr lang="es" b="0" i="0" u="none" dirty="0"/>
              <a:t>Herramientas Talud Lateral y Plano Horizontal</a:t>
            </a:r>
            <a:r>
              <a:rPr lang="es" sz="2400" dirty="0"/>
              <a:t/>
            </a:r>
            <a:br>
              <a:rPr lang="es" sz="2400" dirty="0"/>
            </a:br>
            <a:r>
              <a:rPr lang="es" sz="2400" b="0" i="0" u="none" dirty="0"/>
              <a:t> en DISEÑO AVANZADO DE CANAL (ACD)</a:t>
            </a:r>
            <a:endParaRPr lang="es" dirty="0"/>
          </a:p>
        </p:txBody>
      </p:sp>
      <p:sp>
        <p:nvSpPr>
          <p:cNvPr id="3" name="Content Placeholder 2"/>
          <p:cNvSpPr>
            <a:spLocks noGrp="1"/>
          </p:cNvSpPr>
          <p:nvPr>
            <p:ph idx="1"/>
          </p:nvPr>
        </p:nvSpPr>
        <p:spPr>
          <a:xfrm>
            <a:off x="4572000" y="4572000"/>
            <a:ext cx="4161802" cy="1649338"/>
          </a:xfrm>
        </p:spPr>
        <p:txBody>
          <a:bodyPr>
            <a:normAutofit/>
          </a:bodyPr>
          <a:lstStyle/>
          <a:p>
            <a:pPr algn="l" rtl="0"/>
            <a:r>
              <a:rPr lang="es" sz="2000" b="0" i="0" u="none" dirty="0">
                <a:solidFill>
                  <a:schemeClr val="tx1">
                    <a:lumMod val="65000"/>
                    <a:lumOff val="35000"/>
                  </a:schemeClr>
                </a:solidFill>
              </a:rPr>
              <a:t>Usuarios pueden rápidamente generar taludes laterales izquierdos, </a:t>
            </a:r>
            <a:r>
              <a:rPr lang="es" sz="2000" b="0" i="0" u="none" dirty="0" smtClean="0">
                <a:solidFill>
                  <a:schemeClr val="tx1">
                    <a:lumMod val="65000"/>
                    <a:lumOff val="35000"/>
                  </a:schemeClr>
                </a:solidFill>
              </a:rPr>
              <a:t>y derechos</a:t>
            </a:r>
            <a:r>
              <a:rPr lang="es" sz="2000" b="0" i="0" u="none" dirty="0">
                <a:solidFill>
                  <a:schemeClr val="tx1">
                    <a:lumMod val="65000"/>
                    <a:lumOff val="35000"/>
                  </a:schemeClr>
                </a:solidFill>
              </a:rPr>
              <a:t>, o planos horizontales usando las herramientas en la pestaña Caras.</a:t>
            </a:r>
          </a:p>
        </p:txBody>
      </p:sp>
      <p:pic>
        <p:nvPicPr>
          <p:cNvPr id="3075" name="Picture 3" descr="C:\Temp\YYY5.png"/>
          <p:cNvPicPr>
            <a:picLocks noChangeAspect="1" noChangeArrowheads="1"/>
          </p:cNvPicPr>
          <p:nvPr/>
        </p:nvPicPr>
        <p:blipFill>
          <a:blip r:embed="rId2" cstate="print"/>
          <a:srcRect/>
          <a:stretch>
            <a:fillRect/>
          </a:stretch>
        </p:blipFill>
        <p:spPr bwMode="auto">
          <a:xfrm>
            <a:off x="4925291" y="1167918"/>
            <a:ext cx="4003040" cy="3404082"/>
          </a:xfrm>
          <a:prstGeom prst="rect">
            <a:avLst/>
          </a:prstGeom>
          <a:noFill/>
        </p:spPr>
      </p:pic>
      <p:pic>
        <p:nvPicPr>
          <p:cNvPr id="4" name="Picture 3"/>
          <p:cNvPicPr>
            <a:picLocks noChangeAspect="1"/>
          </p:cNvPicPr>
          <p:nvPr/>
        </p:nvPicPr>
        <p:blipFill>
          <a:blip r:embed="rId3"/>
          <a:stretch>
            <a:fillRect/>
          </a:stretch>
        </p:blipFill>
        <p:spPr>
          <a:xfrm>
            <a:off x="347472" y="1167918"/>
            <a:ext cx="3743325" cy="5133975"/>
          </a:xfrm>
          <a:prstGeom prst="rect">
            <a:avLst/>
          </a:prstGeom>
        </p:spPr>
      </p:pic>
      <p:sp>
        <p:nvSpPr>
          <p:cNvPr id="5" name="Rectangle 4"/>
          <p:cNvSpPr/>
          <p:nvPr/>
        </p:nvSpPr>
        <p:spPr>
          <a:xfrm>
            <a:off x="1295400" y="1447800"/>
            <a:ext cx="1295400" cy="3810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2549612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364" y="228600"/>
            <a:ext cx="8340436" cy="762000"/>
          </a:xfrm>
        </p:spPr>
        <p:txBody>
          <a:bodyPr/>
          <a:lstStyle/>
          <a:p>
            <a:pPr algn="l" rtl="0"/>
            <a:r>
              <a:rPr lang="es" sz="3200" b="0" i="0" u="none"/>
              <a:t>TIN vs CHN:  Ejemplo #2</a:t>
            </a:r>
          </a:p>
        </p:txBody>
      </p:sp>
      <p:sp>
        <p:nvSpPr>
          <p:cNvPr id="7" name="TextBox 6"/>
          <p:cNvSpPr txBox="1"/>
          <p:nvPr/>
        </p:nvSpPr>
        <p:spPr>
          <a:xfrm>
            <a:off x="5202382" y="5514975"/>
            <a:ext cx="3886200" cy="369332"/>
          </a:xfrm>
          <a:prstGeom prst="rect">
            <a:avLst/>
          </a:prstGeom>
          <a:noFill/>
          <a:ln>
            <a:solidFill>
              <a:srgbClr val="FF0000"/>
            </a:solidFill>
          </a:ln>
        </p:spPr>
        <p:txBody>
          <a:bodyPr wrap="square" rtlCol="0">
            <a:spAutoFit/>
          </a:bodyPr>
          <a:lstStyle/>
          <a:p>
            <a:pPr algn="l" rtl="0"/>
            <a:r>
              <a:rPr lang="es" b="0" i="0" u="none">
                <a:solidFill>
                  <a:srgbClr val="CC0000"/>
                </a:solidFill>
              </a:rPr>
              <a:t>Volumen Sobre Canal = 28,261cy</a:t>
            </a:r>
          </a:p>
        </p:txBody>
      </p:sp>
      <p:pic>
        <p:nvPicPr>
          <p:cNvPr id="3074" name="Picture 2"/>
          <p:cNvPicPr>
            <a:picLocks noChangeAspect="1" noChangeArrowheads="1"/>
          </p:cNvPicPr>
          <p:nvPr/>
        </p:nvPicPr>
        <p:blipFill>
          <a:blip r:embed="rId2" cstate="print"/>
          <a:srcRect/>
          <a:stretch>
            <a:fillRect/>
          </a:stretch>
        </p:blipFill>
        <p:spPr bwMode="auto">
          <a:xfrm>
            <a:off x="5354299" y="1717963"/>
            <a:ext cx="3582365" cy="3609975"/>
          </a:xfrm>
          <a:prstGeom prst="rect">
            <a:avLst/>
          </a:prstGeom>
          <a:noFill/>
          <a:ln w="9525">
            <a:noFill/>
            <a:miter lim="800000"/>
            <a:headEnd/>
            <a:tailEnd/>
          </a:ln>
        </p:spPr>
      </p:pic>
      <p:graphicFrame>
        <p:nvGraphicFramePr>
          <p:cNvPr id="8" name="Table 7"/>
          <p:cNvGraphicFramePr>
            <a:graphicFrameLocks noGrp="1"/>
          </p:cNvGraphicFramePr>
          <p:nvPr>
            <p:extLst>
              <p:ext uri="{D42A27DB-BD31-4B8C-83A1-F6EECF244321}">
                <p14:modId xmlns:p14="http://schemas.microsoft.com/office/powerpoint/2010/main" val="2471846470"/>
              </p:ext>
            </p:extLst>
          </p:nvPr>
        </p:nvGraphicFramePr>
        <p:xfrm>
          <a:off x="346364" y="4408078"/>
          <a:ext cx="4800600" cy="2372360"/>
        </p:xfrm>
        <a:graphic>
          <a:graphicData uri="http://schemas.openxmlformats.org/drawingml/2006/table">
            <a:tbl>
              <a:tblPr firstRow="1" bandRow="1">
                <a:tableStyleId>{21E4AEA4-8DFA-4A89-87EB-49C32662AFE0}</a:tableStyleId>
              </a:tblPr>
              <a:tblGrid>
                <a:gridCol w="2346960">
                  <a:extLst>
                    <a:ext uri="{9D8B030D-6E8A-4147-A177-3AD203B41FA5}">
                      <a16:colId xmlns:a16="http://schemas.microsoft.com/office/drawing/2014/main" xmlns="" val="20000"/>
                    </a:ext>
                  </a:extLst>
                </a:gridCol>
                <a:gridCol w="2453640">
                  <a:extLst>
                    <a:ext uri="{9D8B030D-6E8A-4147-A177-3AD203B41FA5}">
                      <a16:colId xmlns:a16="http://schemas.microsoft.com/office/drawing/2014/main" xmlns="" val="20001"/>
                    </a:ext>
                  </a:extLst>
                </a:gridCol>
              </a:tblGrid>
              <a:tr h="370840">
                <a:tc>
                  <a:txBody>
                    <a:bodyPr/>
                    <a:lstStyle/>
                    <a:p>
                      <a:pPr algn="l" rtl="0"/>
                      <a:r>
                        <a:rPr lang="es" sz="1400" b="0" i="0" u="none" dirty="0"/>
                        <a:t>Archivo Entrada MODELO TIN:</a:t>
                      </a:r>
                    </a:p>
                  </a:txBody>
                  <a:tcPr/>
                </a:tc>
                <a:tc>
                  <a:txBody>
                    <a:bodyPr/>
                    <a:lstStyle/>
                    <a:p>
                      <a:pPr algn="l" rtl="0"/>
                      <a:r>
                        <a:rPr lang="es" sz="1400" b="0" i="0" u="none"/>
                        <a:t>AAA.XYZ</a:t>
                      </a:r>
                    </a:p>
                  </a:txBody>
                  <a:tcPr/>
                </a:tc>
                <a:extLst>
                  <a:ext uri="{0D108BD9-81ED-4DB2-BD59-A6C34878D82A}">
                    <a16:rowId xmlns:a16="http://schemas.microsoft.com/office/drawing/2014/main" xmlns="" val="10000"/>
                  </a:ext>
                </a:extLst>
              </a:tr>
              <a:tr h="370840">
                <a:tc>
                  <a:txBody>
                    <a:bodyPr/>
                    <a:lstStyle/>
                    <a:p>
                      <a:pPr algn="l" rtl="0"/>
                      <a:r>
                        <a:rPr lang="es" sz="1400" b="0" i="0" u="none"/>
                        <a:t>ADV. Archivo Canal:</a:t>
                      </a:r>
                    </a:p>
                  </a:txBody>
                  <a:tcPr/>
                </a:tc>
                <a:tc>
                  <a:txBody>
                    <a:bodyPr/>
                    <a:lstStyle/>
                    <a:p>
                      <a:pPr algn="l" rtl="0"/>
                      <a:r>
                        <a:rPr lang="es" sz="1400" b="0" i="0" u="none"/>
                        <a:t>YYY2Mine.CHN</a:t>
                      </a:r>
                    </a:p>
                  </a:txBody>
                  <a:tcPr/>
                </a:tc>
                <a:extLst>
                  <a:ext uri="{0D108BD9-81ED-4DB2-BD59-A6C34878D82A}">
                    <a16:rowId xmlns:a16="http://schemas.microsoft.com/office/drawing/2014/main" xmlns="" val="10001"/>
                  </a:ext>
                </a:extLst>
              </a:tr>
              <a:tr h="370840">
                <a:tc>
                  <a:txBody>
                    <a:bodyPr/>
                    <a:lstStyle/>
                    <a:p>
                      <a:pPr algn="l" rtl="0"/>
                      <a:r>
                        <a:rPr lang="es" sz="1400" b="0" i="0" u="none" dirty="0"/>
                        <a:t>LADO MAX TIN</a:t>
                      </a:r>
                    </a:p>
                  </a:txBody>
                  <a:tcPr/>
                </a:tc>
                <a:tc>
                  <a:txBody>
                    <a:bodyPr/>
                    <a:lstStyle/>
                    <a:p>
                      <a:pPr algn="l" rtl="0"/>
                      <a:r>
                        <a:rPr lang="es" sz="1400" b="0" i="0" u="none"/>
                        <a:t>25</a:t>
                      </a:r>
                    </a:p>
                  </a:txBody>
                  <a:tcPr/>
                </a:tc>
                <a:extLst>
                  <a:ext uri="{0D108BD9-81ED-4DB2-BD59-A6C34878D82A}">
                    <a16:rowId xmlns:a16="http://schemas.microsoft.com/office/drawing/2014/main" xmlns="" val="10002"/>
                  </a:ext>
                </a:extLst>
              </a:tr>
              <a:tr h="370840">
                <a:tc>
                  <a:txBody>
                    <a:bodyPr/>
                    <a:lstStyle/>
                    <a:p>
                      <a:pPr algn="l" rtl="0"/>
                      <a:r>
                        <a:rPr lang="es" sz="1400" b="0" i="0" u="none"/>
                        <a:t>Modo:</a:t>
                      </a:r>
                    </a:p>
                  </a:txBody>
                  <a:tcPr/>
                </a:tc>
                <a:tc>
                  <a:txBody>
                    <a:bodyPr/>
                    <a:lstStyle/>
                    <a:p>
                      <a:pPr algn="l" rtl="0"/>
                      <a:r>
                        <a:rPr lang="es" sz="1400" b="0" i="0" u="none" dirty="0"/>
                        <a:t>Profundidad</a:t>
                      </a:r>
                    </a:p>
                  </a:txBody>
                  <a:tcPr/>
                </a:tc>
                <a:extLst>
                  <a:ext uri="{0D108BD9-81ED-4DB2-BD59-A6C34878D82A}">
                    <a16:rowId xmlns:a16="http://schemas.microsoft.com/office/drawing/2014/main" xmlns="" val="10003"/>
                  </a:ext>
                </a:extLst>
              </a:tr>
              <a:tr h="370840">
                <a:tc>
                  <a:txBody>
                    <a:bodyPr/>
                    <a:lstStyle/>
                    <a:p>
                      <a:pPr algn="l" rtl="0"/>
                      <a:r>
                        <a:rPr lang="es" sz="1400" b="0" i="0" u="none"/>
                        <a:t>Volumen:</a:t>
                      </a:r>
                    </a:p>
                  </a:txBody>
                  <a:tcPr/>
                </a:tc>
                <a:tc>
                  <a:txBody>
                    <a:bodyPr/>
                    <a:lstStyle/>
                    <a:p>
                      <a:pPr algn="l" rtl="0"/>
                      <a:r>
                        <a:rPr lang="es" sz="1400" b="0" i="0" u="none"/>
                        <a:t>TIN a Canal</a:t>
                      </a:r>
                    </a:p>
                  </a:txBody>
                  <a:tcPr/>
                </a:tc>
                <a:extLst>
                  <a:ext uri="{0D108BD9-81ED-4DB2-BD59-A6C34878D82A}">
                    <a16:rowId xmlns:a16="http://schemas.microsoft.com/office/drawing/2014/main" xmlns="" val="10004"/>
                  </a:ext>
                </a:extLst>
              </a:tr>
              <a:tr h="370840">
                <a:tc>
                  <a:txBody>
                    <a:bodyPr/>
                    <a:lstStyle/>
                    <a:p>
                      <a:pPr algn="l" rtl="0"/>
                      <a:r>
                        <a:rPr lang="es" sz="1400" b="0" i="0" u="none"/>
                        <a:t>Incluir Sobreprofundidad</a:t>
                      </a:r>
                    </a:p>
                  </a:txBody>
                  <a:tcPr/>
                </a:tc>
                <a:tc>
                  <a:txBody>
                    <a:bodyPr/>
                    <a:lstStyle/>
                    <a:p>
                      <a:pPr algn="l" rtl="0"/>
                      <a:r>
                        <a:rPr lang="es" sz="1400" b="0" i="0" u="none" dirty="0"/>
                        <a:t>Incluir OD Isóbata</a:t>
                      </a:r>
                    </a:p>
                  </a:txBody>
                  <a:tcPr/>
                </a:tc>
                <a:extLst>
                  <a:ext uri="{0D108BD9-81ED-4DB2-BD59-A6C34878D82A}">
                    <a16:rowId xmlns:a16="http://schemas.microsoft.com/office/drawing/2014/main" xmlns="" val="10005"/>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728944957"/>
              </p:ext>
            </p:extLst>
          </p:nvPr>
        </p:nvGraphicFramePr>
        <p:xfrm>
          <a:off x="340214" y="1134699"/>
          <a:ext cx="4800600" cy="3129280"/>
        </p:xfrm>
        <a:graphic>
          <a:graphicData uri="http://schemas.openxmlformats.org/drawingml/2006/table">
            <a:tbl>
              <a:tblPr firstRow="1" bandRow="1">
                <a:tableStyleId>{21E4AEA4-8DFA-4A89-87EB-49C32662AFE0}</a:tableStyleId>
              </a:tblPr>
              <a:tblGrid>
                <a:gridCol w="17526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tblGrid>
              <a:tr h="370840">
                <a:tc>
                  <a:txBody>
                    <a:bodyPr/>
                    <a:lstStyle/>
                    <a:p>
                      <a:pPr algn="l" rtl="0"/>
                      <a:r>
                        <a:rPr lang="es" sz="1200" b="0" i="0" u="none" dirty="0"/>
                        <a:t>Programa</a:t>
                      </a:r>
                    </a:p>
                  </a:txBody>
                  <a:tcPr/>
                </a:tc>
                <a:tc>
                  <a:txBody>
                    <a:bodyPr/>
                    <a:lstStyle/>
                    <a:p>
                      <a:pPr algn="l" rtl="0"/>
                      <a:r>
                        <a:rPr lang="es" sz="1200" b="0" i="0" u="none"/>
                        <a:t>ADV. DISEÑO CANAL</a:t>
                      </a:r>
                      <a:endParaRPr lang="es" sz="1200" dirty="0"/>
                    </a:p>
                  </a:txBody>
                  <a:tcPr/>
                </a:tc>
                <a:extLst>
                  <a:ext uri="{0D108BD9-81ED-4DB2-BD59-A6C34878D82A}">
                    <a16:rowId xmlns:a16="http://schemas.microsoft.com/office/drawing/2014/main" xmlns="" val="10000"/>
                  </a:ext>
                </a:extLst>
              </a:tr>
              <a:tr h="370840">
                <a:tc>
                  <a:txBody>
                    <a:bodyPr/>
                    <a:lstStyle/>
                    <a:p>
                      <a:pPr algn="l" rtl="0"/>
                      <a:r>
                        <a:rPr lang="es" sz="1200" b="0" i="0" u="none" dirty="0"/>
                        <a:t>Abrir Archivo:</a:t>
                      </a:r>
                    </a:p>
                  </a:txBody>
                  <a:tcPr/>
                </a:tc>
                <a:tc>
                  <a:txBody>
                    <a:bodyPr/>
                    <a:lstStyle/>
                    <a:p>
                      <a:pPr algn="l" rtl="0"/>
                      <a:r>
                        <a:rPr lang="es" sz="1200" b="0" i="0" u="none"/>
                        <a:t>YYY1Mine.CHN</a:t>
                      </a:r>
                    </a:p>
                  </a:txBody>
                  <a:tcPr/>
                </a:tc>
                <a:extLst>
                  <a:ext uri="{0D108BD9-81ED-4DB2-BD59-A6C34878D82A}">
                    <a16:rowId xmlns:a16="http://schemas.microsoft.com/office/drawing/2014/main" xmlns="" val="10001"/>
                  </a:ext>
                </a:extLst>
              </a:tr>
              <a:tr h="370840">
                <a:tc>
                  <a:txBody>
                    <a:bodyPr/>
                    <a:lstStyle/>
                    <a:p>
                      <a:pPr algn="l" rtl="0"/>
                      <a:r>
                        <a:rPr lang="es" sz="1200" b="0" i="0" u="none"/>
                        <a:t>Agregar Bases Talud (1)</a:t>
                      </a:r>
                    </a:p>
                  </a:txBody>
                  <a:tcPr/>
                </a:tc>
                <a:tc>
                  <a:txBody>
                    <a:bodyPr/>
                    <a:lstStyle/>
                    <a:p>
                      <a:pPr algn="l" rtl="0"/>
                      <a:r>
                        <a:rPr lang="es" sz="1200" b="0" i="0" u="none"/>
                        <a:t>4-3-2-1; 3:1; a nivel 0.0</a:t>
                      </a:r>
                    </a:p>
                  </a:txBody>
                  <a:tcPr/>
                </a:tc>
                <a:extLst>
                  <a:ext uri="{0D108BD9-81ED-4DB2-BD59-A6C34878D82A}">
                    <a16:rowId xmlns:a16="http://schemas.microsoft.com/office/drawing/2014/main" xmlns="" val="10002"/>
                  </a:ext>
                </a:extLst>
              </a:tr>
              <a:tr h="370840">
                <a:tc>
                  <a:txBody>
                    <a:bodyPr/>
                    <a:lstStyle/>
                    <a:p>
                      <a:pPr algn="l" rtl="0"/>
                      <a:r>
                        <a:rPr lang="es" sz="1200" b="0" i="0" u="none"/>
                        <a:t>Agregar Bases Talud (2):</a:t>
                      </a:r>
                    </a:p>
                  </a:txBody>
                  <a:tcPr/>
                </a:tc>
                <a:tc>
                  <a:txBody>
                    <a:bodyPr/>
                    <a:lstStyle/>
                    <a:p>
                      <a:pPr algn="l" rtl="0"/>
                      <a:r>
                        <a:rPr lang="es" sz="1200" b="0" i="0" u="none"/>
                        <a:t>5-6-7-8-9; 3:1; a nivel 0.0</a:t>
                      </a:r>
                    </a:p>
                  </a:txBody>
                  <a:tcPr/>
                </a:tc>
                <a:extLst>
                  <a:ext uri="{0D108BD9-81ED-4DB2-BD59-A6C34878D82A}">
                    <a16:rowId xmlns:a16="http://schemas.microsoft.com/office/drawing/2014/main" xmlns="" val="10003"/>
                  </a:ext>
                </a:extLst>
              </a:tr>
              <a:tr h="370840">
                <a:tc>
                  <a:txBody>
                    <a:bodyPr/>
                    <a:lstStyle/>
                    <a:p>
                      <a:pPr algn="l" rtl="0"/>
                      <a:r>
                        <a:rPr lang="es" sz="1200" b="0" i="0" u="none"/>
                        <a:t>Agregar Bases Talud (3):</a:t>
                      </a:r>
                    </a:p>
                  </a:txBody>
                  <a:tcPr/>
                </a:tc>
                <a:tc>
                  <a:txBody>
                    <a:bodyPr/>
                    <a:lstStyle/>
                    <a:p>
                      <a:pPr algn="l" rtl="0"/>
                      <a:r>
                        <a:rPr lang="es" sz="1200" b="0" i="0" u="none"/>
                        <a:t>4-13-9;  3:1; a nivel 0.0</a:t>
                      </a:r>
                    </a:p>
                  </a:txBody>
                  <a:tcPr/>
                </a:tc>
                <a:extLst>
                  <a:ext uri="{0D108BD9-81ED-4DB2-BD59-A6C34878D82A}">
                    <a16:rowId xmlns:a16="http://schemas.microsoft.com/office/drawing/2014/main" xmlns="" val="10004"/>
                  </a:ext>
                </a:extLst>
              </a:tr>
              <a:tr h="370840">
                <a:tc>
                  <a:txBody>
                    <a:bodyPr/>
                    <a:lstStyle/>
                    <a:p>
                      <a:pPr algn="l" rtl="0"/>
                      <a:r>
                        <a:rPr lang="es" sz="1200" b="0" i="0" u="none" dirty="0"/>
                        <a:t>Cara Nueva:</a:t>
                      </a:r>
                    </a:p>
                  </a:txBody>
                  <a:tcPr/>
                </a:tc>
                <a:tc>
                  <a:txBody>
                    <a:bodyPr/>
                    <a:lstStyle/>
                    <a:p>
                      <a:pPr algn="l" rtl="0"/>
                      <a:r>
                        <a:rPr lang="es" sz="1200" b="0" i="0" u="none"/>
                        <a:t>_1 a 4 a _10</a:t>
                      </a:r>
                    </a:p>
                  </a:txBody>
                  <a:tcPr/>
                </a:tc>
                <a:extLst>
                  <a:ext uri="{0D108BD9-81ED-4DB2-BD59-A6C34878D82A}">
                    <a16:rowId xmlns:a16="http://schemas.microsoft.com/office/drawing/2014/main" xmlns="" val="10005"/>
                  </a:ext>
                </a:extLst>
              </a:tr>
              <a:tr h="370840">
                <a:tc>
                  <a:txBody>
                    <a:bodyPr/>
                    <a:lstStyle/>
                    <a:p>
                      <a:pPr algn="l" rtl="0"/>
                      <a:r>
                        <a:rPr lang="es" sz="1200" b="0" i="0" u="none"/>
                        <a:t>Cara Nueva:</a:t>
                      </a:r>
                    </a:p>
                  </a:txBody>
                  <a:tcPr/>
                </a:tc>
                <a:tc>
                  <a:txBody>
                    <a:bodyPr/>
                    <a:lstStyle/>
                    <a:p>
                      <a:pPr algn="l" rtl="0"/>
                      <a:r>
                        <a:rPr lang="es" sz="1200" b="0" i="0" u="none"/>
                        <a:t>_12 a 9 a _5</a:t>
                      </a:r>
                    </a:p>
                  </a:txBody>
                  <a:tcPr/>
                </a:tc>
                <a:extLst>
                  <a:ext uri="{0D108BD9-81ED-4DB2-BD59-A6C34878D82A}">
                    <a16:rowId xmlns:a16="http://schemas.microsoft.com/office/drawing/2014/main" xmlns="" val="10006"/>
                  </a:ext>
                </a:extLst>
              </a:tr>
              <a:tr h="124151">
                <a:tc>
                  <a:txBody>
                    <a:bodyPr/>
                    <a:lstStyle/>
                    <a:p>
                      <a:pPr algn="l" rtl="0"/>
                      <a:r>
                        <a:rPr lang="es" sz="1200" b="0" i="0" u="none" dirty="0"/>
                        <a:t>Salvar Como:</a:t>
                      </a:r>
                      <a:endParaRPr lang="es" sz="1200" dirty="0"/>
                    </a:p>
                  </a:txBody>
                  <a:tcPr/>
                </a:tc>
                <a:tc>
                  <a:txBody>
                    <a:bodyPr/>
                    <a:lstStyle/>
                    <a:p>
                      <a:pPr algn="l" rtl="0"/>
                      <a:r>
                        <a:rPr lang="es" sz="1200" b="0" i="0" u="none" dirty="0"/>
                        <a:t>YYY2_Mine.CHN</a:t>
                      </a: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01182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610600" cy="990600"/>
          </a:xfrm>
        </p:spPr>
        <p:txBody>
          <a:bodyPr/>
          <a:lstStyle/>
          <a:p>
            <a:pPr algn="l" rtl="0"/>
            <a:r>
              <a:rPr lang="es" b="0" i="0" u="none" dirty="0"/>
              <a:t>Listado Zona Borde</a:t>
            </a:r>
            <a:r>
              <a:rPr lang="es" sz="2400" dirty="0"/>
              <a:t/>
            </a:r>
            <a:br>
              <a:rPr lang="es" sz="2400" dirty="0"/>
            </a:br>
            <a:r>
              <a:rPr lang="es" sz="2000" b="0" i="0" u="none" dirty="0"/>
              <a:t> Agrupando Polígonos en Zonas de reporte Separadas:  Este es el plan....</a:t>
            </a:r>
            <a:endParaRPr lang="es" sz="2400" dirty="0"/>
          </a:p>
        </p:txBody>
      </p:sp>
      <p:sp>
        <p:nvSpPr>
          <p:cNvPr id="3" name="Content Placeholder 2"/>
          <p:cNvSpPr>
            <a:spLocks noGrp="1"/>
          </p:cNvSpPr>
          <p:nvPr>
            <p:ph idx="1"/>
          </p:nvPr>
        </p:nvSpPr>
        <p:spPr>
          <a:xfrm>
            <a:off x="228600" y="1681387"/>
            <a:ext cx="3657600" cy="4558810"/>
          </a:xfrm>
        </p:spPr>
        <p:txBody>
          <a:bodyPr>
            <a:normAutofit/>
          </a:bodyPr>
          <a:lstStyle/>
          <a:p>
            <a:pPr algn="l" rtl="0"/>
            <a:r>
              <a:rPr lang="es" sz="1800" b="0" i="0" u="none" dirty="0">
                <a:solidFill>
                  <a:schemeClr val="bg2"/>
                </a:solidFill>
              </a:rPr>
              <a:t>Dentro ACD:</a:t>
            </a:r>
          </a:p>
          <a:p>
            <a:pPr lvl="1" algn="l" rtl="0">
              <a:buClr>
                <a:schemeClr val="tx1">
                  <a:lumMod val="65000"/>
                  <a:lumOff val="35000"/>
                </a:schemeClr>
              </a:buClr>
            </a:pPr>
            <a:r>
              <a:rPr lang="es" sz="1600" b="0" i="0" u="none" dirty="0">
                <a:solidFill>
                  <a:schemeClr val="tx1">
                    <a:lumMod val="65000"/>
                    <a:lumOff val="35000"/>
                  </a:schemeClr>
                </a:solidFill>
              </a:rPr>
              <a:t>Agregue sus Zonas</a:t>
            </a:r>
          </a:p>
          <a:p>
            <a:pPr lvl="1" algn="l" rtl="0">
              <a:buClr>
                <a:schemeClr val="tx1">
                  <a:lumMod val="65000"/>
                  <a:lumOff val="35000"/>
                </a:schemeClr>
              </a:buClr>
            </a:pPr>
            <a:r>
              <a:rPr lang="es" sz="1600" b="0" i="0" u="none" dirty="0">
                <a:solidFill>
                  <a:schemeClr val="tx1">
                    <a:lumMod val="65000"/>
                    <a:lumOff val="35000"/>
                  </a:schemeClr>
                </a:solidFill>
              </a:rPr>
              <a:t>Asigne polígonos a diferentes Zonas.</a:t>
            </a:r>
          </a:p>
          <a:p>
            <a:pPr lvl="1" algn="l" rtl="0">
              <a:buClr>
                <a:schemeClr val="tx1">
                  <a:lumMod val="65000"/>
                  <a:lumOff val="35000"/>
                </a:schemeClr>
              </a:buClr>
            </a:pPr>
            <a:r>
              <a:rPr lang="es" sz="1600" b="0" i="0" u="none" dirty="0">
                <a:solidFill>
                  <a:schemeClr val="tx1">
                    <a:lumMod val="65000"/>
                    <a:lumOff val="35000"/>
                  </a:schemeClr>
                </a:solidFill>
              </a:rPr>
              <a:t>Salve su Archivo CHN</a:t>
            </a:r>
          </a:p>
          <a:p>
            <a:pPr lvl="2" algn="l" rtl="0">
              <a:buClr>
                <a:schemeClr val="tx1">
                  <a:lumMod val="65000"/>
                  <a:lumOff val="35000"/>
                </a:schemeClr>
              </a:buClr>
            </a:pPr>
            <a:r>
              <a:rPr lang="es" sz="1200" b="0" i="0" u="none" dirty="0">
                <a:solidFill>
                  <a:schemeClr val="tx1">
                    <a:lumMod val="65000"/>
                    <a:lumOff val="35000"/>
                  </a:schemeClr>
                </a:solidFill>
              </a:rPr>
              <a:t>La información de Zona es salvada como una parte del archivo CHN.</a:t>
            </a:r>
          </a:p>
          <a:p>
            <a:pPr algn="l" rtl="0"/>
            <a:r>
              <a:rPr lang="es" sz="1800" b="0" i="0" u="none" dirty="0">
                <a:solidFill>
                  <a:schemeClr val="bg2"/>
                </a:solidFill>
              </a:rPr>
              <a:t>Dentro MODELO TIN</a:t>
            </a:r>
          </a:p>
          <a:p>
            <a:pPr lvl="1" algn="l" rtl="0">
              <a:buClr>
                <a:schemeClr val="tx1">
                  <a:lumMod val="65000"/>
                  <a:lumOff val="35000"/>
                </a:schemeClr>
              </a:buClr>
            </a:pPr>
            <a:r>
              <a:rPr lang="es" sz="1600" b="0" i="0" u="none" dirty="0">
                <a:solidFill>
                  <a:schemeClr val="tx1">
                    <a:lumMod val="65000"/>
                    <a:lumOff val="35000"/>
                  </a:schemeClr>
                </a:solidFill>
              </a:rPr>
              <a:t>Entre su *.CHN como el Archivo Canal.</a:t>
            </a:r>
          </a:p>
          <a:p>
            <a:pPr lvl="1" algn="l" rtl="0">
              <a:buClr>
                <a:schemeClr val="tx1">
                  <a:lumMod val="65000"/>
                  <a:lumOff val="35000"/>
                </a:schemeClr>
              </a:buClr>
            </a:pPr>
            <a:r>
              <a:rPr lang="es" sz="1600" b="0" i="0" u="none" dirty="0">
                <a:solidFill>
                  <a:schemeClr val="tx1">
                    <a:lumMod val="65000"/>
                    <a:lumOff val="35000"/>
                  </a:schemeClr>
                </a:solidFill>
              </a:rPr>
              <a:t>Entre un archivo línea planeada (*.LNW) que se extienda a través del archivo CHN.</a:t>
            </a:r>
          </a:p>
          <a:p>
            <a:pPr lvl="2" algn="l" rtl="0"/>
            <a:r>
              <a:rPr lang="es" sz="1200" b="0" i="0" u="none" dirty="0">
                <a:solidFill>
                  <a:schemeClr val="bg2"/>
                </a:solidFill>
              </a:rPr>
              <a:t>Este método ignora cualquier información de plantilla en el archivo *.LNW.</a:t>
            </a:r>
          </a:p>
          <a:p>
            <a:pPr lvl="1" algn="l" rtl="0">
              <a:buClr>
                <a:schemeClr val="tx1">
                  <a:lumMod val="65000"/>
                  <a:lumOff val="35000"/>
                </a:schemeClr>
              </a:buClr>
            </a:pPr>
            <a:r>
              <a:rPr lang="es" sz="1600" b="0" i="0" u="none" dirty="0">
                <a:solidFill>
                  <a:schemeClr val="tx1">
                    <a:lumMod val="65000"/>
                    <a:lumOff val="35000"/>
                  </a:schemeClr>
                </a:solidFill>
              </a:rPr>
              <a:t>MODELO TIN genera un reporte que sub-divide el material entre pares de líneas planeadas por cada zona.</a:t>
            </a:r>
          </a:p>
        </p:txBody>
      </p:sp>
      <p:pic>
        <p:nvPicPr>
          <p:cNvPr id="5122" name="Picture 2" descr="C:\Temp\YYY6.png"/>
          <p:cNvPicPr>
            <a:picLocks noChangeAspect="1" noChangeArrowheads="1"/>
          </p:cNvPicPr>
          <p:nvPr/>
        </p:nvPicPr>
        <p:blipFill>
          <a:blip r:embed="rId2" cstate="print"/>
          <a:srcRect/>
          <a:stretch>
            <a:fillRect/>
          </a:stretch>
        </p:blipFill>
        <p:spPr bwMode="auto">
          <a:xfrm>
            <a:off x="3969326" y="2052025"/>
            <a:ext cx="4966855" cy="3692515"/>
          </a:xfrm>
          <a:prstGeom prst="rect">
            <a:avLst/>
          </a:prstGeom>
          <a:noFill/>
        </p:spPr>
      </p:pic>
    </p:spTree>
    <p:extLst>
      <p:ext uri="{BB962C8B-B14F-4D97-AF65-F5344CB8AC3E}">
        <p14:creationId xmlns:p14="http://schemas.microsoft.com/office/powerpoint/2010/main" val="15456311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962" y="131619"/>
            <a:ext cx="6788727" cy="838200"/>
          </a:xfrm>
        </p:spPr>
        <p:txBody>
          <a:bodyPr/>
          <a:lstStyle/>
          <a:p>
            <a:pPr algn="l" rtl="0"/>
            <a:r>
              <a:rPr lang="es" sz="2400" b="0" i="0" u="none"/>
              <a:t>TIN vs CHN: Ejemplo #3</a:t>
            </a:r>
          </a:p>
        </p:txBody>
      </p:sp>
      <p:pic>
        <p:nvPicPr>
          <p:cNvPr id="8" name="Picture 2" descr="C:\Temp\YYY6.png"/>
          <p:cNvPicPr>
            <a:picLocks noChangeAspect="1" noChangeArrowheads="1"/>
          </p:cNvPicPr>
          <p:nvPr/>
        </p:nvPicPr>
        <p:blipFill>
          <a:blip r:embed="rId2" cstate="print"/>
          <a:srcRect/>
          <a:stretch>
            <a:fillRect/>
          </a:stretch>
        </p:blipFill>
        <p:spPr bwMode="auto">
          <a:xfrm>
            <a:off x="4246418" y="1974273"/>
            <a:ext cx="4800600" cy="3568916"/>
          </a:xfrm>
          <a:prstGeom prst="rect">
            <a:avLst/>
          </a:prstGeom>
          <a:noFill/>
        </p:spPr>
      </p:pic>
      <p:graphicFrame>
        <p:nvGraphicFramePr>
          <p:cNvPr id="7" name="Table 6"/>
          <p:cNvGraphicFramePr>
            <a:graphicFrameLocks noGrp="1"/>
          </p:cNvGraphicFramePr>
          <p:nvPr>
            <p:extLst>
              <p:ext uri="{D42A27DB-BD31-4B8C-83A1-F6EECF244321}">
                <p14:modId xmlns:p14="http://schemas.microsoft.com/office/powerpoint/2010/main" val="3213554902"/>
              </p:ext>
            </p:extLst>
          </p:nvPr>
        </p:nvGraphicFramePr>
        <p:xfrm>
          <a:off x="193962" y="3634040"/>
          <a:ext cx="3906984" cy="2821998"/>
        </p:xfrm>
        <a:graphic>
          <a:graphicData uri="http://schemas.openxmlformats.org/drawingml/2006/table">
            <a:tbl>
              <a:tblPr firstRow="1" bandRow="1">
                <a:tableStyleId>{21E4AEA4-8DFA-4A89-87EB-49C32662AFE0}</a:tableStyleId>
              </a:tblPr>
              <a:tblGrid>
                <a:gridCol w="1821873">
                  <a:extLst>
                    <a:ext uri="{9D8B030D-6E8A-4147-A177-3AD203B41FA5}">
                      <a16:colId xmlns:a16="http://schemas.microsoft.com/office/drawing/2014/main" xmlns="" val="20000"/>
                    </a:ext>
                  </a:extLst>
                </a:gridCol>
                <a:gridCol w="2085111">
                  <a:extLst>
                    <a:ext uri="{9D8B030D-6E8A-4147-A177-3AD203B41FA5}">
                      <a16:colId xmlns:a16="http://schemas.microsoft.com/office/drawing/2014/main" xmlns="" val="20001"/>
                    </a:ext>
                  </a:extLst>
                </a:gridCol>
              </a:tblGrid>
              <a:tr h="444236">
                <a:tc>
                  <a:txBody>
                    <a:bodyPr/>
                    <a:lstStyle/>
                    <a:p>
                      <a:pPr algn="l" rtl="0"/>
                      <a:r>
                        <a:rPr lang="es" sz="1200" b="0" i="0" u="none"/>
                        <a:t>Archivo Entrada MODELO TIN:</a:t>
                      </a:r>
                    </a:p>
                  </a:txBody>
                  <a:tcPr/>
                </a:tc>
                <a:tc>
                  <a:txBody>
                    <a:bodyPr/>
                    <a:lstStyle/>
                    <a:p>
                      <a:pPr algn="l" rtl="0"/>
                      <a:r>
                        <a:rPr lang="es" sz="1200" b="0" i="0" u="none"/>
                        <a:t>AAA.XYZ</a:t>
                      </a:r>
                    </a:p>
                  </a:txBody>
                  <a:tcPr/>
                </a:tc>
                <a:extLst>
                  <a:ext uri="{0D108BD9-81ED-4DB2-BD59-A6C34878D82A}">
                    <a16:rowId xmlns:a16="http://schemas.microsoft.com/office/drawing/2014/main" xmlns="" val="10000"/>
                  </a:ext>
                </a:extLst>
              </a:tr>
              <a:tr h="317933">
                <a:tc>
                  <a:txBody>
                    <a:bodyPr/>
                    <a:lstStyle/>
                    <a:p>
                      <a:pPr algn="l" rtl="0"/>
                      <a:r>
                        <a:rPr lang="es" sz="1200" b="0" i="0" u="none"/>
                        <a:t>ADV. Archivo Canal:</a:t>
                      </a:r>
                    </a:p>
                  </a:txBody>
                  <a:tcPr/>
                </a:tc>
                <a:tc>
                  <a:txBody>
                    <a:bodyPr/>
                    <a:lstStyle/>
                    <a:p>
                      <a:pPr algn="l" rtl="0"/>
                      <a:r>
                        <a:rPr lang="es" sz="1200" b="0" i="0" u="none"/>
                        <a:t>YYY3Mine.CHN</a:t>
                      </a:r>
                    </a:p>
                  </a:txBody>
                  <a:tcPr/>
                </a:tc>
                <a:extLst>
                  <a:ext uri="{0D108BD9-81ED-4DB2-BD59-A6C34878D82A}">
                    <a16:rowId xmlns:a16="http://schemas.microsoft.com/office/drawing/2014/main" xmlns="" val="10001"/>
                  </a:ext>
                </a:extLst>
              </a:tr>
              <a:tr h="317933">
                <a:tc>
                  <a:txBody>
                    <a:bodyPr/>
                    <a:lstStyle/>
                    <a:p>
                      <a:pPr algn="l" rtl="0"/>
                      <a:r>
                        <a:rPr lang="es" sz="1200" b="0" i="0" u="none"/>
                        <a:t>LADO MAX TIN</a:t>
                      </a:r>
                    </a:p>
                  </a:txBody>
                  <a:tcPr/>
                </a:tc>
                <a:tc>
                  <a:txBody>
                    <a:bodyPr/>
                    <a:lstStyle/>
                    <a:p>
                      <a:pPr algn="l" rtl="0"/>
                      <a:r>
                        <a:rPr lang="es" sz="1200" b="0" i="0" u="none"/>
                        <a:t>25</a:t>
                      </a:r>
                    </a:p>
                  </a:txBody>
                  <a:tcPr/>
                </a:tc>
                <a:extLst>
                  <a:ext uri="{0D108BD9-81ED-4DB2-BD59-A6C34878D82A}">
                    <a16:rowId xmlns:a16="http://schemas.microsoft.com/office/drawing/2014/main" xmlns="" val="10002"/>
                  </a:ext>
                </a:extLst>
              </a:tr>
              <a:tr h="317933">
                <a:tc>
                  <a:txBody>
                    <a:bodyPr/>
                    <a:lstStyle/>
                    <a:p>
                      <a:pPr algn="l" rtl="0"/>
                      <a:r>
                        <a:rPr lang="es" sz="1200" b="0" i="0" u="none"/>
                        <a:t>Modo:</a:t>
                      </a:r>
                    </a:p>
                  </a:txBody>
                  <a:tcPr/>
                </a:tc>
                <a:tc>
                  <a:txBody>
                    <a:bodyPr/>
                    <a:lstStyle/>
                    <a:p>
                      <a:pPr algn="l" rtl="0"/>
                      <a:r>
                        <a:rPr lang="es" sz="1200" b="0" i="0" u="none"/>
                        <a:t>Profundidad</a:t>
                      </a:r>
                    </a:p>
                  </a:txBody>
                  <a:tcPr/>
                </a:tc>
                <a:extLst>
                  <a:ext uri="{0D108BD9-81ED-4DB2-BD59-A6C34878D82A}">
                    <a16:rowId xmlns:a16="http://schemas.microsoft.com/office/drawing/2014/main" xmlns="" val="10003"/>
                  </a:ext>
                </a:extLst>
              </a:tr>
              <a:tr h="317933">
                <a:tc>
                  <a:txBody>
                    <a:bodyPr/>
                    <a:lstStyle/>
                    <a:p>
                      <a:pPr algn="l" rtl="0"/>
                      <a:r>
                        <a:rPr lang="es" sz="1200" b="0" i="0" u="none"/>
                        <a:t>Volumen:</a:t>
                      </a:r>
                    </a:p>
                  </a:txBody>
                  <a:tcPr/>
                </a:tc>
                <a:tc>
                  <a:txBody>
                    <a:bodyPr/>
                    <a:lstStyle/>
                    <a:p>
                      <a:pPr algn="l" rtl="0"/>
                      <a:r>
                        <a:rPr lang="es" sz="1200" b="0" i="0" u="none"/>
                        <a:t>TIN a Canal</a:t>
                      </a:r>
                    </a:p>
                  </a:txBody>
                  <a:tcPr/>
                </a:tc>
                <a:extLst>
                  <a:ext uri="{0D108BD9-81ED-4DB2-BD59-A6C34878D82A}">
                    <a16:rowId xmlns:a16="http://schemas.microsoft.com/office/drawing/2014/main" xmlns="" val="10004"/>
                  </a:ext>
                </a:extLst>
              </a:tr>
              <a:tr h="317933">
                <a:tc>
                  <a:txBody>
                    <a:bodyPr/>
                    <a:lstStyle/>
                    <a:p>
                      <a:pPr algn="l" rtl="0"/>
                      <a:r>
                        <a:rPr lang="es" sz="1200" b="0" i="0" u="none"/>
                        <a:t>Sobreprofundidad:</a:t>
                      </a:r>
                    </a:p>
                  </a:txBody>
                  <a:tcPr/>
                </a:tc>
                <a:tc>
                  <a:txBody>
                    <a:bodyPr/>
                    <a:lstStyle/>
                    <a:p>
                      <a:pPr algn="l" rtl="0"/>
                      <a:r>
                        <a:rPr lang="es" sz="1200" b="0" i="0" u="none"/>
                        <a:t>1</a:t>
                      </a:r>
                    </a:p>
                  </a:txBody>
                  <a:tcPr/>
                </a:tc>
                <a:extLst>
                  <a:ext uri="{0D108BD9-81ED-4DB2-BD59-A6C34878D82A}">
                    <a16:rowId xmlns:a16="http://schemas.microsoft.com/office/drawing/2014/main" xmlns="" val="10005"/>
                  </a:ext>
                </a:extLst>
              </a:tr>
              <a:tr h="317933">
                <a:tc>
                  <a:txBody>
                    <a:bodyPr/>
                    <a:lstStyle/>
                    <a:p>
                      <a:pPr algn="l" rtl="0"/>
                      <a:r>
                        <a:rPr lang="es" sz="1200" b="0" i="0" u="none"/>
                        <a:t>Reporte por:</a:t>
                      </a:r>
                      <a:endParaRPr lang="es" sz="1200" dirty="0"/>
                    </a:p>
                  </a:txBody>
                  <a:tcPr/>
                </a:tc>
                <a:tc>
                  <a:txBody>
                    <a:bodyPr/>
                    <a:lstStyle/>
                    <a:p>
                      <a:pPr algn="l" rtl="0"/>
                      <a:r>
                        <a:rPr lang="es" sz="1200" b="0" i="0" u="none"/>
                        <a:t>Zonas Canal</a:t>
                      </a:r>
                    </a:p>
                  </a:txBody>
                  <a:tcPr/>
                </a:tc>
                <a:extLst>
                  <a:ext uri="{0D108BD9-81ED-4DB2-BD59-A6C34878D82A}">
                    <a16:rowId xmlns:a16="http://schemas.microsoft.com/office/drawing/2014/main" xmlns="" val="10006"/>
                  </a:ext>
                </a:extLst>
              </a:tr>
              <a:tr h="317933">
                <a:tc>
                  <a:txBody>
                    <a:bodyPr/>
                    <a:lstStyle/>
                    <a:p>
                      <a:pPr algn="l" rtl="0"/>
                      <a:r>
                        <a:rPr lang="es" sz="1200" b="0" i="0" u="none"/>
                        <a:t>Incluir Sobreprofundidad</a:t>
                      </a:r>
                    </a:p>
                  </a:txBody>
                  <a:tcPr/>
                </a:tc>
                <a:tc>
                  <a:txBody>
                    <a:bodyPr/>
                    <a:lstStyle/>
                    <a:p>
                      <a:pPr algn="l" rtl="0"/>
                      <a:r>
                        <a:rPr lang="es" sz="1200" b="0" i="0" u="none" dirty="0"/>
                        <a:t>Incluir OD Isóbata</a:t>
                      </a:r>
                    </a:p>
                  </a:txBody>
                  <a:tcPr/>
                </a:tc>
                <a:extLst>
                  <a:ext uri="{0D108BD9-81ED-4DB2-BD59-A6C34878D82A}">
                    <a16:rowId xmlns:a16="http://schemas.microsoft.com/office/drawing/2014/main" xmlns="" val="10007"/>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023306132"/>
              </p:ext>
            </p:extLst>
          </p:nvPr>
        </p:nvGraphicFramePr>
        <p:xfrm>
          <a:off x="193964" y="1399310"/>
          <a:ext cx="3906982" cy="1972880"/>
        </p:xfrm>
        <a:graphic>
          <a:graphicData uri="http://schemas.openxmlformats.org/drawingml/2006/table">
            <a:tbl>
              <a:tblPr firstRow="1" bandRow="1">
                <a:tableStyleId>{21E4AEA4-8DFA-4A89-87EB-49C32662AFE0}</a:tableStyleId>
              </a:tblPr>
              <a:tblGrid>
                <a:gridCol w="1426359">
                  <a:extLst>
                    <a:ext uri="{9D8B030D-6E8A-4147-A177-3AD203B41FA5}">
                      <a16:colId xmlns:a16="http://schemas.microsoft.com/office/drawing/2014/main" xmlns="" val="20000"/>
                    </a:ext>
                  </a:extLst>
                </a:gridCol>
                <a:gridCol w="2480623">
                  <a:extLst>
                    <a:ext uri="{9D8B030D-6E8A-4147-A177-3AD203B41FA5}">
                      <a16:colId xmlns:a16="http://schemas.microsoft.com/office/drawing/2014/main" xmlns="" val="20001"/>
                    </a:ext>
                  </a:extLst>
                </a:gridCol>
              </a:tblGrid>
              <a:tr h="403160">
                <a:tc>
                  <a:txBody>
                    <a:bodyPr/>
                    <a:lstStyle/>
                    <a:p>
                      <a:pPr algn="l" rtl="0"/>
                      <a:r>
                        <a:rPr lang="es" sz="1200" b="0" i="0" u="none" dirty="0"/>
                        <a:t>Programa</a:t>
                      </a:r>
                    </a:p>
                  </a:txBody>
                  <a:tcPr/>
                </a:tc>
                <a:tc>
                  <a:txBody>
                    <a:bodyPr/>
                    <a:lstStyle/>
                    <a:p>
                      <a:pPr algn="l" rtl="0"/>
                      <a:r>
                        <a:rPr lang="es" sz="1200" b="0" i="0" u="none"/>
                        <a:t>ADV. DISEÑO CANAL</a:t>
                      </a:r>
                      <a:endParaRPr lang="es" sz="1200" dirty="0"/>
                    </a:p>
                  </a:txBody>
                  <a:tcPr/>
                </a:tc>
                <a:extLst>
                  <a:ext uri="{0D108BD9-81ED-4DB2-BD59-A6C34878D82A}">
                    <a16:rowId xmlns:a16="http://schemas.microsoft.com/office/drawing/2014/main" xmlns="" val="10000"/>
                  </a:ext>
                </a:extLst>
              </a:tr>
              <a:tr h="370840">
                <a:tc>
                  <a:txBody>
                    <a:bodyPr/>
                    <a:lstStyle/>
                    <a:p>
                      <a:pPr algn="l" rtl="0"/>
                      <a:r>
                        <a:rPr lang="es" sz="1200" b="0" i="0" u="none"/>
                        <a:t>Abrir Archivo:</a:t>
                      </a:r>
                    </a:p>
                  </a:txBody>
                  <a:tcPr/>
                </a:tc>
                <a:tc>
                  <a:txBody>
                    <a:bodyPr/>
                    <a:lstStyle/>
                    <a:p>
                      <a:pPr algn="l" rtl="0"/>
                      <a:r>
                        <a:rPr lang="es" sz="1200" b="0" i="0" u="none"/>
                        <a:t>YYY2.CHN</a:t>
                      </a:r>
                    </a:p>
                  </a:txBody>
                  <a:tcPr/>
                </a:tc>
                <a:extLst>
                  <a:ext uri="{0D108BD9-81ED-4DB2-BD59-A6C34878D82A}">
                    <a16:rowId xmlns:a16="http://schemas.microsoft.com/office/drawing/2014/main" xmlns="" val="10001"/>
                  </a:ext>
                </a:extLst>
              </a:tr>
              <a:tr h="370840">
                <a:tc>
                  <a:txBody>
                    <a:bodyPr/>
                    <a:lstStyle/>
                    <a:p>
                      <a:pPr algn="l" rtl="0"/>
                      <a:r>
                        <a:rPr lang="es" sz="1200" b="0" i="0" u="none" dirty="0"/>
                        <a:t>Crear Zonas:</a:t>
                      </a:r>
                    </a:p>
                  </a:txBody>
                  <a:tcPr/>
                </a:tc>
                <a:tc>
                  <a:txBody>
                    <a:bodyPr/>
                    <a:lstStyle/>
                    <a:p>
                      <a:pPr algn="l" rtl="0"/>
                      <a:r>
                        <a:rPr lang="es" sz="1200" b="0" i="0" u="none"/>
                        <a:t>Base Talud Izq, Centro:  </a:t>
                      </a:r>
                    </a:p>
                    <a:p>
                      <a:pPr algn="l" rtl="0"/>
                      <a:r>
                        <a:rPr lang="es" sz="1200" b="0" i="0" u="none"/>
                        <a:t>Base Talud Derecho, Fin:</a:t>
                      </a:r>
                    </a:p>
                  </a:txBody>
                  <a:tcPr/>
                </a:tc>
                <a:extLst>
                  <a:ext uri="{0D108BD9-81ED-4DB2-BD59-A6C34878D82A}">
                    <a16:rowId xmlns:a16="http://schemas.microsoft.com/office/drawing/2014/main" xmlns="" val="10002"/>
                  </a:ext>
                </a:extLst>
              </a:tr>
              <a:tr h="370840">
                <a:tc>
                  <a:txBody>
                    <a:bodyPr/>
                    <a:lstStyle/>
                    <a:p>
                      <a:pPr algn="l" rtl="0"/>
                      <a:r>
                        <a:rPr lang="es" sz="1200" b="0" i="0" u="none"/>
                        <a:t>Asignar Caras</a:t>
                      </a:r>
                    </a:p>
                  </a:txBody>
                  <a:tcPr/>
                </a:tc>
                <a:tc>
                  <a:txBody>
                    <a:bodyPr/>
                    <a:lstStyle/>
                    <a:p>
                      <a:pPr algn="l" rtl="0"/>
                      <a:r>
                        <a:rPr lang="es" sz="1200" b="0" i="0" u="none"/>
                        <a:t>Como se muestra</a:t>
                      </a:r>
                    </a:p>
                  </a:txBody>
                  <a:tcPr/>
                </a:tc>
                <a:extLst>
                  <a:ext uri="{0D108BD9-81ED-4DB2-BD59-A6C34878D82A}">
                    <a16:rowId xmlns:a16="http://schemas.microsoft.com/office/drawing/2014/main" xmlns="" val="10003"/>
                  </a:ext>
                </a:extLst>
              </a:tr>
              <a:tr h="370840">
                <a:tc>
                  <a:txBody>
                    <a:bodyPr/>
                    <a:lstStyle/>
                    <a:p>
                      <a:pPr algn="l" rtl="0"/>
                      <a:r>
                        <a:rPr lang="es" sz="1200" b="0" i="0" u="none"/>
                        <a:t>Salvar Como:</a:t>
                      </a:r>
                      <a:endParaRPr lang="es" sz="1200" dirty="0"/>
                    </a:p>
                  </a:txBody>
                  <a:tcPr/>
                </a:tc>
                <a:tc>
                  <a:txBody>
                    <a:bodyPr/>
                    <a:lstStyle/>
                    <a:p>
                      <a:pPr algn="l" rtl="0"/>
                      <a:r>
                        <a:rPr lang="es" sz="1200" b="0" i="0" u="none" dirty="0"/>
                        <a:t>YYY3_Mine.CHN</a:t>
                      </a:r>
                    </a:p>
                  </a:txBody>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7211999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TIN a CHN:  Ejemplo #3 (Cont..)</a:t>
            </a:r>
          </a:p>
        </p:txBody>
      </p:sp>
      <p:sp>
        <p:nvSpPr>
          <p:cNvPr id="6" name="TextBox 5"/>
          <p:cNvSpPr txBox="1"/>
          <p:nvPr/>
        </p:nvSpPr>
        <p:spPr>
          <a:xfrm>
            <a:off x="3429000" y="1600200"/>
            <a:ext cx="5715000" cy="3231654"/>
          </a:xfrm>
          <a:prstGeom prst="rect">
            <a:avLst/>
          </a:prstGeom>
          <a:noFill/>
        </p:spPr>
        <p:txBody>
          <a:bodyPr wrap="square" rtlCol="0">
            <a:spAutoFit/>
          </a:bodyPr>
          <a:lstStyle/>
          <a:p>
            <a:pPr algn="l" rtl="0"/>
            <a:r>
              <a:rPr lang="es" sz="1200" b="1" i="0" u="none" dirty="0">
                <a:solidFill>
                  <a:srgbClr val="CC0000"/>
                </a:solidFill>
                <a:latin typeface="Courier New" pitchFamily="49" charset="0"/>
                <a:cs typeface="Courier New" pitchFamily="49" charset="0"/>
              </a:rPr>
              <a:t>Unidad Volumen:</a:t>
            </a:r>
            <a:r>
              <a:rPr lang="es" sz="1200" b="0" i="0" u="none" dirty="0">
                <a:solidFill>
                  <a:srgbClr val="CC0000"/>
                </a:solidFill>
                <a:latin typeface="Courier New" pitchFamily="49" charset="0"/>
                <a:cs typeface="Courier New" pitchFamily="49" charset="0"/>
              </a:rPr>
              <a:t> </a:t>
            </a:r>
            <a:r>
              <a:rPr lang="es" sz="1200" b="1" i="0" u="none" dirty="0">
                <a:solidFill>
                  <a:srgbClr val="CC0000"/>
                </a:solidFill>
                <a:latin typeface="Courier New" pitchFamily="49" charset="0"/>
                <a:cs typeface="Courier New" pitchFamily="49" charset="0"/>
              </a:rPr>
              <a:t>Yardas cúbicas</a:t>
            </a:r>
          </a:p>
          <a:p>
            <a:pPr algn="l" rtl="0"/>
            <a:r>
              <a:rPr lang="es" sz="1200" b="1" i="0" u="none" dirty="0">
                <a:solidFill>
                  <a:srgbClr val="CC0000"/>
                </a:solidFill>
                <a:latin typeface="Courier New" pitchFamily="49" charset="0"/>
                <a:cs typeface="Courier New" pitchFamily="49" charset="0"/>
              </a:rPr>
              <a:t>Totales Volumen TIN vs Canal - Detallado por Zonas Canal</a:t>
            </a:r>
          </a:p>
          <a:p>
            <a:pPr algn="l" rtl="0"/>
            <a:r>
              <a:rPr lang="es" sz="1200" b="1" i="0" u="none" dirty="0">
                <a:solidFill>
                  <a:srgbClr val="CC0000"/>
                </a:solidFill>
                <a:latin typeface="Courier New" pitchFamily="49" charset="0"/>
                <a:cs typeface="Courier New" pitchFamily="49" charset="0"/>
              </a:rPr>
              <a:t>Archivo TIN:</a:t>
            </a:r>
            <a:r>
              <a:rPr lang="es" sz="1200" b="0" i="0" u="none" dirty="0">
                <a:solidFill>
                  <a:srgbClr val="CC0000"/>
                </a:solidFill>
                <a:latin typeface="Courier New" pitchFamily="49" charset="0"/>
                <a:cs typeface="Courier New" pitchFamily="49" charset="0"/>
              </a:rPr>
              <a:t> </a:t>
            </a:r>
            <a:r>
              <a:rPr lang="es" sz="1200" b="1" i="0" u="none" dirty="0">
                <a:solidFill>
                  <a:srgbClr val="CC0000"/>
                </a:solidFill>
                <a:latin typeface="Courier New" pitchFamily="49" charset="0"/>
                <a:cs typeface="Courier New" pitchFamily="49" charset="0"/>
              </a:rPr>
              <a:t>C:\HYPACK 2012\Projects\VOLUME CLASS\Sort\AAA.XYZ</a:t>
            </a:r>
          </a:p>
          <a:p>
            <a:pPr algn="l" rtl="0"/>
            <a:r>
              <a:rPr lang="es" sz="1200" b="1" i="0" u="none" dirty="0">
                <a:solidFill>
                  <a:srgbClr val="CC0000"/>
                </a:solidFill>
                <a:latin typeface="Courier New" pitchFamily="49" charset="0"/>
                <a:cs typeface="Courier New" pitchFamily="49" charset="0"/>
              </a:rPr>
              <a:t>Archivo CHN:</a:t>
            </a:r>
            <a:r>
              <a:rPr lang="es" sz="1200" b="0" i="0" u="none" dirty="0">
                <a:solidFill>
                  <a:srgbClr val="CC0000"/>
                </a:solidFill>
                <a:latin typeface="Courier New" pitchFamily="49" charset="0"/>
                <a:cs typeface="Courier New" pitchFamily="49" charset="0"/>
              </a:rPr>
              <a:t> </a:t>
            </a:r>
            <a:r>
              <a:rPr lang="es" sz="1200" b="1" i="0" u="none" dirty="0">
                <a:solidFill>
                  <a:srgbClr val="CC0000"/>
                </a:solidFill>
                <a:latin typeface="Courier New" pitchFamily="49" charset="0"/>
                <a:cs typeface="Courier New" pitchFamily="49" charset="0"/>
              </a:rPr>
              <a:t>C:\HYPACK 2012\Projects\VOLUME CLASS\YYY3 Mine.chn</a:t>
            </a:r>
          </a:p>
          <a:p>
            <a:pPr algn="l" rtl="0"/>
            <a:r>
              <a:rPr lang="es" sz="1200" b="1" i="0" u="none" dirty="0">
                <a:solidFill>
                  <a:srgbClr val="CC0000"/>
                </a:solidFill>
                <a:latin typeface="Courier New" pitchFamily="49" charset="0"/>
                <a:cs typeface="Courier New" pitchFamily="49" charset="0"/>
              </a:rPr>
              <a:t>Sobreprofundidad:</a:t>
            </a:r>
            <a:r>
              <a:rPr lang="es" sz="1200" b="0" i="0" u="none" dirty="0">
                <a:solidFill>
                  <a:srgbClr val="CC0000"/>
                </a:solidFill>
                <a:latin typeface="Courier New" pitchFamily="49" charset="0"/>
                <a:cs typeface="Courier New" pitchFamily="49" charset="0"/>
              </a:rPr>
              <a:t> </a:t>
            </a:r>
            <a:r>
              <a:rPr lang="es" sz="1200" b="1" i="0" u="none" dirty="0">
                <a:solidFill>
                  <a:srgbClr val="CC0000"/>
                </a:solidFill>
                <a:latin typeface="Courier New" pitchFamily="49" charset="0"/>
                <a:cs typeface="Courier New" pitchFamily="49" charset="0"/>
              </a:rPr>
              <a:t>1</a:t>
            </a:r>
          </a:p>
          <a:p>
            <a:pPr algn="l" rtl="0"/>
            <a:r>
              <a:rPr lang="es" sz="1200" b="0" i="0" u="none" dirty="0">
                <a:solidFill>
                  <a:srgbClr val="CC0000"/>
                </a:solidFill>
                <a:latin typeface="Courier New" pitchFamily="49" charset="0"/>
                <a:cs typeface="Courier New" pitchFamily="49" charset="0"/>
              </a:rPr>
              <a:t>                </a:t>
            </a:r>
            <a:r>
              <a:rPr lang="es" sz="1200" b="1" i="0" u="none" dirty="0">
                <a:solidFill>
                  <a:srgbClr val="CC0000"/>
                </a:solidFill>
                <a:latin typeface="Courier New" pitchFamily="49" charset="0"/>
                <a:cs typeface="Courier New" pitchFamily="49" charset="0"/>
              </a:rPr>
              <a:t>Diseño      Sobreprof   Sobreprof.</a:t>
            </a:r>
            <a:r>
              <a:rPr lang="es" sz="1200" b="0" i="0" u="none" dirty="0">
                <a:solidFill>
                  <a:srgbClr val="CC0000"/>
                </a:solidFill>
                <a:latin typeface="Courier New" pitchFamily="49" charset="0"/>
                <a:cs typeface="Courier New" pitchFamily="49" charset="0"/>
              </a:rPr>
              <a:t>   </a:t>
            </a:r>
          </a:p>
          <a:p>
            <a:pPr algn="l" rtl="0"/>
            <a:r>
              <a:rPr lang="es" sz="1200" b="0" i="0" u="none" dirty="0">
                <a:solidFill>
                  <a:srgbClr val="CC0000"/>
                </a:solidFill>
                <a:latin typeface="Courier New" pitchFamily="49" charset="0"/>
                <a:cs typeface="Courier New" pitchFamily="49" charset="0"/>
              </a:rPr>
              <a:t>                </a:t>
            </a:r>
            <a:r>
              <a:rPr lang="es" sz="1200" b="1" i="0" u="none" dirty="0">
                <a:solidFill>
                  <a:srgbClr val="CC0000"/>
                </a:solidFill>
                <a:latin typeface="Courier New" pitchFamily="49" charset="0"/>
                <a:cs typeface="Courier New" pitchFamily="49" charset="0"/>
              </a:rPr>
              <a:t>Corte         Sin Isóbata   Isóbata</a:t>
            </a:r>
            <a:r>
              <a:rPr lang="es" sz="1200" b="0" i="0" u="none" dirty="0">
                <a:solidFill>
                  <a:srgbClr val="CC0000"/>
                </a:solidFill>
                <a:latin typeface="Courier New" pitchFamily="49" charset="0"/>
                <a:cs typeface="Courier New" pitchFamily="49" charset="0"/>
              </a:rPr>
              <a:t>     </a:t>
            </a:r>
          </a:p>
          <a:p>
            <a:pPr algn="l" rtl="0"/>
            <a:r>
              <a:rPr lang="es" sz="1200" b="1" i="0" u="none" dirty="0">
                <a:solidFill>
                  <a:srgbClr val="CC0000"/>
                </a:solidFill>
                <a:latin typeface="Courier New" pitchFamily="49" charset="0"/>
                <a:cs typeface="Courier New" pitchFamily="49" charset="0"/>
              </a:rPr>
              <a:t>Zona            Volumen      Volumen      Volumen</a:t>
            </a:r>
            <a:r>
              <a:rPr lang="es" sz="1200" b="0" i="0" u="none" dirty="0">
                <a:solidFill>
                  <a:srgbClr val="CC0000"/>
                </a:solidFill>
                <a:latin typeface="Courier New" pitchFamily="49" charset="0"/>
                <a:cs typeface="Courier New" pitchFamily="49" charset="0"/>
              </a:rPr>
              <a:t>      </a:t>
            </a:r>
          </a:p>
          <a:p>
            <a:pPr algn="l" rtl="0"/>
            <a:r>
              <a:rPr lang="es" sz="1200" b="1" i="0" u="none" dirty="0">
                <a:solidFill>
                  <a:srgbClr val="CC0000"/>
                </a:solidFill>
                <a:latin typeface="Courier New" pitchFamily="49" charset="0"/>
                <a:cs typeface="Courier New" pitchFamily="49" charset="0"/>
              </a:rPr>
              <a:t>----------------------------------------------------</a:t>
            </a:r>
          </a:p>
          <a:p>
            <a:pPr algn="l" rtl="0"/>
            <a:r>
              <a:rPr lang="es" sz="1200" b="1" i="0" u="none" dirty="0">
                <a:solidFill>
                  <a:srgbClr val="CC0000"/>
                </a:solidFill>
                <a:latin typeface="Courier New" pitchFamily="49" charset="0"/>
                <a:cs typeface="Courier New" pitchFamily="49" charset="0"/>
              </a:rPr>
              <a:t>Base Talud Izq              7430.8      1859.6      1796.9</a:t>
            </a:r>
          </a:p>
          <a:p>
            <a:pPr algn="l" rtl="0"/>
            <a:r>
              <a:rPr lang="es" sz="1200" b="1" i="0" u="none" dirty="0">
                <a:solidFill>
                  <a:srgbClr val="CC0000"/>
                </a:solidFill>
                <a:latin typeface="Courier New" pitchFamily="49" charset="0"/>
                <a:cs typeface="Courier New" pitchFamily="49" charset="0"/>
              </a:rPr>
              <a:t>Centro Canal        </a:t>
            </a:r>
            <a:r>
              <a:rPr lang="es" sz="1200" b="1" i="0" u="none" dirty="0" smtClean="0">
                <a:solidFill>
                  <a:srgbClr val="CC0000"/>
                </a:solidFill>
                <a:latin typeface="Courier New" pitchFamily="49" charset="0"/>
                <a:cs typeface="Courier New" pitchFamily="49" charset="0"/>
              </a:rPr>
              <a:t>        5758.8      </a:t>
            </a:r>
            <a:r>
              <a:rPr lang="es" sz="1200" b="1" i="0" u="none" dirty="0">
                <a:solidFill>
                  <a:srgbClr val="CC0000"/>
                </a:solidFill>
                <a:latin typeface="Courier New" pitchFamily="49" charset="0"/>
                <a:cs typeface="Courier New" pitchFamily="49" charset="0"/>
              </a:rPr>
              <a:t>3235.8      2386.7</a:t>
            </a:r>
          </a:p>
          <a:p>
            <a:pPr algn="l" rtl="0"/>
            <a:r>
              <a:rPr lang="es" sz="1200" b="1" i="0" u="none" dirty="0">
                <a:solidFill>
                  <a:srgbClr val="CC0000"/>
                </a:solidFill>
                <a:latin typeface="Courier New" pitchFamily="49" charset="0"/>
                <a:cs typeface="Courier New" pitchFamily="49" charset="0"/>
              </a:rPr>
              <a:t>Base Talud Derecho         </a:t>
            </a:r>
            <a:r>
              <a:rPr lang="es" sz="1200" b="1" i="0" u="none" dirty="0" smtClean="0">
                <a:solidFill>
                  <a:srgbClr val="CC0000"/>
                </a:solidFill>
                <a:latin typeface="Courier New" pitchFamily="49" charset="0"/>
                <a:cs typeface="Courier New" pitchFamily="49" charset="0"/>
              </a:rPr>
              <a:t>14324.0      </a:t>
            </a:r>
            <a:r>
              <a:rPr lang="es" sz="1200" b="1" i="0" u="none" dirty="0">
                <a:solidFill>
                  <a:srgbClr val="CC0000"/>
                </a:solidFill>
                <a:latin typeface="Courier New" pitchFamily="49" charset="0"/>
                <a:cs typeface="Courier New" pitchFamily="49" charset="0"/>
              </a:rPr>
              <a:t>1897.5      1838.0</a:t>
            </a:r>
          </a:p>
          <a:p>
            <a:pPr algn="l" rtl="0"/>
            <a:r>
              <a:rPr lang="es" sz="1200" b="1" i="0" u="none" dirty="0">
                <a:solidFill>
                  <a:srgbClr val="CC0000"/>
                </a:solidFill>
                <a:latin typeface="Courier New" pitchFamily="49" charset="0"/>
                <a:cs typeface="Courier New" pitchFamily="49" charset="0"/>
              </a:rPr>
              <a:t>Fin Zona                </a:t>
            </a:r>
            <a:r>
              <a:rPr lang="es" sz="1200" b="1" i="0" u="none" dirty="0" smtClean="0">
                <a:solidFill>
                  <a:srgbClr val="CC0000"/>
                </a:solidFill>
                <a:latin typeface="Courier New" pitchFamily="49" charset="0"/>
                <a:cs typeface="Courier New" pitchFamily="49" charset="0"/>
              </a:rPr>
              <a:t>     747.5       </a:t>
            </a:r>
            <a:r>
              <a:rPr lang="es" sz="1200" b="1" i="0" u="none" dirty="0">
                <a:solidFill>
                  <a:srgbClr val="CC0000"/>
                </a:solidFill>
                <a:latin typeface="Courier New" pitchFamily="49" charset="0"/>
                <a:cs typeface="Courier New" pitchFamily="49" charset="0"/>
              </a:rPr>
              <a:t>158.5       143.1</a:t>
            </a:r>
          </a:p>
          <a:p>
            <a:pPr algn="l" rtl="0"/>
            <a:r>
              <a:rPr lang="es" sz="1200" b="1" i="0" u="none" dirty="0" smtClean="0">
                <a:solidFill>
                  <a:srgbClr val="CC0000"/>
                </a:solidFill>
                <a:latin typeface="Courier New" pitchFamily="49" charset="0"/>
                <a:cs typeface="Courier New" pitchFamily="49" charset="0"/>
              </a:rPr>
              <a:t>----------------------------------------------------------</a:t>
            </a:r>
            <a:endParaRPr lang="es" sz="1200" b="1" i="0" u="none" dirty="0">
              <a:solidFill>
                <a:srgbClr val="CC0000"/>
              </a:solidFill>
              <a:latin typeface="Courier New" pitchFamily="49" charset="0"/>
              <a:cs typeface="Courier New" pitchFamily="49" charset="0"/>
            </a:endParaRPr>
          </a:p>
          <a:p>
            <a:pPr algn="l" rtl="0"/>
            <a:r>
              <a:rPr lang="es" sz="1200" b="1" i="0" u="none" dirty="0">
                <a:solidFill>
                  <a:srgbClr val="CC0000"/>
                </a:solidFill>
                <a:latin typeface="Courier New" pitchFamily="49" charset="0"/>
                <a:cs typeface="Courier New" pitchFamily="49" charset="0"/>
              </a:rPr>
              <a:t>Total         </a:t>
            </a:r>
            <a:r>
              <a:rPr lang="es" sz="1200" b="1" i="0" u="none" dirty="0" smtClean="0">
                <a:solidFill>
                  <a:srgbClr val="CC0000"/>
                </a:solidFill>
                <a:latin typeface="Courier New" pitchFamily="49" charset="0"/>
                <a:cs typeface="Courier New" pitchFamily="49" charset="0"/>
              </a:rPr>
              <a:t>			   28261.1      7151.4      6164.7</a:t>
            </a:r>
            <a:endParaRPr lang="es" sz="1200" b="1" i="0" u="none" dirty="0">
              <a:solidFill>
                <a:srgbClr val="CC0000"/>
              </a:solidFill>
              <a:latin typeface="Courier New" pitchFamily="49" charset="0"/>
              <a:cs typeface="Courier New" pitchFamily="49" charset="0"/>
            </a:endParaRPr>
          </a:p>
        </p:txBody>
      </p:sp>
      <p:sp>
        <p:nvSpPr>
          <p:cNvPr id="8" name="TextBox 7"/>
          <p:cNvSpPr txBox="1"/>
          <p:nvPr/>
        </p:nvSpPr>
        <p:spPr>
          <a:xfrm>
            <a:off x="3886200" y="5168782"/>
            <a:ext cx="4830510" cy="923330"/>
          </a:xfrm>
          <a:prstGeom prst="rect">
            <a:avLst/>
          </a:prstGeom>
          <a:noFill/>
        </p:spPr>
        <p:txBody>
          <a:bodyPr wrap="square" rtlCol="0">
            <a:spAutoFit/>
          </a:bodyPr>
          <a:lstStyle/>
          <a:p>
            <a:pPr algn="l" rtl="0"/>
            <a:r>
              <a:rPr lang="es" b="0" i="0" u="none" dirty="0">
                <a:solidFill>
                  <a:schemeClr val="tx1">
                    <a:lumMod val="65000"/>
                    <a:lumOff val="35000"/>
                  </a:schemeClr>
                </a:solidFill>
              </a:rPr>
              <a:t>Puesto que no tenemos un archivo de línea planeada, </a:t>
            </a:r>
            <a:r>
              <a:rPr lang="es" b="0" i="0" u="none" dirty="0" smtClean="0">
                <a:solidFill>
                  <a:schemeClr val="tx1">
                    <a:lumMod val="65000"/>
                    <a:lumOff val="35000"/>
                  </a:schemeClr>
                </a:solidFill>
              </a:rPr>
              <a:t>el reporte </a:t>
            </a:r>
            <a:r>
              <a:rPr lang="es" b="0" i="0" u="none" dirty="0">
                <a:solidFill>
                  <a:schemeClr val="tx1">
                    <a:lumMod val="65000"/>
                    <a:lumOff val="35000"/>
                  </a:schemeClr>
                </a:solidFill>
              </a:rPr>
              <a:t>solo lista el total para cada zona.</a:t>
            </a:r>
          </a:p>
        </p:txBody>
      </p:sp>
      <p:pic>
        <p:nvPicPr>
          <p:cNvPr id="3" name="Picture 2"/>
          <p:cNvPicPr>
            <a:picLocks noChangeAspect="1"/>
          </p:cNvPicPr>
          <p:nvPr/>
        </p:nvPicPr>
        <p:blipFill>
          <a:blip r:embed="rId2"/>
          <a:stretch>
            <a:fillRect/>
          </a:stretch>
        </p:blipFill>
        <p:spPr>
          <a:xfrm>
            <a:off x="0" y="1600200"/>
            <a:ext cx="3446771" cy="3886200"/>
          </a:xfrm>
          <a:prstGeom prst="rect">
            <a:avLst/>
          </a:prstGeom>
        </p:spPr>
      </p:pic>
    </p:spTree>
    <p:extLst>
      <p:ext uri="{BB962C8B-B14F-4D97-AF65-F5344CB8AC3E}">
        <p14:creationId xmlns:p14="http://schemas.microsoft.com/office/powerpoint/2010/main" val="4092404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1059"/>
            <a:ext cx="8458200" cy="838200"/>
          </a:xfrm>
        </p:spPr>
        <p:txBody>
          <a:bodyPr/>
          <a:lstStyle/>
          <a:p>
            <a:pPr algn="l" rtl="0"/>
            <a:r>
              <a:rPr lang="es" sz="2400" b="0" i="0" u="none"/>
              <a:t>TIN vs CHN:  Secciones y Zonas</a:t>
            </a:r>
          </a:p>
        </p:txBody>
      </p:sp>
      <p:sp>
        <p:nvSpPr>
          <p:cNvPr id="6" name="TextBox 5"/>
          <p:cNvSpPr txBox="1"/>
          <p:nvPr/>
        </p:nvSpPr>
        <p:spPr>
          <a:xfrm>
            <a:off x="339436" y="4740057"/>
            <a:ext cx="4232564" cy="2031325"/>
          </a:xfrm>
          <a:prstGeom prst="rect">
            <a:avLst/>
          </a:prstGeom>
          <a:noFill/>
        </p:spPr>
        <p:txBody>
          <a:bodyPr wrap="square" rtlCol="0">
            <a:spAutoFit/>
          </a:bodyPr>
          <a:lstStyle/>
          <a:p>
            <a:pPr algn="l" rtl="0"/>
            <a:r>
              <a:rPr lang="es" sz="900" b="1" i="0" u="none" dirty="0">
                <a:solidFill>
                  <a:srgbClr val="CC0000"/>
                </a:solidFill>
                <a:latin typeface="Courier New" pitchFamily="49" charset="0"/>
                <a:cs typeface="Courier New" pitchFamily="49" charset="0"/>
              </a:rPr>
              <a:t>799+41 a 799+56</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Centro              27.9      14.2       7.6</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Talud Izquierdo  </a:t>
            </a:r>
            <a:r>
              <a:rPr lang="es" sz="900" b="1" i="0" u="none" dirty="0" smtClean="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0.9       0.2       0.2</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Talud Derecho    </a:t>
            </a:r>
            <a:r>
              <a:rPr lang="es" sz="900" b="1" i="0" u="none" dirty="0" smtClean="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59.4       4.9       4.9</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Fin Zona            45.5      18.9      17.2</a:t>
            </a:r>
          </a:p>
          <a:p>
            <a:pPr algn="l" rtl="0"/>
            <a:r>
              <a:rPr lang="es" sz="900" b="1" i="0" u="none" dirty="0">
                <a:solidFill>
                  <a:srgbClr val="CC0000"/>
                </a:solidFill>
                <a:latin typeface="Courier New" pitchFamily="49" charset="0"/>
                <a:cs typeface="Courier New" pitchFamily="49" charset="0"/>
              </a:rPr>
              <a:t>Total Sección          133.6      38.1      29.8</a:t>
            </a:r>
          </a:p>
          <a:p>
            <a:pPr algn="l" rtl="0"/>
            <a:r>
              <a:rPr lang="es" sz="900" b="1" i="0" u="none" dirty="0">
                <a:solidFill>
                  <a:srgbClr val="CC0000"/>
                </a:solidFill>
                <a:latin typeface="Courier New" pitchFamily="49" charset="0"/>
                <a:cs typeface="Courier New" pitchFamily="49" charset="0"/>
              </a:rPr>
              <a:t>Accum.</a:t>
            </a:r>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Total         26177.0    6820.6    5857.7</a:t>
            </a:r>
          </a:p>
          <a:p>
            <a:endParaRPr lang="es" sz="900" b="1" dirty="0">
              <a:solidFill>
                <a:srgbClr val="CC0000"/>
              </a:solidFill>
              <a:latin typeface="Courier New" pitchFamily="49" charset="0"/>
              <a:cs typeface="Courier New" pitchFamily="49" charset="0"/>
            </a:endParaRPr>
          </a:p>
          <a:p>
            <a:pPr algn="l" rtl="0"/>
            <a:r>
              <a:rPr lang="es" sz="900" b="1" i="0" u="none" dirty="0">
                <a:solidFill>
                  <a:srgbClr val="CC0000"/>
                </a:solidFill>
                <a:latin typeface="Courier New" pitchFamily="49" charset="0"/>
                <a:cs typeface="Courier New" pitchFamily="49" charset="0"/>
              </a:rPr>
              <a:t>Totales:</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Centro            5165.0    3119.2    2278.7</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Talud Izquierdo  </a:t>
            </a:r>
            <a:r>
              <a:rPr lang="es" sz="900" b="1" i="0" u="none" dirty="0" smtClean="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7363.5    1836.0    1774.7</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Talud Derecho   </a:t>
            </a:r>
            <a:r>
              <a:rPr lang="es" sz="900" b="1" i="0" u="none" dirty="0" smtClean="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13597.5    1844.1    1784.8</a:t>
            </a:r>
          </a:p>
          <a:p>
            <a:pPr algn="l" rtl="0"/>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Fin Zona            50.9      21.2      19.5</a:t>
            </a:r>
          </a:p>
          <a:p>
            <a:pPr algn="l" rtl="0"/>
            <a:r>
              <a:rPr lang="es" sz="900" b="1" i="0" u="none" dirty="0">
                <a:solidFill>
                  <a:srgbClr val="CC0000"/>
                </a:solidFill>
                <a:latin typeface="Courier New" pitchFamily="49" charset="0"/>
                <a:cs typeface="Courier New" pitchFamily="49" charset="0"/>
              </a:rPr>
              <a:t>Accum.</a:t>
            </a:r>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Total:</a:t>
            </a:r>
            <a:r>
              <a:rPr lang="es" sz="900" b="0" i="0" u="none" dirty="0">
                <a:solidFill>
                  <a:srgbClr val="CC0000"/>
                </a:solidFill>
                <a:latin typeface="Courier New" pitchFamily="49" charset="0"/>
                <a:cs typeface="Courier New" pitchFamily="49" charset="0"/>
              </a:rPr>
              <a:t>        </a:t>
            </a:r>
            <a:r>
              <a:rPr lang="es" sz="900" b="1" i="0" u="none" dirty="0">
                <a:solidFill>
                  <a:srgbClr val="CC0000"/>
                </a:solidFill>
                <a:latin typeface="Courier New" pitchFamily="49" charset="0"/>
                <a:cs typeface="Courier New" pitchFamily="49" charset="0"/>
              </a:rPr>
              <a:t>26177.0    6820.6    5857.7</a:t>
            </a:r>
          </a:p>
        </p:txBody>
      </p:sp>
      <p:graphicFrame>
        <p:nvGraphicFramePr>
          <p:cNvPr id="7" name="Table 6"/>
          <p:cNvGraphicFramePr>
            <a:graphicFrameLocks noGrp="1"/>
          </p:cNvGraphicFramePr>
          <p:nvPr>
            <p:extLst>
              <p:ext uri="{D42A27DB-BD31-4B8C-83A1-F6EECF244321}">
                <p14:modId xmlns:p14="http://schemas.microsoft.com/office/powerpoint/2010/main" val="188891149"/>
              </p:ext>
            </p:extLst>
          </p:nvPr>
        </p:nvGraphicFramePr>
        <p:xfrm>
          <a:off x="304800" y="1122218"/>
          <a:ext cx="4191000" cy="3423920"/>
        </p:xfrm>
        <a:graphic>
          <a:graphicData uri="http://schemas.openxmlformats.org/drawingml/2006/table">
            <a:tbl>
              <a:tblPr firstRow="1" bandRow="1">
                <a:tableStyleId>{21E4AEA4-8DFA-4A89-87EB-49C32662AFE0}</a:tableStyleId>
              </a:tblPr>
              <a:tblGrid>
                <a:gridCol w="2048933">
                  <a:extLst>
                    <a:ext uri="{9D8B030D-6E8A-4147-A177-3AD203B41FA5}">
                      <a16:colId xmlns:a16="http://schemas.microsoft.com/office/drawing/2014/main" xmlns="" val="20000"/>
                    </a:ext>
                  </a:extLst>
                </a:gridCol>
                <a:gridCol w="2142067">
                  <a:extLst>
                    <a:ext uri="{9D8B030D-6E8A-4147-A177-3AD203B41FA5}">
                      <a16:colId xmlns:a16="http://schemas.microsoft.com/office/drawing/2014/main" xmlns="" val="20001"/>
                    </a:ext>
                  </a:extLst>
                </a:gridCol>
              </a:tblGrid>
              <a:tr h="370840">
                <a:tc>
                  <a:txBody>
                    <a:bodyPr/>
                    <a:lstStyle/>
                    <a:p>
                      <a:pPr algn="l" rtl="0"/>
                      <a:r>
                        <a:rPr lang="es" sz="1200" b="0" i="0" u="none" dirty="0"/>
                        <a:t>Archivo Entrada MODELO TIN:</a:t>
                      </a:r>
                    </a:p>
                  </a:txBody>
                  <a:tcPr/>
                </a:tc>
                <a:tc>
                  <a:txBody>
                    <a:bodyPr/>
                    <a:lstStyle/>
                    <a:p>
                      <a:pPr algn="l" rtl="0"/>
                      <a:r>
                        <a:rPr lang="es" sz="1200" b="0" i="0" u="none"/>
                        <a:t>AAA.XYZ</a:t>
                      </a:r>
                    </a:p>
                  </a:txBody>
                  <a:tcPr/>
                </a:tc>
                <a:extLst>
                  <a:ext uri="{0D108BD9-81ED-4DB2-BD59-A6C34878D82A}">
                    <a16:rowId xmlns:a16="http://schemas.microsoft.com/office/drawing/2014/main" xmlns="" val="10000"/>
                  </a:ext>
                </a:extLst>
              </a:tr>
              <a:tr h="370840">
                <a:tc>
                  <a:txBody>
                    <a:bodyPr/>
                    <a:lstStyle/>
                    <a:p>
                      <a:pPr algn="l" rtl="0"/>
                      <a:r>
                        <a:rPr lang="es" sz="1200" b="0" i="0" u="none"/>
                        <a:t>Líneas Planeadas</a:t>
                      </a:r>
                    </a:p>
                  </a:txBody>
                  <a:tcPr/>
                </a:tc>
                <a:tc>
                  <a:txBody>
                    <a:bodyPr/>
                    <a:lstStyle/>
                    <a:p>
                      <a:pPr algn="l" rtl="0"/>
                      <a:r>
                        <a:rPr lang="es" sz="1200" b="0" i="0" u="none"/>
                        <a:t>AAA.LNW</a:t>
                      </a:r>
                    </a:p>
                  </a:txBody>
                  <a:tcPr/>
                </a:tc>
                <a:extLst>
                  <a:ext uri="{0D108BD9-81ED-4DB2-BD59-A6C34878D82A}">
                    <a16:rowId xmlns:a16="http://schemas.microsoft.com/office/drawing/2014/main" xmlns="" val="10001"/>
                  </a:ext>
                </a:extLst>
              </a:tr>
              <a:tr h="370840">
                <a:tc>
                  <a:txBody>
                    <a:bodyPr/>
                    <a:lstStyle/>
                    <a:p>
                      <a:pPr algn="l" rtl="0"/>
                      <a:r>
                        <a:rPr lang="es" sz="1200" b="0" i="0" u="none"/>
                        <a:t>ADV. Archivo Canal:</a:t>
                      </a:r>
                    </a:p>
                  </a:txBody>
                  <a:tcPr/>
                </a:tc>
                <a:tc>
                  <a:txBody>
                    <a:bodyPr/>
                    <a:lstStyle/>
                    <a:p>
                      <a:pPr algn="l" rtl="0"/>
                      <a:r>
                        <a:rPr lang="es" sz="1200" b="0" i="0" u="none"/>
                        <a:t>YYY3Mine.CHN</a:t>
                      </a:r>
                    </a:p>
                  </a:txBody>
                  <a:tcPr/>
                </a:tc>
                <a:extLst>
                  <a:ext uri="{0D108BD9-81ED-4DB2-BD59-A6C34878D82A}">
                    <a16:rowId xmlns:a16="http://schemas.microsoft.com/office/drawing/2014/main" xmlns="" val="10002"/>
                  </a:ext>
                </a:extLst>
              </a:tr>
              <a:tr h="370840">
                <a:tc>
                  <a:txBody>
                    <a:bodyPr/>
                    <a:lstStyle/>
                    <a:p>
                      <a:pPr algn="l" rtl="0"/>
                      <a:r>
                        <a:rPr lang="es" sz="1200" b="0" i="0" u="none"/>
                        <a:t>LADO MAX TIN</a:t>
                      </a:r>
                    </a:p>
                  </a:txBody>
                  <a:tcPr/>
                </a:tc>
                <a:tc>
                  <a:txBody>
                    <a:bodyPr/>
                    <a:lstStyle/>
                    <a:p>
                      <a:pPr algn="l" rtl="0"/>
                      <a:r>
                        <a:rPr lang="es" sz="1200" b="0" i="0" u="none"/>
                        <a:t>25</a:t>
                      </a:r>
                    </a:p>
                  </a:txBody>
                  <a:tcPr/>
                </a:tc>
                <a:extLst>
                  <a:ext uri="{0D108BD9-81ED-4DB2-BD59-A6C34878D82A}">
                    <a16:rowId xmlns:a16="http://schemas.microsoft.com/office/drawing/2014/main" xmlns="" val="10003"/>
                  </a:ext>
                </a:extLst>
              </a:tr>
              <a:tr h="370840">
                <a:tc>
                  <a:txBody>
                    <a:bodyPr/>
                    <a:lstStyle/>
                    <a:p>
                      <a:pPr algn="l" rtl="0"/>
                      <a:r>
                        <a:rPr lang="es" sz="1200" b="0" i="0" u="none"/>
                        <a:t>Modo:</a:t>
                      </a:r>
                    </a:p>
                  </a:txBody>
                  <a:tcPr/>
                </a:tc>
                <a:tc>
                  <a:txBody>
                    <a:bodyPr/>
                    <a:lstStyle/>
                    <a:p>
                      <a:pPr algn="l" rtl="0"/>
                      <a:r>
                        <a:rPr lang="es" sz="1200" b="0" i="0" u="none"/>
                        <a:t>Profundidad</a:t>
                      </a:r>
                    </a:p>
                  </a:txBody>
                  <a:tcPr/>
                </a:tc>
                <a:extLst>
                  <a:ext uri="{0D108BD9-81ED-4DB2-BD59-A6C34878D82A}">
                    <a16:rowId xmlns:a16="http://schemas.microsoft.com/office/drawing/2014/main" xmlns="" val="10004"/>
                  </a:ext>
                </a:extLst>
              </a:tr>
              <a:tr h="370840">
                <a:tc>
                  <a:txBody>
                    <a:bodyPr/>
                    <a:lstStyle/>
                    <a:p>
                      <a:pPr algn="l" rtl="0"/>
                      <a:r>
                        <a:rPr lang="es" sz="1200" b="0" i="0" u="none" dirty="0"/>
                        <a:t>Volumen:</a:t>
                      </a:r>
                    </a:p>
                  </a:txBody>
                  <a:tcPr/>
                </a:tc>
                <a:tc>
                  <a:txBody>
                    <a:bodyPr/>
                    <a:lstStyle/>
                    <a:p>
                      <a:pPr algn="l" rtl="0"/>
                      <a:r>
                        <a:rPr lang="es" sz="1200" b="0" i="0" u="none"/>
                        <a:t>TIN a Canal</a:t>
                      </a:r>
                    </a:p>
                  </a:txBody>
                  <a:tcPr/>
                </a:tc>
                <a:extLst>
                  <a:ext uri="{0D108BD9-81ED-4DB2-BD59-A6C34878D82A}">
                    <a16:rowId xmlns:a16="http://schemas.microsoft.com/office/drawing/2014/main" xmlns="" val="10005"/>
                  </a:ext>
                </a:extLst>
              </a:tr>
              <a:tr h="370840">
                <a:tc>
                  <a:txBody>
                    <a:bodyPr/>
                    <a:lstStyle/>
                    <a:p>
                      <a:pPr algn="l" rtl="0"/>
                      <a:r>
                        <a:rPr lang="es" sz="1200" b="0" i="0" u="none"/>
                        <a:t>Sobreprofundidad:</a:t>
                      </a:r>
                    </a:p>
                  </a:txBody>
                  <a:tcPr/>
                </a:tc>
                <a:tc>
                  <a:txBody>
                    <a:bodyPr/>
                    <a:lstStyle/>
                    <a:p>
                      <a:pPr algn="l" rtl="0"/>
                      <a:r>
                        <a:rPr lang="es" sz="1200" b="0" i="0" u="none"/>
                        <a:t>1</a:t>
                      </a:r>
                    </a:p>
                  </a:txBody>
                  <a:tcPr/>
                </a:tc>
                <a:extLst>
                  <a:ext uri="{0D108BD9-81ED-4DB2-BD59-A6C34878D82A}">
                    <a16:rowId xmlns:a16="http://schemas.microsoft.com/office/drawing/2014/main" xmlns="" val="10006"/>
                  </a:ext>
                </a:extLst>
              </a:tr>
              <a:tr h="370840">
                <a:tc>
                  <a:txBody>
                    <a:bodyPr/>
                    <a:lstStyle/>
                    <a:p>
                      <a:pPr algn="l" rtl="0"/>
                      <a:r>
                        <a:rPr lang="es" sz="1200" b="0" i="0" u="none"/>
                        <a:t>Reporte por:</a:t>
                      </a:r>
                      <a:endParaRPr lang="es" sz="1200" dirty="0"/>
                    </a:p>
                  </a:txBody>
                  <a:tcPr/>
                </a:tc>
                <a:tc>
                  <a:txBody>
                    <a:bodyPr/>
                    <a:lstStyle/>
                    <a:p>
                      <a:pPr algn="l" rtl="0"/>
                      <a:r>
                        <a:rPr lang="es" sz="1200" b="0" i="0" u="none"/>
                        <a:t>Zonas Canal</a:t>
                      </a:r>
                    </a:p>
                  </a:txBody>
                  <a:tcPr/>
                </a:tc>
                <a:extLst>
                  <a:ext uri="{0D108BD9-81ED-4DB2-BD59-A6C34878D82A}">
                    <a16:rowId xmlns:a16="http://schemas.microsoft.com/office/drawing/2014/main" xmlns="" val="10007"/>
                  </a:ext>
                </a:extLst>
              </a:tr>
              <a:tr h="370840">
                <a:tc>
                  <a:txBody>
                    <a:bodyPr/>
                    <a:lstStyle/>
                    <a:p>
                      <a:pPr algn="l" rtl="0"/>
                      <a:r>
                        <a:rPr lang="es" sz="1200" b="0" i="0" u="none"/>
                        <a:t>Incluir Sobreprofundidad</a:t>
                      </a:r>
                    </a:p>
                  </a:txBody>
                  <a:tcPr/>
                </a:tc>
                <a:tc>
                  <a:txBody>
                    <a:bodyPr/>
                    <a:lstStyle/>
                    <a:p>
                      <a:pPr algn="l" rtl="0"/>
                      <a:r>
                        <a:rPr lang="es" sz="1200" b="0" i="0" u="none" dirty="0"/>
                        <a:t>Incluir OD Isóbata</a:t>
                      </a:r>
                    </a:p>
                  </a:txBody>
                  <a:tcPr/>
                </a:tc>
                <a:extLst>
                  <a:ext uri="{0D108BD9-81ED-4DB2-BD59-A6C34878D82A}">
                    <a16:rowId xmlns:a16="http://schemas.microsoft.com/office/drawing/2014/main" xmlns="" val="10008"/>
                  </a:ext>
                </a:extLst>
              </a:tr>
            </a:tbl>
          </a:graphicData>
        </a:graphic>
      </p:graphicFrame>
      <p:pic>
        <p:nvPicPr>
          <p:cNvPr id="3" name="Picture 2"/>
          <p:cNvPicPr>
            <a:picLocks noChangeAspect="1"/>
          </p:cNvPicPr>
          <p:nvPr/>
        </p:nvPicPr>
        <p:blipFill>
          <a:blip r:embed="rId2"/>
          <a:stretch>
            <a:fillRect/>
          </a:stretch>
        </p:blipFill>
        <p:spPr>
          <a:xfrm>
            <a:off x="5141012" y="1662545"/>
            <a:ext cx="3621988" cy="4267200"/>
          </a:xfrm>
          <a:prstGeom prst="rect">
            <a:avLst/>
          </a:prstGeom>
          <a:ln>
            <a:solidFill>
              <a:schemeClr val="tx1">
                <a:lumMod val="65000"/>
                <a:lumOff val="35000"/>
              </a:schemeClr>
            </a:solidFill>
          </a:ln>
        </p:spPr>
      </p:pic>
    </p:spTree>
    <p:extLst>
      <p:ext uri="{BB962C8B-B14F-4D97-AF65-F5344CB8AC3E}">
        <p14:creationId xmlns:p14="http://schemas.microsoft.com/office/powerpoint/2010/main" val="41633979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5429" y="195942"/>
            <a:ext cx="3733800" cy="639762"/>
          </a:xfrm>
        </p:spPr>
        <p:txBody>
          <a:bodyPr/>
          <a:lstStyle/>
          <a:p>
            <a:pPr algn="l" rtl="0"/>
            <a:r>
              <a:rPr lang="es" b="0" i="0" u="none"/>
              <a:t>Ejemplo:</a:t>
            </a:r>
          </a:p>
        </p:txBody>
      </p:sp>
      <p:pic>
        <p:nvPicPr>
          <p:cNvPr id="6146" name="Picture 2"/>
          <p:cNvPicPr>
            <a:picLocks noChangeAspect="1" noChangeArrowheads="1"/>
          </p:cNvPicPr>
          <p:nvPr/>
        </p:nvPicPr>
        <p:blipFill>
          <a:blip r:embed="rId2" cstate="print"/>
          <a:srcRect/>
          <a:stretch>
            <a:fillRect/>
          </a:stretch>
        </p:blipFill>
        <p:spPr bwMode="auto">
          <a:xfrm rot="18523622">
            <a:off x="1283717" y="3792545"/>
            <a:ext cx="3450771" cy="3830753"/>
          </a:xfrm>
          <a:prstGeom prst="rect">
            <a:avLst/>
          </a:prstGeom>
          <a:noFill/>
          <a:ln w="9525">
            <a:noFill/>
            <a:miter lim="800000"/>
            <a:headEnd/>
            <a:tailEnd/>
          </a:ln>
        </p:spPr>
      </p:pic>
      <p:grpSp>
        <p:nvGrpSpPr>
          <p:cNvPr id="3" name="Group 2"/>
          <p:cNvGrpSpPr/>
          <p:nvPr/>
        </p:nvGrpSpPr>
        <p:grpSpPr>
          <a:xfrm>
            <a:off x="4720549" y="1849930"/>
            <a:ext cx="4114800" cy="3130824"/>
            <a:chOff x="4800600" y="1273630"/>
            <a:chExt cx="4114800" cy="3130824"/>
          </a:xfrm>
        </p:grpSpPr>
        <p:sp>
          <p:nvSpPr>
            <p:cNvPr id="6" name="TextBox 5"/>
            <p:cNvSpPr txBox="1"/>
            <p:nvPr/>
          </p:nvSpPr>
          <p:spPr>
            <a:xfrm>
              <a:off x="4800600" y="1273630"/>
              <a:ext cx="4114800" cy="338554"/>
            </a:xfrm>
            <a:prstGeom prst="rect">
              <a:avLst/>
            </a:prstGeom>
            <a:noFill/>
          </p:spPr>
          <p:txBody>
            <a:bodyPr wrap="square" rtlCol="0">
              <a:spAutoFit/>
            </a:bodyPr>
            <a:lstStyle/>
            <a:p>
              <a:pPr algn="l" rtl="0"/>
              <a:r>
                <a:rPr lang="es" sz="1600" b="1" i="0" u="none">
                  <a:solidFill>
                    <a:schemeClr val="bg2"/>
                  </a:solidFill>
                </a:rPr>
                <a:t>Reporte           Volumen Sobre Diseño</a:t>
              </a:r>
            </a:p>
          </p:txBody>
        </p:sp>
        <p:sp>
          <p:nvSpPr>
            <p:cNvPr id="7" name="TextBox 6"/>
            <p:cNvSpPr txBox="1"/>
            <p:nvPr/>
          </p:nvSpPr>
          <p:spPr>
            <a:xfrm>
              <a:off x="4800600" y="1588532"/>
              <a:ext cx="4114800" cy="338554"/>
            </a:xfrm>
            <a:prstGeom prst="rect">
              <a:avLst/>
            </a:prstGeom>
            <a:noFill/>
          </p:spPr>
          <p:txBody>
            <a:bodyPr wrap="square" rtlCol="0">
              <a:spAutoFit/>
            </a:bodyPr>
            <a:lstStyle/>
            <a:p>
              <a:pPr algn="l" rtl="0"/>
              <a:r>
                <a:rPr lang="es" sz="1600" b="1" i="0" u="none">
                  <a:solidFill>
                    <a:schemeClr val="bg2"/>
                  </a:solidFill>
                </a:rPr>
                <a:t>Cara Canal                   77,530.3cy</a:t>
              </a:r>
            </a:p>
          </p:txBody>
        </p:sp>
        <p:sp>
          <p:nvSpPr>
            <p:cNvPr id="8" name="TextBox 7"/>
            <p:cNvSpPr txBox="1"/>
            <p:nvPr/>
          </p:nvSpPr>
          <p:spPr>
            <a:xfrm>
              <a:off x="4800600" y="1957864"/>
              <a:ext cx="4114800" cy="338554"/>
            </a:xfrm>
            <a:prstGeom prst="rect">
              <a:avLst/>
            </a:prstGeom>
            <a:noFill/>
          </p:spPr>
          <p:txBody>
            <a:bodyPr wrap="square" rtlCol="0">
              <a:spAutoFit/>
            </a:bodyPr>
            <a:lstStyle/>
            <a:p>
              <a:pPr algn="l" rtl="0"/>
              <a:r>
                <a:rPr lang="es" sz="1600" b="1" i="0" u="none">
                  <a:solidFill>
                    <a:schemeClr val="bg2"/>
                  </a:solidFill>
                </a:rPr>
                <a:t>Zonas Canal                 77,530.3cy</a:t>
              </a:r>
            </a:p>
          </p:txBody>
        </p:sp>
        <p:sp>
          <p:nvSpPr>
            <p:cNvPr id="9" name="TextBox 8"/>
            <p:cNvSpPr txBox="1"/>
            <p:nvPr/>
          </p:nvSpPr>
          <p:spPr>
            <a:xfrm>
              <a:off x="4800600" y="2312041"/>
              <a:ext cx="4114800" cy="338554"/>
            </a:xfrm>
            <a:prstGeom prst="rect">
              <a:avLst/>
            </a:prstGeom>
            <a:noFill/>
          </p:spPr>
          <p:txBody>
            <a:bodyPr wrap="square" rtlCol="0">
              <a:spAutoFit/>
            </a:bodyPr>
            <a:lstStyle/>
            <a:p>
              <a:pPr algn="l" rtl="0"/>
              <a:r>
                <a:rPr lang="es" sz="1600" b="1" i="0" u="none" dirty="0">
                  <a:solidFill>
                    <a:schemeClr val="bg2"/>
                  </a:solidFill>
                </a:rPr>
                <a:t>Secciones                            76,788.1cy</a:t>
              </a:r>
            </a:p>
          </p:txBody>
        </p:sp>
        <p:sp>
          <p:nvSpPr>
            <p:cNvPr id="10" name="TextBox 9"/>
            <p:cNvSpPr txBox="1"/>
            <p:nvPr/>
          </p:nvSpPr>
          <p:spPr>
            <a:xfrm>
              <a:off x="4800600" y="2696528"/>
              <a:ext cx="4114800" cy="338554"/>
            </a:xfrm>
            <a:prstGeom prst="rect">
              <a:avLst/>
            </a:prstGeom>
            <a:noFill/>
          </p:spPr>
          <p:txBody>
            <a:bodyPr wrap="square" rtlCol="0">
              <a:spAutoFit/>
            </a:bodyPr>
            <a:lstStyle/>
            <a:p>
              <a:pPr algn="l" rtl="0"/>
              <a:r>
                <a:rPr lang="es" sz="1600" b="1" i="0" u="none">
                  <a:solidFill>
                    <a:schemeClr val="bg2"/>
                  </a:solidFill>
                </a:rPr>
                <a:t>Secciones y Zonas         76,788.1cy</a:t>
              </a:r>
            </a:p>
          </p:txBody>
        </p:sp>
        <p:sp>
          <p:nvSpPr>
            <p:cNvPr id="11" name="TextBox 10"/>
            <p:cNvSpPr txBox="1"/>
            <p:nvPr/>
          </p:nvSpPr>
          <p:spPr>
            <a:xfrm>
              <a:off x="4800600" y="3081015"/>
              <a:ext cx="3222171" cy="1323439"/>
            </a:xfrm>
            <a:prstGeom prst="rect">
              <a:avLst/>
            </a:prstGeom>
            <a:noFill/>
          </p:spPr>
          <p:txBody>
            <a:bodyPr wrap="square" rtlCol="0">
              <a:spAutoFit/>
            </a:bodyPr>
            <a:lstStyle/>
            <a:p>
              <a:pPr algn="l" rtl="0"/>
              <a:r>
                <a:rPr lang="es" sz="1600" b="0" i="0" u="none">
                  <a:solidFill>
                    <a:schemeClr val="tx1">
                      <a:lumMod val="65000"/>
                      <a:lumOff val="35000"/>
                    </a:schemeClr>
                  </a:solidFill>
                </a:rPr>
                <a:t>Porqué la diferencia?</a:t>
              </a:r>
            </a:p>
            <a:p>
              <a:pPr algn="l" rtl="0"/>
              <a:r>
                <a:rPr lang="es" sz="1600" b="0" i="0" u="none">
                  <a:solidFill>
                    <a:schemeClr val="tx1">
                      <a:lumMod val="65000"/>
                      <a:lumOff val="35000"/>
                    </a:schemeClr>
                  </a:solidFill>
                </a:rPr>
                <a:t>En ambos extremos del canal, las líneas planeadas (secciones) terminan antes de la extensión del CHN.</a:t>
              </a:r>
            </a:p>
          </p:txBody>
        </p:sp>
      </p:grpSp>
      <p:pic>
        <p:nvPicPr>
          <p:cNvPr id="6147" name="Picture 3"/>
          <p:cNvPicPr>
            <a:picLocks noChangeAspect="1" noChangeArrowheads="1"/>
          </p:cNvPicPr>
          <p:nvPr/>
        </p:nvPicPr>
        <p:blipFill>
          <a:blip r:embed="rId3" cstate="print"/>
          <a:srcRect/>
          <a:stretch>
            <a:fillRect/>
          </a:stretch>
        </p:blipFill>
        <p:spPr bwMode="auto">
          <a:xfrm>
            <a:off x="7848601" y="3963014"/>
            <a:ext cx="1098658" cy="1663987"/>
          </a:xfrm>
          <a:prstGeom prst="rect">
            <a:avLst/>
          </a:prstGeom>
          <a:noFill/>
          <a:ln w="9525">
            <a:noFill/>
            <a:miter lim="800000"/>
            <a:headEnd/>
            <a:tailEnd/>
          </a:ln>
        </p:spPr>
      </p:pic>
      <p:sp>
        <p:nvSpPr>
          <p:cNvPr id="13" name="TextBox 12"/>
          <p:cNvSpPr txBox="1"/>
          <p:nvPr/>
        </p:nvSpPr>
        <p:spPr>
          <a:xfrm>
            <a:off x="168729" y="2849357"/>
            <a:ext cx="2286000" cy="1354217"/>
          </a:xfrm>
          <a:prstGeom prst="rect">
            <a:avLst/>
          </a:prstGeom>
          <a:noFill/>
        </p:spPr>
        <p:txBody>
          <a:bodyPr wrap="square" rtlCol="0">
            <a:spAutoFit/>
          </a:bodyPr>
          <a:lstStyle/>
          <a:p>
            <a:pPr algn="l" rtl="0"/>
            <a:r>
              <a:rPr lang="es" b="0" i="0" u="none">
                <a:solidFill>
                  <a:schemeClr val="tx1">
                    <a:lumMod val="65000"/>
                    <a:lumOff val="35000"/>
                  </a:schemeClr>
                </a:solidFill>
              </a:rPr>
              <a:t>Generar Reportes</a:t>
            </a:r>
          </a:p>
          <a:p>
            <a:pPr algn="l" rtl="0">
              <a:buFont typeface="Arial" pitchFamily="34" charset="0"/>
              <a:buChar char="•"/>
            </a:pPr>
            <a:r>
              <a:rPr lang="es" sz="1600" b="0" i="0" u="none">
                <a:solidFill>
                  <a:schemeClr val="tx1">
                    <a:lumMod val="65000"/>
                    <a:lumOff val="35000"/>
                  </a:schemeClr>
                </a:solidFill>
              </a:rPr>
              <a:t>Caras Canal</a:t>
            </a:r>
          </a:p>
          <a:p>
            <a:pPr algn="l" rtl="0">
              <a:buFont typeface="Arial" pitchFamily="34" charset="0"/>
              <a:buChar char="•"/>
            </a:pPr>
            <a:r>
              <a:rPr lang="es" sz="1600" b="0" i="0" u="none">
                <a:solidFill>
                  <a:schemeClr val="tx1">
                    <a:lumMod val="65000"/>
                    <a:lumOff val="35000"/>
                  </a:schemeClr>
                </a:solidFill>
              </a:rPr>
              <a:t>Zonas Canal</a:t>
            </a:r>
          </a:p>
          <a:p>
            <a:pPr algn="l" rtl="0">
              <a:buFont typeface="Arial" pitchFamily="34" charset="0"/>
              <a:buChar char="•"/>
            </a:pPr>
            <a:r>
              <a:rPr lang="es" sz="1600" b="0" i="0" u="none">
                <a:solidFill>
                  <a:schemeClr val="tx1">
                    <a:lumMod val="65000"/>
                    <a:lumOff val="35000"/>
                  </a:schemeClr>
                </a:solidFill>
              </a:rPr>
              <a:t>Secciones</a:t>
            </a:r>
          </a:p>
          <a:p>
            <a:pPr algn="l" rtl="0">
              <a:buFont typeface="Arial" pitchFamily="34" charset="0"/>
              <a:buChar char="•"/>
            </a:pPr>
            <a:r>
              <a:rPr lang="es" sz="1600" b="0" i="0" u="none">
                <a:solidFill>
                  <a:schemeClr val="tx1">
                    <a:lumMod val="65000"/>
                    <a:lumOff val="35000"/>
                  </a:schemeClr>
                </a:solidFill>
              </a:rPr>
              <a:t>Secciones y Zonas</a:t>
            </a:r>
          </a:p>
        </p:txBody>
      </p:sp>
      <p:graphicFrame>
        <p:nvGraphicFramePr>
          <p:cNvPr id="14" name="Table 13"/>
          <p:cNvGraphicFramePr>
            <a:graphicFrameLocks noGrp="1"/>
          </p:cNvGraphicFramePr>
          <p:nvPr>
            <p:extLst>
              <p:ext uri="{D42A27DB-BD31-4B8C-83A1-F6EECF244321}">
                <p14:modId xmlns:p14="http://schemas.microsoft.com/office/powerpoint/2010/main" val="3594138166"/>
              </p:ext>
            </p:extLst>
          </p:nvPr>
        </p:nvGraphicFramePr>
        <p:xfrm>
          <a:off x="168729" y="1150483"/>
          <a:ext cx="4425042" cy="3606395"/>
        </p:xfrm>
        <a:graphic>
          <a:graphicData uri="http://schemas.openxmlformats.org/drawingml/2006/table">
            <a:tbl>
              <a:tblPr firstRow="1" bandRow="1">
                <a:tableStyleId>{21E4AEA4-8DFA-4A89-87EB-49C32662AFE0}</a:tableStyleId>
              </a:tblPr>
              <a:tblGrid>
                <a:gridCol w="1711815">
                  <a:extLst>
                    <a:ext uri="{9D8B030D-6E8A-4147-A177-3AD203B41FA5}">
                      <a16:colId xmlns:a16="http://schemas.microsoft.com/office/drawing/2014/main" xmlns="" val="20000"/>
                    </a:ext>
                  </a:extLst>
                </a:gridCol>
                <a:gridCol w="2713227">
                  <a:extLst>
                    <a:ext uri="{9D8B030D-6E8A-4147-A177-3AD203B41FA5}">
                      <a16:colId xmlns:a16="http://schemas.microsoft.com/office/drawing/2014/main" xmlns="" val="20001"/>
                    </a:ext>
                  </a:extLst>
                </a:gridCol>
              </a:tblGrid>
              <a:tr h="325039">
                <a:tc>
                  <a:txBody>
                    <a:bodyPr/>
                    <a:lstStyle/>
                    <a:p>
                      <a:pPr algn="l" rtl="0"/>
                      <a:r>
                        <a:rPr lang="es" sz="1400" b="0" i="0" u="none"/>
                        <a:t>Archivo Entrada MODELO TIN:</a:t>
                      </a:r>
                    </a:p>
                  </a:txBody>
                  <a:tcPr/>
                </a:tc>
                <a:tc>
                  <a:txBody>
                    <a:bodyPr/>
                    <a:lstStyle/>
                    <a:p>
                      <a:pPr algn="l" rtl="0"/>
                      <a:r>
                        <a:rPr lang="es" sz="1400" b="0" i="0" u="none"/>
                        <a:t>CLimit.XYZ</a:t>
                      </a:r>
                    </a:p>
                  </a:txBody>
                  <a:tcPr/>
                </a:tc>
                <a:extLst>
                  <a:ext uri="{0D108BD9-81ED-4DB2-BD59-A6C34878D82A}">
                    <a16:rowId xmlns:a16="http://schemas.microsoft.com/office/drawing/2014/main" xmlns="" val="10000"/>
                  </a:ext>
                </a:extLst>
              </a:tr>
              <a:tr h="325039">
                <a:tc>
                  <a:txBody>
                    <a:bodyPr/>
                    <a:lstStyle/>
                    <a:p>
                      <a:pPr algn="l" rtl="0"/>
                      <a:r>
                        <a:rPr lang="es" sz="1400" b="0" i="0" u="none"/>
                        <a:t>Líneas Planeadas</a:t>
                      </a:r>
                    </a:p>
                  </a:txBody>
                  <a:tcPr/>
                </a:tc>
                <a:tc>
                  <a:txBody>
                    <a:bodyPr/>
                    <a:lstStyle/>
                    <a:p>
                      <a:pPr algn="l" rtl="0"/>
                      <a:r>
                        <a:rPr lang="es" sz="1400" b="0" i="0" u="none"/>
                        <a:t>Climit.LNW</a:t>
                      </a:r>
                    </a:p>
                  </a:txBody>
                  <a:tcPr/>
                </a:tc>
                <a:extLst>
                  <a:ext uri="{0D108BD9-81ED-4DB2-BD59-A6C34878D82A}">
                    <a16:rowId xmlns:a16="http://schemas.microsoft.com/office/drawing/2014/main" xmlns="" val="10001"/>
                  </a:ext>
                </a:extLst>
              </a:tr>
              <a:tr h="325039">
                <a:tc>
                  <a:txBody>
                    <a:bodyPr/>
                    <a:lstStyle/>
                    <a:p>
                      <a:pPr algn="l" rtl="0"/>
                      <a:r>
                        <a:rPr lang="es" sz="1400" b="0" i="0" u="none"/>
                        <a:t>ADV. Archivo Canal:</a:t>
                      </a:r>
                    </a:p>
                  </a:txBody>
                  <a:tcPr/>
                </a:tc>
                <a:tc>
                  <a:txBody>
                    <a:bodyPr/>
                    <a:lstStyle/>
                    <a:p>
                      <a:pPr algn="l" rtl="0"/>
                      <a:r>
                        <a:rPr lang="es" sz="1400" b="0" i="0" u="none"/>
                        <a:t>CLimit.CHN</a:t>
                      </a:r>
                    </a:p>
                  </a:txBody>
                  <a:tcPr/>
                </a:tc>
                <a:extLst>
                  <a:ext uri="{0D108BD9-81ED-4DB2-BD59-A6C34878D82A}">
                    <a16:rowId xmlns:a16="http://schemas.microsoft.com/office/drawing/2014/main" xmlns="" val="10002"/>
                  </a:ext>
                </a:extLst>
              </a:tr>
              <a:tr h="325039">
                <a:tc>
                  <a:txBody>
                    <a:bodyPr/>
                    <a:lstStyle/>
                    <a:p>
                      <a:pPr algn="l" rtl="0"/>
                      <a:r>
                        <a:rPr lang="es" sz="1400" b="0" i="0" u="none"/>
                        <a:t>LADO MAX TIN</a:t>
                      </a:r>
                    </a:p>
                  </a:txBody>
                  <a:tcPr/>
                </a:tc>
                <a:tc>
                  <a:txBody>
                    <a:bodyPr/>
                    <a:lstStyle/>
                    <a:p>
                      <a:pPr algn="l" rtl="0"/>
                      <a:r>
                        <a:rPr lang="es" sz="1400" b="0" i="0" u="none"/>
                        <a:t>1500</a:t>
                      </a:r>
                    </a:p>
                  </a:txBody>
                  <a:tcPr/>
                </a:tc>
                <a:extLst>
                  <a:ext uri="{0D108BD9-81ED-4DB2-BD59-A6C34878D82A}">
                    <a16:rowId xmlns:a16="http://schemas.microsoft.com/office/drawing/2014/main" xmlns="" val="10003"/>
                  </a:ext>
                </a:extLst>
              </a:tr>
              <a:tr h="325039">
                <a:tc>
                  <a:txBody>
                    <a:bodyPr/>
                    <a:lstStyle/>
                    <a:p>
                      <a:pPr algn="l" rtl="0"/>
                      <a:r>
                        <a:rPr lang="es" sz="1400" b="0" i="0" u="none"/>
                        <a:t>Modo:</a:t>
                      </a:r>
                    </a:p>
                  </a:txBody>
                  <a:tcPr/>
                </a:tc>
                <a:tc>
                  <a:txBody>
                    <a:bodyPr/>
                    <a:lstStyle/>
                    <a:p>
                      <a:pPr algn="l" rtl="0"/>
                      <a:r>
                        <a:rPr lang="es" sz="1400" b="0" i="0" u="none"/>
                        <a:t>Profundidad</a:t>
                      </a:r>
                    </a:p>
                  </a:txBody>
                  <a:tcPr/>
                </a:tc>
                <a:extLst>
                  <a:ext uri="{0D108BD9-81ED-4DB2-BD59-A6C34878D82A}">
                    <a16:rowId xmlns:a16="http://schemas.microsoft.com/office/drawing/2014/main" xmlns="" val="10004"/>
                  </a:ext>
                </a:extLst>
              </a:tr>
              <a:tr h="325039">
                <a:tc>
                  <a:txBody>
                    <a:bodyPr/>
                    <a:lstStyle/>
                    <a:p>
                      <a:pPr algn="l" rtl="0"/>
                      <a:r>
                        <a:rPr lang="es" sz="1400" b="0" i="0" u="none"/>
                        <a:t>Volumen:</a:t>
                      </a:r>
                    </a:p>
                  </a:txBody>
                  <a:tcPr/>
                </a:tc>
                <a:tc>
                  <a:txBody>
                    <a:bodyPr/>
                    <a:lstStyle/>
                    <a:p>
                      <a:pPr algn="l" rtl="0"/>
                      <a:r>
                        <a:rPr lang="es" sz="1400" b="0" i="0" u="none"/>
                        <a:t>TIN a Canal</a:t>
                      </a:r>
                    </a:p>
                  </a:txBody>
                  <a:tcPr/>
                </a:tc>
                <a:extLst>
                  <a:ext uri="{0D108BD9-81ED-4DB2-BD59-A6C34878D82A}">
                    <a16:rowId xmlns:a16="http://schemas.microsoft.com/office/drawing/2014/main" xmlns="" val="10005"/>
                  </a:ext>
                </a:extLst>
              </a:tr>
              <a:tr h="325039">
                <a:tc>
                  <a:txBody>
                    <a:bodyPr/>
                    <a:lstStyle/>
                    <a:p>
                      <a:pPr algn="l" rtl="0"/>
                      <a:r>
                        <a:rPr lang="es" sz="1400" b="0" i="0" u="none"/>
                        <a:t>Sobreprofundidad:</a:t>
                      </a:r>
                    </a:p>
                  </a:txBody>
                  <a:tcPr/>
                </a:tc>
                <a:tc>
                  <a:txBody>
                    <a:bodyPr/>
                    <a:lstStyle/>
                    <a:p>
                      <a:pPr algn="l" rtl="0"/>
                      <a:r>
                        <a:rPr lang="es" sz="1400" b="0" i="0" u="none"/>
                        <a:t>1</a:t>
                      </a:r>
                    </a:p>
                  </a:txBody>
                  <a:tcPr/>
                </a:tc>
                <a:extLst>
                  <a:ext uri="{0D108BD9-81ED-4DB2-BD59-A6C34878D82A}">
                    <a16:rowId xmlns:a16="http://schemas.microsoft.com/office/drawing/2014/main" xmlns="" val="10006"/>
                  </a:ext>
                </a:extLst>
              </a:tr>
              <a:tr h="828183">
                <a:tc>
                  <a:txBody>
                    <a:bodyPr/>
                    <a:lstStyle/>
                    <a:p>
                      <a:pPr algn="l" rtl="0"/>
                      <a:r>
                        <a:rPr lang="es" sz="1400" b="0" i="0" u="none"/>
                        <a:t>Reporte por:</a:t>
                      </a:r>
                      <a:endParaRPr lang="es" sz="1400" dirty="0"/>
                    </a:p>
                  </a:txBody>
                  <a:tcPr/>
                </a:tc>
                <a:tc>
                  <a:txBody>
                    <a:bodyPr/>
                    <a:lstStyle/>
                    <a:p>
                      <a:pPr algn="l" rtl="0"/>
                      <a:r>
                        <a:rPr lang="es" sz="1400" b="0" i="0" u="none"/>
                        <a:t>Caras Canal</a:t>
                      </a:r>
                    </a:p>
                    <a:p>
                      <a:pPr algn="l" rtl="0"/>
                      <a:r>
                        <a:rPr lang="es" sz="1400" b="0" i="0" u="none"/>
                        <a:t>Zonas Canal</a:t>
                      </a:r>
                    </a:p>
                    <a:p>
                      <a:pPr algn="l" rtl="0"/>
                      <a:r>
                        <a:rPr lang="es" sz="1400" b="0" i="0" u="none"/>
                        <a:t>Secciones</a:t>
                      </a:r>
                    </a:p>
                    <a:p>
                      <a:pPr algn="l" rtl="0"/>
                      <a:r>
                        <a:rPr lang="es" sz="1400" b="0" i="0" u="none"/>
                        <a:t>Secciones y Zonas</a:t>
                      </a:r>
                      <a:endParaRPr lang="es" sz="1400" dirty="0"/>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51598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effectLst>
                  <a:outerShdw blurRad="38100" dist="38100" dir="2700000" algn="tl">
                    <a:srgbClr val="000000">
                      <a:alpha val="43137"/>
                    </a:srgbClr>
                  </a:outerShdw>
                </a:effectLst>
              </a:rPr>
              <a:t>VOLUMEN MULTI CANAL</a:t>
            </a:r>
          </a:p>
        </p:txBody>
      </p:sp>
    </p:spTree>
    <p:extLst>
      <p:ext uri="{BB962C8B-B14F-4D97-AF65-F5344CB8AC3E}">
        <p14:creationId xmlns:p14="http://schemas.microsoft.com/office/powerpoint/2010/main" val="1241604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Por qué Multi Canal</a:t>
            </a:r>
          </a:p>
        </p:txBody>
      </p:sp>
      <p:sp>
        <p:nvSpPr>
          <p:cNvPr id="6" name="TextBox 5"/>
          <p:cNvSpPr txBox="1"/>
          <p:nvPr/>
        </p:nvSpPr>
        <p:spPr>
          <a:xfrm>
            <a:off x="533400" y="5638800"/>
            <a:ext cx="8153400" cy="369332"/>
          </a:xfrm>
          <a:prstGeom prst="rect">
            <a:avLst/>
          </a:prstGeom>
          <a:noFill/>
        </p:spPr>
        <p:txBody>
          <a:bodyPr wrap="square" rtlCol="0">
            <a:spAutoFit/>
          </a:bodyPr>
          <a:lstStyle/>
          <a:p>
            <a:pPr algn="l" rtl="0"/>
            <a:r>
              <a:rPr lang="es" b="0" i="0" u="none">
                <a:solidFill>
                  <a:schemeClr val="tx1">
                    <a:lumMod val="65000"/>
                    <a:lumOff val="35000"/>
                  </a:schemeClr>
                </a:solidFill>
              </a:rPr>
              <a:t>NO teníamos ninguna forma de calcular estas cantidades “de una sola”.</a:t>
            </a:r>
          </a:p>
        </p:txBody>
      </p:sp>
      <p:pic>
        <p:nvPicPr>
          <p:cNvPr id="5" name="Picture 2" descr="C:\2010 HYPACK Presentations\11 - TIN MODEL\Pictures\2010 TIN MODEL MultiPhila Profi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524000"/>
            <a:ext cx="8661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7236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2"/>
          <p:cNvSpPr>
            <a:spLocks noGrp="1"/>
          </p:cNvSpPr>
          <p:nvPr>
            <p:ph type="title"/>
          </p:nvPr>
        </p:nvSpPr>
        <p:spPr>
          <a:xfrm>
            <a:off x="347663" y="0"/>
            <a:ext cx="79581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Filadelfia MultiCHN:  Archivos CHN</a:t>
            </a:r>
          </a:p>
        </p:txBody>
      </p:sp>
      <p:sp>
        <p:nvSpPr>
          <p:cNvPr id="125955" name="Content Placeholder 1">
            <a:extLst>
              <a:ext uri="{FF2B5EF4-FFF2-40B4-BE49-F238E27FC236}">
                <a16:creationId xmlns:a16="http://schemas.microsoft.com/office/drawing/2014/main" xmlns="" id="{F323470E-3487-47E4-9626-7DE3144F6E17}"/>
              </a:ext>
            </a:extLst>
          </p:cNvPr>
          <p:cNvSpPr>
            <a:spLocks noGrp="1"/>
          </p:cNvSpPr>
          <p:nvPr>
            <p:ph idx="4294967295"/>
          </p:nvPr>
        </p:nvSpPr>
        <p:spPr>
          <a:xfrm>
            <a:off x="288131" y="1181100"/>
            <a:ext cx="4038600" cy="5257800"/>
          </a:xfrm>
        </p:spPr>
        <p:txBody>
          <a:bodyPr/>
          <a:lstStyle/>
          <a:p>
            <a:pPr algn="l" rtl="0" eaLnBrk="1" hangingPunct="1">
              <a:buClr>
                <a:schemeClr val="bg1"/>
              </a:buClr>
              <a:defRPr/>
            </a:pPr>
            <a:r>
              <a:rPr lang="es" b="0" i="0" u="none">
                <a:solidFill>
                  <a:schemeClr val="tx1">
                    <a:lumMod val="75000"/>
                    <a:lumOff val="25000"/>
                  </a:schemeClr>
                </a:solidFill>
                <a:latin typeface="Arial" panose="020B0604020202020204" pitchFamily="34" charset="0"/>
                <a:cs typeface="Arial" panose="020B0604020202020204" pitchFamily="34" charset="0"/>
              </a:rPr>
              <a:t>Cree un archivo CHN por cada superficie de reporte.</a:t>
            </a:r>
          </a:p>
          <a:p>
            <a:pPr lvl="1" algn="l" rtl="0" eaLnBrk="1" hangingPunct="1">
              <a:buClr>
                <a:schemeClr val="bg1"/>
              </a:buClr>
              <a:defRPr/>
            </a:pPr>
            <a:r>
              <a:rPr lang="es" sz="1600" b="0" i="0" u="none">
                <a:solidFill>
                  <a:srgbClr val="068CB3"/>
                </a:solidFill>
                <a:latin typeface="Arial" panose="020B0604020202020204" pitchFamily="34" charset="0"/>
                <a:cs typeface="Arial" panose="020B0604020202020204" pitchFamily="34" charset="0"/>
              </a:rPr>
              <a:t>Puede tener hasta 4 archivos CHN.</a:t>
            </a:r>
          </a:p>
          <a:p>
            <a:pPr algn="l" rtl="0" eaLnBrk="1" hangingPunct="1">
              <a:buClr>
                <a:schemeClr val="bg1"/>
              </a:buClr>
              <a:defRPr/>
            </a:pPr>
            <a:r>
              <a:rPr lang="es" b="0" i="0" u="none">
                <a:solidFill>
                  <a:schemeClr val="tx1">
                    <a:lumMod val="75000"/>
                    <a:lumOff val="25000"/>
                  </a:schemeClr>
                </a:solidFill>
                <a:latin typeface="Arial" panose="020B0604020202020204" pitchFamily="34" charset="0"/>
                <a:cs typeface="Arial" panose="020B0604020202020204" pitchFamily="34" charset="0"/>
              </a:rPr>
              <a:t>Los archivos CHN son creados en DISEÑO AVANZADO DE CANAL.</a:t>
            </a:r>
          </a:p>
          <a:p>
            <a:pPr algn="l" rtl="0" eaLnBrk="1" hangingPunct="1">
              <a:buClr>
                <a:schemeClr val="bg1"/>
              </a:buClr>
              <a:defRPr/>
            </a:pPr>
            <a:r>
              <a:rPr lang="es" b="0" i="0" u="none">
                <a:solidFill>
                  <a:schemeClr val="tx1">
                    <a:lumMod val="75000"/>
                    <a:lumOff val="25000"/>
                  </a:schemeClr>
                </a:solidFill>
                <a:latin typeface="Arial" panose="020B0604020202020204" pitchFamily="34" charset="0"/>
                <a:cs typeface="Arial" panose="020B0604020202020204" pitchFamily="34" charset="0"/>
              </a:rPr>
              <a:t>La rutina calcula la cantidad de material sobre cada superficie.</a:t>
            </a:r>
          </a:p>
          <a:p>
            <a:pPr algn="l" rtl="0" eaLnBrk="1" hangingPunct="1">
              <a:buClr>
                <a:schemeClr val="bg1"/>
              </a:buClr>
              <a:defRPr/>
            </a:pPr>
            <a:r>
              <a:rPr lang="es" b="0" i="0" u="none">
                <a:solidFill>
                  <a:schemeClr val="tx1">
                    <a:lumMod val="75000"/>
                    <a:lumOff val="25000"/>
                  </a:schemeClr>
                </a:solidFill>
                <a:latin typeface="Arial" panose="020B0604020202020204" pitchFamily="34" charset="0"/>
                <a:cs typeface="Arial" panose="020B0604020202020204" pitchFamily="34" charset="0"/>
              </a:rPr>
              <a:t>Luego deduce el material sobre la superficie previa.</a:t>
            </a:r>
          </a:p>
          <a:p>
            <a:pPr lvl="1" algn="l" rtl="0" eaLnBrk="1" hangingPunct="1">
              <a:buClr>
                <a:schemeClr val="bg1"/>
              </a:buClr>
              <a:defRPr/>
            </a:pPr>
            <a:r>
              <a:rPr lang="es" sz="1600" b="0" i="0" u="none">
                <a:solidFill>
                  <a:srgbClr val="068CB3"/>
                </a:solidFill>
                <a:latin typeface="Arial" panose="020B0604020202020204" pitchFamily="34" charset="0"/>
                <a:cs typeface="Arial" panose="020B0604020202020204" pitchFamily="34" charset="0"/>
              </a:rPr>
              <a:t>Por ejemplo, la Sobreprofundidad Permitida - Material de Mantenimiento de Dragado es igual a la cantidad de material sobre CHN2 menos la cantidad de material sobre CHN1.</a:t>
            </a:r>
          </a:p>
        </p:txBody>
      </p:sp>
      <p:pic>
        <p:nvPicPr>
          <p:cNvPr id="208900" name="Picture 2" descr="C:\Temp\georgesumma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8272" y="1600200"/>
            <a:ext cx="477837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841646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1143000"/>
          </a:xfrm>
        </p:spPr>
        <p:txBody>
          <a:bodyPr/>
          <a:lstStyle/>
          <a:p>
            <a:pPr algn="l" rtl="0"/>
            <a:r>
              <a:rPr lang="es" b="0" i="0" u="none"/>
              <a:t>Re-haga su MODELO TIN</a:t>
            </a:r>
          </a:p>
        </p:txBody>
      </p:sp>
      <p:pic>
        <p:nvPicPr>
          <p:cNvPr id="145410" name="Picture 2" descr="C:\Temp\SSS3.png"/>
          <p:cNvPicPr>
            <a:picLocks noChangeAspect="1" noChangeArrowheads="1"/>
          </p:cNvPicPr>
          <p:nvPr/>
        </p:nvPicPr>
        <p:blipFill>
          <a:blip r:embed="rId3" cstate="print"/>
          <a:srcRect/>
          <a:stretch>
            <a:fillRect/>
          </a:stretch>
        </p:blipFill>
        <p:spPr bwMode="auto">
          <a:xfrm>
            <a:off x="3733800" y="1143000"/>
            <a:ext cx="5153745" cy="5572903"/>
          </a:xfrm>
          <a:prstGeom prst="rect">
            <a:avLst/>
          </a:prstGeom>
          <a:noFill/>
        </p:spPr>
      </p:pic>
      <p:cxnSp>
        <p:nvCxnSpPr>
          <p:cNvPr id="6" name="Straight Connector 5"/>
          <p:cNvCxnSpPr/>
          <p:nvPr/>
        </p:nvCxnSpPr>
        <p:spPr>
          <a:xfrm rot="16200000" flipV="1">
            <a:off x="5029200" y="4267200"/>
            <a:ext cx="762000" cy="3048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5867400" y="4572000"/>
            <a:ext cx="152400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7010400" y="3048000"/>
            <a:ext cx="1600200" cy="8382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600" y="4353374"/>
            <a:ext cx="3276600" cy="1169551"/>
          </a:xfrm>
          <a:prstGeom prst="rect">
            <a:avLst/>
          </a:prstGeom>
          <a:solidFill>
            <a:schemeClr val="bg1"/>
          </a:solidFill>
          <a:ln>
            <a:solidFill>
              <a:schemeClr val="tx1"/>
            </a:solidFill>
          </a:ln>
        </p:spPr>
        <p:txBody>
          <a:bodyPr wrap="square" rtlCol="0">
            <a:spAutoFit/>
          </a:bodyPr>
          <a:lstStyle/>
          <a:p>
            <a:pPr algn="l" rtl="0"/>
            <a:r>
              <a:rPr lang="es" sz="1400" b="1" i="0" u="none" dirty="0"/>
              <a:t>En realidad, hay algunas crestas de montaña a lo largo de las líneas rojas.</a:t>
            </a:r>
            <a:r>
              <a:rPr lang="es" sz="1400" b="0" i="0" u="none" dirty="0"/>
              <a:t>  </a:t>
            </a:r>
            <a:r>
              <a:rPr lang="es" sz="1400" b="1" i="0" u="none" dirty="0"/>
              <a:t>Yo no debería estar conectando </a:t>
            </a:r>
            <a:r>
              <a:rPr lang="es" sz="1400" b="1" i="0" u="none" dirty="0" smtClean="0"/>
              <a:t>datos </a:t>
            </a:r>
            <a:r>
              <a:rPr lang="es" sz="1400" b="1" i="0" u="none" dirty="0"/>
              <a:t>hidro a través de éstas áreas.</a:t>
            </a:r>
            <a:endParaRPr lang="es" sz="1400" dirty="0"/>
          </a:p>
        </p:txBody>
      </p:sp>
      <p:sp>
        <p:nvSpPr>
          <p:cNvPr id="14" name="TextBox 13"/>
          <p:cNvSpPr txBox="1"/>
          <p:nvPr/>
        </p:nvSpPr>
        <p:spPr>
          <a:xfrm>
            <a:off x="228600" y="5714286"/>
            <a:ext cx="3276600" cy="738664"/>
          </a:xfrm>
          <a:prstGeom prst="rect">
            <a:avLst/>
          </a:prstGeom>
          <a:solidFill>
            <a:schemeClr val="bg1"/>
          </a:solidFill>
          <a:ln>
            <a:solidFill>
              <a:schemeClr val="tx1"/>
            </a:solidFill>
          </a:ln>
        </p:spPr>
        <p:txBody>
          <a:bodyPr wrap="square" rtlCol="0">
            <a:spAutoFit/>
          </a:bodyPr>
          <a:lstStyle/>
          <a:p>
            <a:pPr algn="l" rtl="0"/>
            <a:r>
              <a:rPr lang="es" sz="1400" b="1" i="0" u="none">
                <a:solidFill>
                  <a:srgbClr val="FF0000"/>
                </a:solidFill>
              </a:rPr>
              <a:t>Modificar - Editar Tin:</a:t>
            </a:r>
            <a:r>
              <a:rPr lang="es" sz="1400" b="0" i="0" u="none">
                <a:solidFill>
                  <a:srgbClr val="FF0000"/>
                </a:solidFill>
              </a:rPr>
              <a:t>  </a:t>
            </a:r>
            <a:r>
              <a:rPr lang="es" sz="1400" b="1" i="0" u="none"/>
              <a:t>Podemos corregir esto al editar el modelo de superficie.</a:t>
            </a:r>
            <a:endParaRPr lang="es" sz="1400" dirty="0"/>
          </a:p>
        </p:txBody>
      </p:sp>
      <p:sp>
        <p:nvSpPr>
          <p:cNvPr id="15" name="TextBox 14"/>
          <p:cNvSpPr txBox="1"/>
          <p:nvPr/>
        </p:nvSpPr>
        <p:spPr>
          <a:xfrm>
            <a:off x="228600" y="2807296"/>
            <a:ext cx="3276600" cy="1384995"/>
          </a:xfrm>
          <a:prstGeom prst="rect">
            <a:avLst/>
          </a:prstGeom>
          <a:solidFill>
            <a:schemeClr val="bg1"/>
          </a:solidFill>
          <a:ln>
            <a:solidFill>
              <a:schemeClr val="tx1"/>
            </a:solidFill>
          </a:ln>
        </p:spPr>
        <p:txBody>
          <a:bodyPr wrap="square" rtlCol="0">
            <a:spAutoFit/>
          </a:bodyPr>
          <a:lstStyle/>
          <a:p>
            <a:pPr algn="l" rtl="0"/>
            <a:r>
              <a:rPr lang="es" sz="1400" b="1" i="0" u="none" dirty="0"/>
              <a:t>La clave para hacer un buen MODELO TIN:</a:t>
            </a:r>
          </a:p>
          <a:p>
            <a:pPr algn="l" rtl="0">
              <a:buFont typeface="Arial" pitchFamily="34" charset="0"/>
              <a:buChar char="•"/>
            </a:pPr>
            <a:r>
              <a:rPr lang="es" sz="1400" b="0" i="0" u="none" dirty="0"/>
              <a:t>  </a:t>
            </a:r>
            <a:r>
              <a:rPr lang="es" sz="1400" b="1" i="0" u="none" dirty="0"/>
              <a:t>No haga su LADO MAX TIN muy grande.</a:t>
            </a:r>
          </a:p>
          <a:p>
            <a:pPr algn="l" rtl="0">
              <a:buFont typeface="Arial" pitchFamily="34" charset="0"/>
              <a:buChar char="•"/>
            </a:pPr>
            <a:r>
              <a:rPr lang="es" sz="1400" b="0" i="0" u="none" dirty="0"/>
              <a:t>  </a:t>
            </a:r>
            <a:r>
              <a:rPr lang="es" sz="1400" b="1" i="0" u="none" dirty="0"/>
              <a:t>No haga su LADO MAX TIN muy pequeño.</a:t>
            </a:r>
            <a:endParaRPr lang="es" sz="1400" dirty="0"/>
          </a:p>
        </p:txBody>
      </p:sp>
      <p:graphicFrame>
        <p:nvGraphicFramePr>
          <p:cNvPr id="11" name="Table 10"/>
          <p:cNvGraphicFramePr>
            <a:graphicFrameLocks noGrp="1"/>
          </p:cNvGraphicFramePr>
          <p:nvPr>
            <p:extLst/>
          </p:nvPr>
        </p:nvGraphicFramePr>
        <p:xfrm>
          <a:off x="228600" y="1050608"/>
          <a:ext cx="3352800" cy="1651000"/>
        </p:xfrm>
        <a:graphic>
          <a:graphicData uri="http://schemas.openxmlformats.org/drawingml/2006/table">
            <a:tbl>
              <a:tblPr firstRow="1" bandRow="1">
                <a:tableStyleId>{21E4AEA4-8DFA-4A89-87EB-49C32662AFE0}</a:tableStyleId>
              </a:tblPr>
              <a:tblGrid>
                <a:gridCol w="1676400">
                  <a:extLst>
                    <a:ext uri="{9D8B030D-6E8A-4147-A177-3AD203B41FA5}">
                      <a16:colId xmlns:a16="http://schemas.microsoft.com/office/drawing/2014/main" xmlns="" val="20000"/>
                    </a:ext>
                  </a:extLst>
                </a:gridCol>
                <a:gridCol w="1676400">
                  <a:extLst>
                    <a:ext uri="{9D8B030D-6E8A-4147-A177-3AD203B41FA5}">
                      <a16:colId xmlns:a16="http://schemas.microsoft.com/office/drawing/2014/main" xmlns="" val="20001"/>
                    </a:ext>
                  </a:extLst>
                </a:gridCol>
              </a:tblGrid>
              <a:tr h="37084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a16="http://schemas.microsoft.com/office/drawing/2014/main" xmlns="" val="10000"/>
                  </a:ext>
                </a:extLst>
              </a:tr>
              <a:tr h="370840">
                <a:tc>
                  <a:txBody>
                    <a:bodyPr/>
                    <a:lstStyle/>
                    <a:p>
                      <a:pPr algn="l" rtl="0"/>
                      <a:r>
                        <a:rPr lang="es" b="0" i="0" u="none"/>
                        <a:t>Archivo Entrada</a:t>
                      </a:r>
                    </a:p>
                  </a:txBody>
                  <a:tcPr/>
                </a:tc>
                <a:tc>
                  <a:txBody>
                    <a:bodyPr/>
                    <a:lstStyle/>
                    <a:p>
                      <a:pPr algn="l" rtl="0"/>
                      <a:r>
                        <a:rPr lang="es" b="0" i="0" u="none"/>
                        <a:t>SSS.XYZ</a:t>
                      </a:r>
                    </a:p>
                  </a:txBody>
                  <a:tcPr/>
                </a:tc>
                <a:extLst>
                  <a:ext uri="{0D108BD9-81ED-4DB2-BD59-A6C34878D82A}">
                    <a16:rowId xmlns:a16="http://schemas.microsoft.com/office/drawing/2014/main" xmlns="" val="10001"/>
                  </a:ext>
                </a:extLst>
              </a:tr>
              <a:tr h="370840">
                <a:tc>
                  <a:txBody>
                    <a:bodyPr/>
                    <a:lstStyle/>
                    <a:p>
                      <a:pPr algn="l" rtl="0"/>
                      <a:r>
                        <a:rPr lang="es" b="0" i="0" u="none"/>
                        <a:t>LADO MAX TIN</a:t>
                      </a:r>
                      <a:endParaRPr lang="es" dirty="0"/>
                    </a:p>
                  </a:txBody>
                  <a:tcPr/>
                </a:tc>
                <a:tc>
                  <a:txBody>
                    <a:bodyPr/>
                    <a:lstStyle/>
                    <a:p>
                      <a:pPr algn="l" rtl="0"/>
                      <a:r>
                        <a:rPr lang="es" b="0" i="0" u="none"/>
                        <a:t>200</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6320024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771" y="0"/>
            <a:ext cx="8284029" cy="1023257"/>
          </a:xfrm>
        </p:spPr>
        <p:txBody>
          <a:bodyPr/>
          <a:lstStyle/>
          <a:p>
            <a:pPr algn="l" rtl="0"/>
            <a:r>
              <a:rPr lang="es" b="0" i="0" u="none"/>
              <a:t>El Proceso</a:t>
            </a:r>
          </a:p>
        </p:txBody>
      </p:sp>
      <p:grpSp>
        <p:nvGrpSpPr>
          <p:cNvPr id="5" name="Group 4"/>
          <p:cNvGrpSpPr/>
          <p:nvPr/>
        </p:nvGrpSpPr>
        <p:grpSpPr>
          <a:xfrm>
            <a:off x="0" y="1533616"/>
            <a:ext cx="9144000" cy="3913017"/>
            <a:chOff x="0" y="1695649"/>
            <a:chExt cx="9144000" cy="3913017"/>
          </a:xfrm>
        </p:grpSpPr>
        <p:grpSp>
          <p:nvGrpSpPr>
            <p:cNvPr id="4" name="Group 3"/>
            <p:cNvGrpSpPr/>
            <p:nvPr/>
          </p:nvGrpSpPr>
          <p:grpSpPr>
            <a:xfrm>
              <a:off x="50247" y="2408266"/>
              <a:ext cx="8989076" cy="3200400"/>
              <a:chOff x="0" y="2857500"/>
              <a:chExt cx="8989076" cy="3200400"/>
            </a:xfrm>
          </p:grpSpPr>
          <p:pic>
            <p:nvPicPr>
              <p:cNvPr id="1026" name="Picture 2" descr="C:\Temp\YYYE.png"/>
              <p:cNvPicPr>
                <a:picLocks noChangeAspect="1" noChangeArrowheads="1"/>
              </p:cNvPicPr>
              <p:nvPr/>
            </p:nvPicPr>
            <p:blipFill>
              <a:blip r:embed="rId2" cstate="print"/>
              <a:srcRect/>
              <a:stretch>
                <a:fillRect/>
              </a:stretch>
            </p:blipFill>
            <p:spPr bwMode="auto">
              <a:xfrm>
                <a:off x="4493276" y="4456801"/>
                <a:ext cx="4495800" cy="1601099"/>
              </a:xfrm>
              <a:prstGeom prst="rect">
                <a:avLst/>
              </a:prstGeom>
              <a:noFill/>
            </p:spPr>
          </p:pic>
          <p:pic>
            <p:nvPicPr>
              <p:cNvPr id="1027" name="Picture 3" descr="C:\Temp\YYYD.png"/>
              <p:cNvPicPr>
                <a:picLocks noChangeAspect="1" noChangeArrowheads="1"/>
              </p:cNvPicPr>
              <p:nvPr/>
            </p:nvPicPr>
            <p:blipFill>
              <a:blip r:embed="rId3" cstate="print"/>
              <a:srcRect/>
              <a:stretch>
                <a:fillRect/>
              </a:stretch>
            </p:blipFill>
            <p:spPr bwMode="auto">
              <a:xfrm>
                <a:off x="4493276" y="2857500"/>
                <a:ext cx="4493277" cy="1600200"/>
              </a:xfrm>
              <a:prstGeom prst="rect">
                <a:avLst/>
              </a:prstGeom>
              <a:noFill/>
            </p:spPr>
          </p:pic>
          <p:pic>
            <p:nvPicPr>
              <p:cNvPr id="1028" name="Picture 4" descr="C:\Temp\YYYC.png"/>
              <p:cNvPicPr>
                <a:picLocks noChangeAspect="1" noChangeArrowheads="1"/>
              </p:cNvPicPr>
              <p:nvPr/>
            </p:nvPicPr>
            <p:blipFill>
              <a:blip r:embed="rId4" cstate="print"/>
              <a:srcRect/>
              <a:stretch>
                <a:fillRect/>
              </a:stretch>
            </p:blipFill>
            <p:spPr bwMode="auto">
              <a:xfrm>
                <a:off x="0" y="4457700"/>
                <a:ext cx="4493276" cy="1600200"/>
              </a:xfrm>
              <a:prstGeom prst="rect">
                <a:avLst/>
              </a:prstGeom>
              <a:noFill/>
            </p:spPr>
          </p:pic>
          <p:pic>
            <p:nvPicPr>
              <p:cNvPr id="1029" name="Picture 5" descr="C:\Temp\YYYB.png"/>
              <p:cNvPicPr>
                <a:picLocks noChangeAspect="1" noChangeArrowheads="1"/>
              </p:cNvPicPr>
              <p:nvPr/>
            </p:nvPicPr>
            <p:blipFill>
              <a:blip r:embed="rId5" cstate="print"/>
              <a:stretch>
                <a:fillRect/>
              </a:stretch>
            </p:blipFill>
            <p:spPr bwMode="auto">
              <a:xfrm>
                <a:off x="0" y="2857500"/>
                <a:ext cx="4493276" cy="1600200"/>
              </a:xfrm>
              <a:prstGeom prst="rect">
                <a:avLst/>
              </a:prstGeom>
              <a:noFill/>
            </p:spPr>
          </p:pic>
        </p:grpSp>
        <p:sp>
          <p:nvSpPr>
            <p:cNvPr id="7" name="Content Placeholder 2"/>
            <p:cNvSpPr txBox="1">
              <a:spLocks/>
            </p:cNvSpPr>
            <p:nvPr/>
          </p:nvSpPr>
          <p:spPr>
            <a:xfrm>
              <a:off x="0" y="1695649"/>
              <a:ext cx="4710991" cy="712617"/>
            </a:xfrm>
            <a:prstGeom prst="rect">
              <a:avLst/>
            </a:prstGeom>
            <a:solidFill>
              <a:schemeClr val="bg1"/>
            </a:solidFill>
          </p:spPr>
          <p:txBody>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lang="es" sz="1600" b="0" i="0" u="none" dirty="0">
                  <a:solidFill>
                    <a:schemeClr val="tx1">
                      <a:lumMod val="65000"/>
                      <a:lumOff val="35000"/>
                    </a:schemeClr>
                  </a:solidFill>
                </a:rPr>
                <a:t>Calcule Material sobre CHN#1 = V1</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es" sz="1600" b="0" i="0" u="none" strike="noStrike" kern="1200" cap="none" spc="0" normalizeH="0" dirty="0">
                  <a:ln>
                    <a:noFill/>
                  </a:ln>
                  <a:solidFill>
                    <a:schemeClr val="tx1">
                      <a:lumMod val="65000"/>
                      <a:lumOff val="35000"/>
                    </a:schemeClr>
                  </a:solidFill>
                  <a:effectLst/>
                  <a:uLnTx/>
                  <a:uFillTx/>
                </a:rPr>
                <a:t>Calcule Material sobre CHN#2 = V2</a:t>
              </a: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endParaRPr lang="es" sz="1600" baseline="0" dirty="0">
                <a:solidFill>
                  <a:schemeClr val="tx1">
                    <a:lumMod val="65000"/>
                    <a:lumOff val="35000"/>
                  </a:schemeClr>
                </a:solidFill>
              </a:endParaRPr>
            </a:p>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endParaRPr lang="es" sz="1600" dirty="0">
                <a:solidFill>
                  <a:schemeClr val="tx1">
                    <a:lumMod val="65000"/>
                    <a:lumOff val="35000"/>
                  </a:schemeClr>
                </a:solidFill>
              </a:endParaRPr>
            </a:p>
          </p:txBody>
        </p:sp>
        <p:sp>
          <p:nvSpPr>
            <p:cNvPr id="3" name="Rectangle 2"/>
            <p:cNvSpPr/>
            <p:nvPr/>
          </p:nvSpPr>
          <p:spPr>
            <a:xfrm>
              <a:off x="4572000" y="1695649"/>
              <a:ext cx="4572000" cy="634020"/>
            </a:xfrm>
            <a:prstGeom prst="rect">
              <a:avLst/>
            </a:prstGeom>
          </p:spPr>
          <p:txBody>
            <a:bodyPr>
              <a:spAutoFit/>
            </a:bodyPr>
            <a:lstStyle/>
            <a:p>
              <a:pPr marL="342900" lvl="0" indent="-342900" algn="l" defTabSz="914400" rtl="0" fontAlgn="base">
                <a:spcBef>
                  <a:spcPct val="20000"/>
                </a:spcBef>
                <a:spcAft>
                  <a:spcPct val="0"/>
                </a:spcAft>
                <a:buFont typeface="Arial" charset="0"/>
                <a:buChar char="•"/>
                <a:defRPr/>
              </a:pPr>
              <a:r>
                <a:rPr lang="es" sz="1600" b="0" i="0" u="none">
                  <a:solidFill>
                    <a:schemeClr val="tx1">
                      <a:lumMod val="65000"/>
                      <a:lumOff val="35000"/>
                    </a:schemeClr>
                  </a:solidFill>
                </a:rPr>
                <a:t>Calcule Material sobre CHN#3 = V3</a:t>
              </a:r>
            </a:p>
            <a:p>
              <a:pPr marL="342900" lvl="0" indent="-342900" algn="l" defTabSz="914400" rtl="0" fontAlgn="base">
                <a:spcBef>
                  <a:spcPct val="20000"/>
                </a:spcBef>
                <a:spcAft>
                  <a:spcPct val="0"/>
                </a:spcAft>
                <a:buFont typeface="Arial" charset="0"/>
                <a:buChar char="•"/>
                <a:defRPr/>
              </a:pPr>
              <a:r>
                <a:rPr lang="es" sz="1600" b="0" i="0" u="none">
                  <a:solidFill>
                    <a:schemeClr val="tx1">
                      <a:lumMod val="65000"/>
                      <a:lumOff val="35000"/>
                    </a:schemeClr>
                  </a:solidFill>
                </a:rPr>
                <a:t>Calcule Material sobre CHN#4 = V4</a:t>
              </a:r>
            </a:p>
          </p:txBody>
        </p:sp>
      </p:grpSp>
      <p:sp>
        <p:nvSpPr>
          <p:cNvPr id="6" name="Rectangle 5"/>
          <p:cNvSpPr/>
          <p:nvPr/>
        </p:nvSpPr>
        <p:spPr>
          <a:xfrm>
            <a:off x="138991" y="5515767"/>
            <a:ext cx="4572000" cy="966418"/>
          </a:xfrm>
          <a:prstGeom prst="rect">
            <a:avLst/>
          </a:prstGeom>
        </p:spPr>
        <p:txBody>
          <a:bodyPr>
            <a:spAutoFit/>
          </a:bodyPr>
          <a:lstStyle/>
          <a:p>
            <a:pPr marL="342900" lvl="0" indent="-342900" algn="l" defTabSz="914400" rtl="0" fontAlgn="base">
              <a:spcBef>
                <a:spcPct val="20000"/>
              </a:spcBef>
              <a:spcAft>
                <a:spcPct val="0"/>
              </a:spcAft>
              <a:buFont typeface="Arial" charset="0"/>
              <a:buChar char="•"/>
              <a:defRPr/>
            </a:pPr>
            <a:r>
              <a:rPr lang="es" sz="1600" b="0" i="0" u="none">
                <a:solidFill>
                  <a:schemeClr val="tx1">
                    <a:lumMod val="65000"/>
                    <a:lumOff val="35000"/>
                  </a:schemeClr>
                </a:solidFill>
              </a:rPr>
              <a:t>Dragado Mantenimiento:</a:t>
            </a:r>
          </a:p>
          <a:p>
            <a:pPr marL="800100" lvl="1" indent="-342900" algn="l" rtl="0">
              <a:spcBef>
                <a:spcPct val="20000"/>
              </a:spcBef>
              <a:buFont typeface="Arial" charset="0"/>
              <a:buChar char="•"/>
            </a:pPr>
            <a:r>
              <a:rPr lang="es" sz="1600" b="0" i="0" u="none">
                <a:solidFill>
                  <a:schemeClr val="tx1">
                    <a:lumMod val="65000"/>
                    <a:lumOff val="35000"/>
                  </a:schemeClr>
                </a:solidFill>
              </a:rPr>
              <a:t>Sobre Diseño = V1</a:t>
            </a:r>
          </a:p>
          <a:p>
            <a:pPr marL="800100" lvl="1" indent="-342900" algn="l" rtl="0">
              <a:spcBef>
                <a:spcPct val="20000"/>
              </a:spcBef>
              <a:buFont typeface="Arial" charset="0"/>
              <a:buChar char="•"/>
            </a:pPr>
            <a:r>
              <a:rPr lang="es" sz="1600" b="0" i="0" u="none">
                <a:solidFill>
                  <a:schemeClr val="tx1">
                    <a:lumMod val="65000"/>
                    <a:lumOff val="35000"/>
                  </a:schemeClr>
                </a:solidFill>
              </a:rPr>
              <a:t>OV Permitida = V2 - V1</a:t>
            </a:r>
          </a:p>
        </p:txBody>
      </p:sp>
      <p:sp>
        <p:nvSpPr>
          <p:cNvPr id="8" name="Rectangle 7"/>
          <p:cNvSpPr/>
          <p:nvPr/>
        </p:nvSpPr>
        <p:spPr>
          <a:xfrm>
            <a:off x="3918858" y="5515767"/>
            <a:ext cx="4572000" cy="966418"/>
          </a:xfrm>
          <a:prstGeom prst="rect">
            <a:avLst/>
          </a:prstGeom>
        </p:spPr>
        <p:txBody>
          <a:bodyPr>
            <a:spAutoFit/>
          </a:bodyPr>
          <a:lstStyle/>
          <a:p>
            <a:pPr marL="342900" indent="-342900" algn="l" rtl="0">
              <a:spcBef>
                <a:spcPct val="20000"/>
              </a:spcBef>
              <a:buFont typeface="Arial" charset="0"/>
              <a:buChar char="•"/>
            </a:pPr>
            <a:r>
              <a:rPr lang="es" sz="1600" b="0" i="0" u="none">
                <a:solidFill>
                  <a:schemeClr val="tx1">
                    <a:lumMod val="65000"/>
                    <a:lumOff val="35000"/>
                  </a:schemeClr>
                </a:solidFill>
              </a:rPr>
              <a:t>Nuevo Dragado:</a:t>
            </a:r>
          </a:p>
          <a:p>
            <a:pPr marL="800100" lvl="1" indent="-342900" algn="l" rtl="0">
              <a:spcBef>
                <a:spcPct val="20000"/>
              </a:spcBef>
              <a:buFont typeface="Arial" charset="0"/>
              <a:buChar char="•"/>
            </a:pPr>
            <a:r>
              <a:rPr lang="es" sz="1600" b="0" i="0" u="none">
                <a:solidFill>
                  <a:schemeClr val="tx1">
                    <a:lumMod val="65000"/>
                    <a:lumOff val="35000"/>
                  </a:schemeClr>
                </a:solidFill>
              </a:rPr>
              <a:t>Sobre Diseño = V3 - V2</a:t>
            </a:r>
          </a:p>
          <a:p>
            <a:pPr marL="800100" lvl="1" indent="-342900" algn="l" rtl="0">
              <a:spcBef>
                <a:spcPct val="20000"/>
              </a:spcBef>
              <a:buFont typeface="Arial" charset="0"/>
              <a:buChar char="•"/>
            </a:pPr>
            <a:r>
              <a:rPr lang="es" sz="1600" b="0" i="0" u="none">
                <a:solidFill>
                  <a:schemeClr val="tx1">
                    <a:lumMod val="65000"/>
                    <a:lumOff val="35000"/>
                  </a:schemeClr>
                </a:solidFill>
              </a:rPr>
              <a:t>OV Permitida = V4 - V3</a:t>
            </a:r>
          </a:p>
        </p:txBody>
      </p:sp>
    </p:spTree>
    <p:extLst>
      <p:ext uri="{BB962C8B-B14F-4D97-AF65-F5344CB8AC3E}">
        <p14:creationId xmlns:p14="http://schemas.microsoft.com/office/powerpoint/2010/main" val="16355661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Entradas Multi CHN</a:t>
            </a:r>
          </a:p>
        </p:txBody>
      </p:sp>
      <p:pic>
        <p:nvPicPr>
          <p:cNvPr id="3" name="Picture 3" descr="C:\Temp\ZZZ2.png"/>
          <p:cNvPicPr>
            <a:picLocks noChangeAspect="1" noChangeArrowheads="1"/>
          </p:cNvPicPr>
          <p:nvPr/>
        </p:nvPicPr>
        <p:blipFill>
          <a:blip r:embed="rId2" cstate="print"/>
          <a:srcRect/>
          <a:stretch>
            <a:fillRect/>
          </a:stretch>
        </p:blipFill>
        <p:spPr bwMode="auto">
          <a:xfrm>
            <a:off x="424369" y="1480423"/>
            <a:ext cx="5715174" cy="4648200"/>
          </a:xfrm>
          <a:prstGeom prst="rect">
            <a:avLst/>
          </a:prstGeom>
          <a:noFill/>
        </p:spPr>
      </p:pic>
      <p:sp>
        <p:nvSpPr>
          <p:cNvPr id="4" name="TextBox 3"/>
          <p:cNvSpPr txBox="1"/>
          <p:nvPr/>
        </p:nvSpPr>
        <p:spPr>
          <a:xfrm>
            <a:off x="6422570" y="2198915"/>
            <a:ext cx="2618880" cy="2585323"/>
          </a:xfrm>
          <a:prstGeom prst="rect">
            <a:avLst/>
          </a:prstGeom>
          <a:noFill/>
        </p:spPr>
        <p:txBody>
          <a:bodyPr wrap="square" rtlCol="0">
            <a:spAutoFit/>
          </a:bodyPr>
          <a:lstStyle/>
          <a:p>
            <a:pPr algn="l" rtl="0"/>
            <a:r>
              <a:rPr lang="es" b="0" i="0" u="none" dirty="0">
                <a:solidFill>
                  <a:schemeClr val="tx1">
                    <a:lumMod val="65000"/>
                    <a:lumOff val="35000"/>
                  </a:schemeClr>
                </a:solidFill>
              </a:rPr>
              <a:t>Hasta 4 Archivos CHN.</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Un archivo LNW con solo la </a:t>
            </a:r>
            <a:r>
              <a:rPr lang="es" b="0" i="0" u="none" dirty="0" smtClean="0">
                <a:solidFill>
                  <a:schemeClr val="tx1">
                    <a:lumMod val="65000"/>
                    <a:lumOff val="35000"/>
                  </a:schemeClr>
                </a:solidFill>
              </a:rPr>
              <a:t>línea </a:t>
            </a:r>
            <a:r>
              <a:rPr lang="es" b="0" i="0" u="none" dirty="0">
                <a:solidFill>
                  <a:schemeClr val="tx1">
                    <a:lumMod val="65000"/>
                    <a:lumOff val="35000"/>
                  </a:schemeClr>
                </a:solidFill>
              </a:rPr>
              <a:t>central del canal.</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Un archivo LNW con secciones a través del canal.</a:t>
            </a:r>
          </a:p>
        </p:txBody>
      </p:sp>
    </p:spTree>
    <p:extLst>
      <p:ext uri="{BB962C8B-B14F-4D97-AF65-F5344CB8AC3E}">
        <p14:creationId xmlns:p14="http://schemas.microsoft.com/office/powerpoint/2010/main" val="14672812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02771" y="1773470"/>
            <a:ext cx="5283316" cy="4227459"/>
            <a:chOff x="0" y="1835884"/>
            <a:chExt cx="6197716" cy="5015032"/>
          </a:xfrm>
        </p:grpSpPr>
        <p:pic>
          <p:nvPicPr>
            <p:cNvPr id="2050" name="Picture 2" descr="C:\Temp\YYYA.png"/>
            <p:cNvPicPr>
              <a:picLocks noChangeAspect="1" noChangeArrowheads="1"/>
            </p:cNvPicPr>
            <p:nvPr/>
          </p:nvPicPr>
          <p:blipFill>
            <a:blip r:embed="rId2" cstate="print"/>
            <a:stretch>
              <a:fillRect/>
            </a:stretch>
          </p:blipFill>
          <p:spPr bwMode="auto">
            <a:xfrm>
              <a:off x="0" y="1835884"/>
              <a:ext cx="6197716" cy="5015032"/>
            </a:xfrm>
            <a:prstGeom prst="rect">
              <a:avLst/>
            </a:prstGeom>
            <a:noFill/>
          </p:spPr>
        </p:pic>
        <p:sp>
          <p:nvSpPr>
            <p:cNvPr id="19" name="Rectangle 18"/>
            <p:cNvSpPr/>
            <p:nvPr/>
          </p:nvSpPr>
          <p:spPr>
            <a:xfrm>
              <a:off x="457200" y="4876800"/>
              <a:ext cx="1600200" cy="685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sp>
        <p:nvSpPr>
          <p:cNvPr id="2" name="Title 1"/>
          <p:cNvSpPr>
            <a:spLocks noGrp="1"/>
          </p:cNvSpPr>
          <p:nvPr>
            <p:ph type="title"/>
          </p:nvPr>
        </p:nvSpPr>
        <p:spPr>
          <a:xfrm>
            <a:off x="222191" y="70897"/>
            <a:ext cx="8861988" cy="1031586"/>
          </a:xfrm>
        </p:spPr>
        <p:txBody>
          <a:bodyPr/>
          <a:lstStyle/>
          <a:p>
            <a:pPr algn="l" rtl="0"/>
            <a:r>
              <a:rPr lang="es" b="0" i="0" u="none" dirty="0"/>
              <a:t>Definiciones Superficie Diseño - Usando </a:t>
            </a:r>
            <a:r>
              <a:rPr lang="es" b="0" i="0" u="none" dirty="0" smtClean="0"/>
              <a:t>Archivos CHN</a:t>
            </a:r>
            <a:endParaRPr lang="es" b="0" i="0" u="none" dirty="0"/>
          </a:p>
        </p:txBody>
      </p:sp>
      <p:sp>
        <p:nvSpPr>
          <p:cNvPr id="3" name="TextBox 2"/>
          <p:cNvSpPr txBox="1"/>
          <p:nvPr/>
        </p:nvSpPr>
        <p:spPr>
          <a:xfrm>
            <a:off x="5907371" y="2188479"/>
            <a:ext cx="2964485" cy="954107"/>
          </a:xfrm>
          <a:prstGeom prst="rect">
            <a:avLst/>
          </a:prstGeom>
          <a:solidFill>
            <a:srgbClr val="C00000"/>
          </a:solidFill>
          <a:ln>
            <a:solidFill>
              <a:schemeClr val="tx1"/>
            </a:solidFill>
          </a:ln>
        </p:spPr>
        <p:txBody>
          <a:bodyPr wrap="square" rtlCol="0">
            <a:spAutoFit/>
          </a:bodyPr>
          <a:lstStyle/>
          <a:p>
            <a:pPr algn="l" rtl="0"/>
            <a:r>
              <a:rPr lang="es" sz="1400" b="0" i="0" u="none" dirty="0">
                <a:solidFill>
                  <a:schemeClr val="bg1"/>
                </a:solidFill>
              </a:rPr>
              <a:t>Líneas planeadas (*.LNW) creadas en DISEÑO CANAL con ófset Sobreprofundidad define superficies 1 y 2.</a:t>
            </a:r>
          </a:p>
        </p:txBody>
      </p:sp>
      <p:sp>
        <p:nvSpPr>
          <p:cNvPr id="7" name="TextBox 6"/>
          <p:cNvSpPr txBox="1"/>
          <p:nvPr/>
        </p:nvSpPr>
        <p:spPr>
          <a:xfrm>
            <a:off x="5907369" y="4685988"/>
            <a:ext cx="2964485" cy="954107"/>
          </a:xfrm>
          <a:prstGeom prst="rect">
            <a:avLst/>
          </a:prstGeom>
          <a:solidFill>
            <a:srgbClr val="C00000"/>
          </a:solidFill>
          <a:ln>
            <a:solidFill>
              <a:srgbClr val="FFFFFF"/>
            </a:solidFill>
          </a:ln>
        </p:spPr>
        <p:txBody>
          <a:bodyPr wrap="square" rtlCol="0">
            <a:spAutoFit/>
          </a:bodyPr>
          <a:lstStyle/>
          <a:p>
            <a:pPr algn="l" rtl="0"/>
            <a:r>
              <a:rPr lang="es" sz="1400" b="0" i="0" u="none">
                <a:solidFill>
                  <a:schemeClr val="bg1"/>
                </a:solidFill>
              </a:rPr>
              <a:t>Usuario puede ajustar la profundidad del canal y definir “Talud” o “Caja” por cada par de secciones.</a:t>
            </a:r>
          </a:p>
        </p:txBody>
      </p:sp>
      <p:cxnSp>
        <p:nvCxnSpPr>
          <p:cNvPr id="9" name="Straight Arrow Connector 8"/>
          <p:cNvCxnSpPr>
            <a:stCxn id="14" idx="1"/>
          </p:cNvCxnSpPr>
          <p:nvPr/>
        </p:nvCxnSpPr>
        <p:spPr>
          <a:xfrm flipH="1">
            <a:off x="3537857" y="3944514"/>
            <a:ext cx="2369512" cy="309907"/>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1"/>
            <a:endCxn id="19" idx="3"/>
          </p:cNvCxnSpPr>
          <p:nvPr/>
        </p:nvCxnSpPr>
        <p:spPr>
          <a:xfrm flipH="1" flipV="1">
            <a:off x="2156626" y="4625883"/>
            <a:ext cx="3750743" cy="537159"/>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907369" y="3467460"/>
            <a:ext cx="2964485" cy="954107"/>
          </a:xfrm>
          <a:prstGeom prst="rect">
            <a:avLst/>
          </a:prstGeom>
          <a:solidFill>
            <a:srgbClr val="C00000"/>
          </a:solidFill>
          <a:ln>
            <a:solidFill>
              <a:schemeClr val="tx1"/>
            </a:solidFill>
          </a:ln>
        </p:spPr>
        <p:txBody>
          <a:bodyPr wrap="square" rtlCol="0">
            <a:spAutoFit/>
          </a:bodyPr>
          <a:lstStyle/>
          <a:p>
            <a:pPr algn="l" rtl="0"/>
            <a:r>
              <a:rPr lang="es" sz="1400" b="0" i="0" u="none">
                <a:solidFill>
                  <a:schemeClr val="bg1"/>
                </a:solidFill>
              </a:rPr>
              <a:t>Línea Planeada (*.LNW) creado en DISEÑO CANAL con ófset Sobreprofundidad define superficies 3 y 4.</a:t>
            </a:r>
          </a:p>
        </p:txBody>
      </p:sp>
      <p:cxnSp>
        <p:nvCxnSpPr>
          <p:cNvPr id="18" name="Straight Arrow Connector 17"/>
          <p:cNvCxnSpPr>
            <a:stCxn id="3" idx="1"/>
          </p:cNvCxnSpPr>
          <p:nvPr/>
        </p:nvCxnSpPr>
        <p:spPr>
          <a:xfrm flipH="1">
            <a:off x="3537857" y="2665533"/>
            <a:ext cx="2369514" cy="183643"/>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5371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260" y="0"/>
            <a:ext cx="6591300" cy="1013460"/>
          </a:xfrm>
        </p:spPr>
        <p:txBody>
          <a:bodyPr/>
          <a:lstStyle/>
          <a:p>
            <a:pPr algn="l" rtl="0"/>
            <a:r>
              <a:rPr lang="es" b="0" i="0" u="none"/>
              <a:t>Ejemplo Volumen Multi CHN</a:t>
            </a:r>
          </a:p>
        </p:txBody>
      </p:sp>
      <p:graphicFrame>
        <p:nvGraphicFramePr>
          <p:cNvPr id="7" name="Table 6"/>
          <p:cNvGraphicFramePr>
            <a:graphicFrameLocks noGrp="1"/>
          </p:cNvGraphicFramePr>
          <p:nvPr>
            <p:extLst>
              <p:ext uri="{D42A27DB-BD31-4B8C-83A1-F6EECF244321}">
                <p14:modId xmlns:p14="http://schemas.microsoft.com/office/powerpoint/2010/main" val="1693180583"/>
              </p:ext>
            </p:extLst>
          </p:nvPr>
        </p:nvGraphicFramePr>
        <p:xfrm>
          <a:off x="4648200" y="1807167"/>
          <a:ext cx="4038600" cy="3870960"/>
        </p:xfrm>
        <a:graphic>
          <a:graphicData uri="http://schemas.openxmlformats.org/drawingml/2006/table">
            <a:tbl>
              <a:tblPr firstRow="1" bandRow="1">
                <a:tableStyleId>{21E4AEA4-8DFA-4A89-87EB-49C32662AFE0}</a:tableStyleId>
              </a:tblPr>
              <a:tblGrid>
                <a:gridCol w="1974426">
                  <a:extLst>
                    <a:ext uri="{9D8B030D-6E8A-4147-A177-3AD203B41FA5}">
                      <a16:colId xmlns:a16="http://schemas.microsoft.com/office/drawing/2014/main" xmlns="" val="20000"/>
                    </a:ext>
                  </a:extLst>
                </a:gridCol>
                <a:gridCol w="2064174">
                  <a:extLst>
                    <a:ext uri="{9D8B030D-6E8A-4147-A177-3AD203B41FA5}">
                      <a16:colId xmlns:a16="http://schemas.microsoft.com/office/drawing/2014/main" xmlns="" val="20001"/>
                    </a:ext>
                  </a:extLst>
                </a:gridCol>
              </a:tblGrid>
              <a:tr h="370840">
                <a:tc>
                  <a:txBody>
                    <a:bodyPr/>
                    <a:lstStyle/>
                    <a:p>
                      <a:pPr algn="l" rtl="0"/>
                      <a:r>
                        <a:rPr lang="es" sz="1600" b="0" i="0" u="none" dirty="0"/>
                        <a:t>TIN</a:t>
                      </a:r>
                    </a:p>
                  </a:txBody>
                  <a:tcPr/>
                </a:tc>
                <a:tc>
                  <a:txBody>
                    <a:bodyPr/>
                    <a:lstStyle/>
                    <a:p>
                      <a:pPr algn="l" rtl="0"/>
                      <a:r>
                        <a:rPr lang="es" sz="1600" b="0" i="0" u="none"/>
                        <a:t>CLimit.XYZ</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400" b="0" i="0" u="none"/>
                        <a:t>ZZZ_Pre.XYZ</a:t>
                      </a:r>
                    </a:p>
                  </a:txBody>
                  <a:tcPr/>
                </a:tc>
                <a:extLst>
                  <a:ext uri="{0D108BD9-81ED-4DB2-BD59-A6C34878D82A}">
                    <a16:rowId xmlns:a16="http://schemas.microsoft.com/office/drawing/2014/main" xmlns="" val="10001"/>
                  </a:ext>
                </a:extLst>
              </a:tr>
              <a:tr h="370840">
                <a:tc>
                  <a:txBody>
                    <a:bodyPr/>
                    <a:lstStyle/>
                    <a:p>
                      <a:pPr algn="l" rtl="0"/>
                      <a:r>
                        <a:rPr lang="es" sz="1600" b="0" i="0" u="none"/>
                        <a:t>Archivo Adicional:</a:t>
                      </a:r>
                    </a:p>
                  </a:txBody>
                  <a:tcPr/>
                </a:tc>
                <a:tc>
                  <a:txBody>
                    <a:bodyPr/>
                    <a:lstStyle/>
                    <a:p>
                      <a:pPr algn="l" rtl="0"/>
                      <a:r>
                        <a:rPr lang="es" sz="1400" b="0" i="0" u="none"/>
                        <a:t>ZZZ_Post.XYZ</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400" b="0" i="0" u="none"/>
                        <a:t>250</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4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400" b="0" i="0" u="none"/>
                        <a:t>MultiCHN</a:t>
                      </a:r>
                      <a:endParaRPr lang="es" sz="1400" dirty="0"/>
                    </a:p>
                  </a:txBody>
                  <a:tcPr/>
                </a:tc>
                <a:extLst>
                  <a:ext uri="{0D108BD9-81ED-4DB2-BD59-A6C34878D82A}">
                    <a16:rowId xmlns:a16="http://schemas.microsoft.com/office/drawing/2014/main" xmlns="" val="10005"/>
                  </a:ext>
                </a:extLst>
              </a:tr>
              <a:tr h="370840">
                <a:tc>
                  <a:txBody>
                    <a:bodyPr/>
                    <a:lstStyle/>
                    <a:p>
                      <a:pPr algn="l" rtl="0"/>
                      <a:r>
                        <a:rPr lang="es" sz="1600" b="0" i="0" u="none"/>
                        <a:t>Canal 1:</a:t>
                      </a:r>
                    </a:p>
                    <a:p>
                      <a:pPr algn="l" rtl="0"/>
                      <a:r>
                        <a:rPr lang="es" sz="1600" b="0" i="0" u="none"/>
                        <a:t>Canal 2:</a:t>
                      </a:r>
                    </a:p>
                    <a:p>
                      <a:pPr algn="l" rtl="0"/>
                      <a:r>
                        <a:rPr lang="es" sz="1600" b="0" i="0" u="none"/>
                        <a:t>Canal 3:</a:t>
                      </a:r>
                    </a:p>
                    <a:p>
                      <a:pPr algn="l" rtl="0"/>
                      <a:r>
                        <a:rPr lang="es" sz="1600" b="0" i="0" u="none"/>
                        <a:t>Canal 4:</a:t>
                      </a:r>
                      <a:endParaRPr lang="es" sz="1600" dirty="0"/>
                    </a:p>
                  </a:txBody>
                  <a:tcPr/>
                </a:tc>
                <a:tc>
                  <a:txBody>
                    <a:bodyPr/>
                    <a:lstStyle/>
                    <a:p>
                      <a:pPr algn="l" rtl="0"/>
                      <a:r>
                        <a:rPr lang="es" sz="1400" b="0" i="0" u="none"/>
                        <a:t>ZZZ1.CHN</a:t>
                      </a:r>
                    </a:p>
                    <a:p>
                      <a:pPr algn="l" rtl="0"/>
                      <a:r>
                        <a:rPr lang="es" sz="1400" b="0" i="0" u="none"/>
                        <a:t>ZZZ2.CHN</a:t>
                      </a:r>
                    </a:p>
                    <a:p>
                      <a:pPr algn="l" rtl="0"/>
                      <a:r>
                        <a:rPr lang="es" sz="1400" b="0" i="0" u="none"/>
                        <a:t>ZZZ3.CHN</a:t>
                      </a:r>
                    </a:p>
                    <a:p>
                      <a:pPr algn="l" rtl="0"/>
                      <a:r>
                        <a:rPr lang="es" sz="1400" b="0" i="0" u="none"/>
                        <a:t>ZZZ4.CHN</a:t>
                      </a:r>
                    </a:p>
                  </a:txBody>
                  <a:tcPr/>
                </a:tc>
                <a:extLst>
                  <a:ext uri="{0D108BD9-81ED-4DB2-BD59-A6C34878D82A}">
                    <a16:rowId xmlns:a16="http://schemas.microsoft.com/office/drawing/2014/main" xmlns="" val="10006"/>
                  </a:ext>
                </a:extLst>
              </a:tr>
              <a:tr h="370840">
                <a:tc>
                  <a:txBody>
                    <a:bodyPr/>
                    <a:lstStyle/>
                    <a:p>
                      <a:pPr algn="l" rtl="0"/>
                      <a:r>
                        <a:rPr lang="es" sz="1600" b="0" i="0" u="none" dirty="0" smtClean="0"/>
                        <a:t>Línea </a:t>
                      </a:r>
                      <a:r>
                        <a:rPr lang="es" sz="1600" b="0" i="0" u="none" dirty="0"/>
                        <a:t>central</a:t>
                      </a:r>
                    </a:p>
                    <a:p>
                      <a:pPr algn="l" rtl="0"/>
                      <a:r>
                        <a:rPr lang="es" sz="1600" b="0" i="0" u="none" dirty="0"/>
                        <a:t>Secciones:</a:t>
                      </a:r>
                    </a:p>
                  </a:txBody>
                  <a:tcPr/>
                </a:tc>
                <a:tc>
                  <a:txBody>
                    <a:bodyPr/>
                    <a:lstStyle/>
                    <a:p>
                      <a:pPr algn="l" rtl="0"/>
                      <a:r>
                        <a:rPr lang="es" sz="1400" b="0" i="0" u="none" dirty="0"/>
                        <a:t>ZZZ_Center.LNW</a:t>
                      </a:r>
                    </a:p>
                    <a:p>
                      <a:pPr algn="l" rtl="0"/>
                      <a:r>
                        <a:rPr lang="es" sz="1400" b="0" i="0" u="none" dirty="0"/>
                        <a:t>ZZZ_Sections.LNW</a:t>
                      </a:r>
                    </a:p>
                  </a:txBody>
                  <a:tcPr/>
                </a:tc>
                <a:extLst>
                  <a:ext uri="{0D108BD9-81ED-4DB2-BD59-A6C34878D82A}">
                    <a16:rowId xmlns:a16="http://schemas.microsoft.com/office/drawing/2014/main" xmlns="" val="10007"/>
                  </a:ext>
                </a:extLst>
              </a:tr>
            </a:tbl>
          </a:graphicData>
        </a:graphic>
      </p:graphicFrame>
      <p:pic>
        <p:nvPicPr>
          <p:cNvPr id="3" name="Picture 2"/>
          <p:cNvPicPr>
            <a:picLocks noChangeAspect="1"/>
          </p:cNvPicPr>
          <p:nvPr/>
        </p:nvPicPr>
        <p:blipFill>
          <a:blip r:embed="rId2"/>
          <a:stretch>
            <a:fillRect/>
          </a:stretch>
        </p:blipFill>
        <p:spPr>
          <a:xfrm>
            <a:off x="429260" y="1143000"/>
            <a:ext cx="3731260" cy="2227074"/>
          </a:xfrm>
          <a:prstGeom prst="rect">
            <a:avLst/>
          </a:prstGeom>
        </p:spPr>
      </p:pic>
      <p:pic>
        <p:nvPicPr>
          <p:cNvPr id="4" name="Picture 3"/>
          <p:cNvPicPr>
            <a:picLocks noChangeAspect="1"/>
          </p:cNvPicPr>
          <p:nvPr/>
        </p:nvPicPr>
        <p:blipFill>
          <a:blip r:embed="rId3"/>
          <a:stretch>
            <a:fillRect/>
          </a:stretch>
        </p:blipFill>
        <p:spPr>
          <a:xfrm>
            <a:off x="429260" y="3581343"/>
            <a:ext cx="3731260" cy="3037401"/>
          </a:xfrm>
          <a:prstGeom prst="rect">
            <a:avLst/>
          </a:prstGeom>
        </p:spPr>
      </p:pic>
    </p:spTree>
    <p:extLst>
      <p:ext uri="{BB962C8B-B14F-4D97-AF65-F5344CB8AC3E}">
        <p14:creationId xmlns:p14="http://schemas.microsoft.com/office/powerpoint/2010/main" val="6147479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7472" y="1264920"/>
            <a:ext cx="6324600" cy="12954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p>
        </p:txBody>
      </p:sp>
      <p:sp>
        <p:nvSpPr>
          <p:cNvPr id="2" name="Title 1"/>
          <p:cNvSpPr>
            <a:spLocks noGrp="1"/>
          </p:cNvSpPr>
          <p:nvPr>
            <p:ph type="title"/>
          </p:nvPr>
        </p:nvSpPr>
        <p:spPr/>
        <p:txBody>
          <a:bodyPr/>
          <a:lstStyle/>
          <a:p>
            <a:pPr algn="l" rtl="0"/>
            <a:r>
              <a:rPr lang="es" b="0" i="0" u="none"/>
              <a:t>Reporte Multi CHN Pre versus Post</a:t>
            </a:r>
          </a:p>
        </p:txBody>
      </p:sp>
      <p:sp>
        <p:nvSpPr>
          <p:cNvPr id="3" name="TextBox 2"/>
          <p:cNvSpPr txBox="1"/>
          <p:nvPr/>
        </p:nvSpPr>
        <p:spPr>
          <a:xfrm>
            <a:off x="423672" y="1341120"/>
            <a:ext cx="2971800" cy="369332"/>
          </a:xfrm>
          <a:prstGeom prst="rect">
            <a:avLst/>
          </a:prstGeom>
          <a:noFill/>
        </p:spPr>
        <p:txBody>
          <a:bodyPr wrap="square" rtlCol="0">
            <a:spAutoFit/>
          </a:bodyPr>
          <a:lstStyle/>
          <a:p>
            <a:pPr algn="l" rtl="0"/>
            <a:r>
              <a:rPr lang="es" b="0" i="0" u="none">
                <a:solidFill>
                  <a:srgbClr val="FFFF00"/>
                </a:solidFill>
              </a:rPr>
              <a:t>Material Grueso Removido</a:t>
            </a:r>
          </a:p>
        </p:txBody>
      </p:sp>
      <p:sp>
        <p:nvSpPr>
          <p:cNvPr id="9" name="Rectangle 8"/>
          <p:cNvSpPr/>
          <p:nvPr/>
        </p:nvSpPr>
        <p:spPr>
          <a:xfrm>
            <a:off x="347472" y="5760720"/>
            <a:ext cx="2594708" cy="9144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p>
        </p:txBody>
      </p:sp>
      <p:sp>
        <p:nvSpPr>
          <p:cNvPr id="10" name="TextBox 9"/>
          <p:cNvSpPr txBox="1"/>
          <p:nvPr/>
        </p:nvSpPr>
        <p:spPr>
          <a:xfrm>
            <a:off x="423672" y="5913120"/>
            <a:ext cx="2438400" cy="369332"/>
          </a:xfrm>
          <a:prstGeom prst="rect">
            <a:avLst/>
          </a:prstGeom>
          <a:noFill/>
        </p:spPr>
        <p:txBody>
          <a:bodyPr wrap="square" rtlCol="0">
            <a:spAutoFit/>
          </a:bodyPr>
          <a:lstStyle/>
          <a:p>
            <a:pPr algn="l" rtl="0"/>
            <a:r>
              <a:rPr lang="es" b="0" i="0" u="none">
                <a:solidFill>
                  <a:srgbClr val="FFFF00"/>
                </a:solidFill>
              </a:rPr>
              <a:t>Resumen Material</a:t>
            </a:r>
          </a:p>
        </p:txBody>
      </p:sp>
      <p:sp>
        <p:nvSpPr>
          <p:cNvPr id="13" name="TextBox 12"/>
          <p:cNvSpPr txBox="1"/>
          <p:nvPr/>
        </p:nvSpPr>
        <p:spPr>
          <a:xfrm>
            <a:off x="423672" y="2103120"/>
            <a:ext cx="3048000" cy="261610"/>
          </a:xfrm>
          <a:prstGeom prst="rect">
            <a:avLst/>
          </a:prstGeom>
          <a:noFill/>
        </p:spPr>
        <p:txBody>
          <a:bodyPr wrap="square" rtlCol="0">
            <a:spAutoFit/>
          </a:bodyPr>
          <a:lstStyle/>
          <a:p>
            <a:pPr algn="ctr" rtl="0"/>
            <a:r>
              <a:rPr lang="es" sz="1100" b="1" i="0" u="none" dirty="0">
                <a:solidFill>
                  <a:schemeClr val="bg1"/>
                </a:solidFill>
              </a:rPr>
              <a:t>Izq del Centro:</a:t>
            </a:r>
            <a:r>
              <a:rPr lang="es" sz="1100" b="0" i="0" u="none" dirty="0">
                <a:solidFill>
                  <a:schemeClr val="bg1"/>
                </a:solidFill>
              </a:rPr>
              <a:t>  </a:t>
            </a:r>
            <a:r>
              <a:rPr lang="es" sz="1100" b="1" i="0" u="none" dirty="0">
                <a:solidFill>
                  <a:schemeClr val="bg1"/>
                </a:solidFill>
              </a:rPr>
              <a:t>Derecha del centro:</a:t>
            </a:r>
            <a:r>
              <a:rPr lang="es" sz="1100" b="0" i="0" u="none" dirty="0">
                <a:solidFill>
                  <a:schemeClr val="bg1"/>
                </a:solidFill>
              </a:rPr>
              <a:t> </a:t>
            </a:r>
            <a:r>
              <a:rPr lang="es" sz="1100" b="1" i="0" u="none" dirty="0">
                <a:solidFill>
                  <a:schemeClr val="bg1"/>
                </a:solidFill>
              </a:rPr>
              <a:t>Total</a:t>
            </a:r>
          </a:p>
        </p:txBody>
      </p:sp>
      <p:sp>
        <p:nvSpPr>
          <p:cNvPr id="20" name="TextBox 19"/>
          <p:cNvSpPr txBox="1"/>
          <p:nvPr/>
        </p:nvSpPr>
        <p:spPr>
          <a:xfrm>
            <a:off x="3624072" y="1341120"/>
            <a:ext cx="2971800" cy="646331"/>
          </a:xfrm>
          <a:prstGeom prst="rect">
            <a:avLst/>
          </a:prstGeom>
          <a:noFill/>
        </p:spPr>
        <p:txBody>
          <a:bodyPr wrap="square" rtlCol="0">
            <a:spAutoFit/>
          </a:bodyPr>
          <a:lstStyle/>
          <a:p>
            <a:pPr algn="l" rtl="0"/>
            <a:r>
              <a:rPr lang="es" b="0" i="0" u="none" dirty="0">
                <a:solidFill>
                  <a:srgbClr val="FFFF00"/>
                </a:solidFill>
              </a:rPr>
              <a:t>Material Grueso Acumulado </a:t>
            </a:r>
            <a:r>
              <a:rPr lang="es" b="0" i="0" u="none" dirty="0" smtClean="0">
                <a:solidFill>
                  <a:srgbClr val="FFFF00"/>
                </a:solidFill>
              </a:rPr>
              <a:t>Removido</a:t>
            </a:r>
            <a:endParaRPr lang="es" b="0" i="0" u="none" dirty="0">
              <a:solidFill>
                <a:srgbClr val="FFFF00"/>
              </a:solidFill>
            </a:endParaRPr>
          </a:p>
        </p:txBody>
      </p:sp>
      <p:sp>
        <p:nvSpPr>
          <p:cNvPr id="21" name="TextBox 20"/>
          <p:cNvSpPr txBox="1"/>
          <p:nvPr/>
        </p:nvSpPr>
        <p:spPr>
          <a:xfrm>
            <a:off x="3547872" y="21031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sp>
        <p:nvSpPr>
          <p:cNvPr id="25" name="Rectangle 24"/>
          <p:cNvSpPr/>
          <p:nvPr/>
        </p:nvSpPr>
        <p:spPr>
          <a:xfrm>
            <a:off x="347472" y="2636520"/>
            <a:ext cx="6324600" cy="8382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p>
        </p:txBody>
      </p:sp>
      <p:sp>
        <p:nvSpPr>
          <p:cNvPr id="26" name="TextBox 25"/>
          <p:cNvSpPr txBox="1"/>
          <p:nvPr/>
        </p:nvSpPr>
        <p:spPr>
          <a:xfrm>
            <a:off x="423672" y="2712720"/>
            <a:ext cx="2971800" cy="369332"/>
          </a:xfrm>
          <a:prstGeom prst="rect">
            <a:avLst/>
          </a:prstGeom>
          <a:noFill/>
        </p:spPr>
        <p:txBody>
          <a:bodyPr wrap="square" rtlCol="0">
            <a:spAutoFit/>
          </a:bodyPr>
          <a:lstStyle/>
          <a:p>
            <a:pPr algn="l" rtl="0"/>
            <a:r>
              <a:rPr lang="es" b="0" i="0" u="none">
                <a:solidFill>
                  <a:srgbClr val="FFFF00"/>
                </a:solidFill>
              </a:rPr>
              <a:t>Relleno</a:t>
            </a:r>
          </a:p>
        </p:txBody>
      </p:sp>
      <p:sp>
        <p:nvSpPr>
          <p:cNvPr id="27" name="TextBox 26"/>
          <p:cNvSpPr txBox="1"/>
          <p:nvPr/>
        </p:nvSpPr>
        <p:spPr>
          <a:xfrm>
            <a:off x="423672" y="30937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sp>
        <p:nvSpPr>
          <p:cNvPr id="28" name="TextBox 27"/>
          <p:cNvSpPr txBox="1"/>
          <p:nvPr/>
        </p:nvSpPr>
        <p:spPr>
          <a:xfrm>
            <a:off x="3624072" y="2712720"/>
            <a:ext cx="2971800" cy="369332"/>
          </a:xfrm>
          <a:prstGeom prst="rect">
            <a:avLst/>
          </a:prstGeom>
          <a:noFill/>
        </p:spPr>
        <p:txBody>
          <a:bodyPr wrap="square" rtlCol="0">
            <a:spAutoFit/>
          </a:bodyPr>
          <a:lstStyle/>
          <a:p>
            <a:pPr algn="l" rtl="0"/>
            <a:r>
              <a:rPr lang="es" b="0" i="0" u="none">
                <a:solidFill>
                  <a:srgbClr val="FFFF00"/>
                </a:solidFill>
              </a:rPr>
              <a:t>Relleno Acumulado</a:t>
            </a:r>
          </a:p>
        </p:txBody>
      </p:sp>
      <p:sp>
        <p:nvSpPr>
          <p:cNvPr id="29" name="TextBox 28"/>
          <p:cNvSpPr txBox="1"/>
          <p:nvPr/>
        </p:nvSpPr>
        <p:spPr>
          <a:xfrm>
            <a:off x="3547872" y="30937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sp>
        <p:nvSpPr>
          <p:cNvPr id="30" name="Rectangle 29"/>
          <p:cNvSpPr/>
          <p:nvPr/>
        </p:nvSpPr>
        <p:spPr>
          <a:xfrm>
            <a:off x="347472" y="3550920"/>
            <a:ext cx="6324600" cy="10668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p>
        </p:txBody>
      </p:sp>
      <p:sp>
        <p:nvSpPr>
          <p:cNvPr id="31" name="TextBox 30"/>
          <p:cNvSpPr txBox="1"/>
          <p:nvPr/>
        </p:nvSpPr>
        <p:spPr>
          <a:xfrm>
            <a:off x="423672" y="3627120"/>
            <a:ext cx="2971800" cy="369332"/>
          </a:xfrm>
          <a:prstGeom prst="rect">
            <a:avLst/>
          </a:prstGeom>
          <a:noFill/>
        </p:spPr>
        <p:txBody>
          <a:bodyPr wrap="square" rtlCol="0">
            <a:spAutoFit/>
          </a:bodyPr>
          <a:lstStyle/>
          <a:p>
            <a:pPr algn="l" rtl="0"/>
            <a:r>
              <a:rPr lang="es" b="0" i="0" u="none">
                <a:solidFill>
                  <a:srgbClr val="FFFF00"/>
                </a:solidFill>
              </a:rPr>
              <a:t>Material Removido Neto</a:t>
            </a:r>
          </a:p>
        </p:txBody>
      </p:sp>
      <p:sp>
        <p:nvSpPr>
          <p:cNvPr id="32" name="TextBox 31"/>
          <p:cNvSpPr txBox="1"/>
          <p:nvPr/>
        </p:nvSpPr>
        <p:spPr>
          <a:xfrm>
            <a:off x="423672" y="42367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sp>
        <p:nvSpPr>
          <p:cNvPr id="33" name="TextBox 32"/>
          <p:cNvSpPr txBox="1"/>
          <p:nvPr/>
        </p:nvSpPr>
        <p:spPr>
          <a:xfrm>
            <a:off x="3624072" y="3627120"/>
            <a:ext cx="2971800" cy="646331"/>
          </a:xfrm>
          <a:prstGeom prst="rect">
            <a:avLst/>
          </a:prstGeom>
          <a:noFill/>
        </p:spPr>
        <p:txBody>
          <a:bodyPr wrap="square" rtlCol="0">
            <a:spAutoFit/>
          </a:bodyPr>
          <a:lstStyle/>
          <a:p>
            <a:pPr algn="l" rtl="0"/>
            <a:r>
              <a:rPr lang="es" b="0" i="0" u="none">
                <a:solidFill>
                  <a:srgbClr val="FFFF00"/>
                </a:solidFill>
              </a:rPr>
              <a:t>Material Neto Acumulado Removido</a:t>
            </a:r>
          </a:p>
        </p:txBody>
      </p:sp>
      <p:sp>
        <p:nvSpPr>
          <p:cNvPr id="34" name="TextBox 33"/>
          <p:cNvSpPr txBox="1"/>
          <p:nvPr/>
        </p:nvSpPr>
        <p:spPr>
          <a:xfrm>
            <a:off x="3547872" y="42367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sp>
        <p:nvSpPr>
          <p:cNvPr id="35" name="Rectangle 34"/>
          <p:cNvSpPr/>
          <p:nvPr/>
        </p:nvSpPr>
        <p:spPr>
          <a:xfrm>
            <a:off x="347472" y="4693920"/>
            <a:ext cx="6324600" cy="9906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rtl="0"/>
            <a:endParaRPr lang="es" dirty="0"/>
          </a:p>
        </p:txBody>
      </p:sp>
      <p:sp>
        <p:nvSpPr>
          <p:cNvPr id="36" name="TextBox 35"/>
          <p:cNvSpPr txBox="1"/>
          <p:nvPr/>
        </p:nvSpPr>
        <p:spPr>
          <a:xfrm>
            <a:off x="423672" y="4770120"/>
            <a:ext cx="2971800" cy="369332"/>
          </a:xfrm>
          <a:prstGeom prst="rect">
            <a:avLst/>
          </a:prstGeom>
          <a:noFill/>
        </p:spPr>
        <p:txBody>
          <a:bodyPr wrap="square" rtlCol="0">
            <a:spAutoFit/>
          </a:bodyPr>
          <a:lstStyle/>
          <a:p>
            <a:pPr algn="l" rtl="0"/>
            <a:r>
              <a:rPr lang="es" b="0" i="0" u="none">
                <a:solidFill>
                  <a:srgbClr val="FFFF00"/>
                </a:solidFill>
              </a:rPr>
              <a:t>Material Sobredragado</a:t>
            </a:r>
          </a:p>
        </p:txBody>
      </p:sp>
      <p:sp>
        <p:nvSpPr>
          <p:cNvPr id="37" name="TextBox 36"/>
          <p:cNvSpPr txBox="1"/>
          <p:nvPr/>
        </p:nvSpPr>
        <p:spPr>
          <a:xfrm>
            <a:off x="423672" y="53797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sp>
        <p:nvSpPr>
          <p:cNvPr id="38" name="TextBox 37"/>
          <p:cNvSpPr txBox="1"/>
          <p:nvPr/>
        </p:nvSpPr>
        <p:spPr>
          <a:xfrm>
            <a:off x="3624072" y="4770120"/>
            <a:ext cx="2971800" cy="646331"/>
          </a:xfrm>
          <a:prstGeom prst="rect">
            <a:avLst/>
          </a:prstGeom>
          <a:noFill/>
        </p:spPr>
        <p:txBody>
          <a:bodyPr wrap="square" rtlCol="0">
            <a:spAutoFit/>
          </a:bodyPr>
          <a:lstStyle/>
          <a:p>
            <a:pPr algn="l" rtl="0"/>
            <a:r>
              <a:rPr lang="es" b="0" i="0" u="none">
                <a:solidFill>
                  <a:srgbClr val="FFFF00"/>
                </a:solidFill>
              </a:rPr>
              <a:t>Material Sobredragado Acumulado</a:t>
            </a:r>
          </a:p>
        </p:txBody>
      </p:sp>
      <p:sp>
        <p:nvSpPr>
          <p:cNvPr id="39" name="TextBox 38"/>
          <p:cNvSpPr txBox="1"/>
          <p:nvPr/>
        </p:nvSpPr>
        <p:spPr>
          <a:xfrm>
            <a:off x="3547872" y="5379720"/>
            <a:ext cx="3048000" cy="261610"/>
          </a:xfrm>
          <a:prstGeom prst="rect">
            <a:avLst/>
          </a:prstGeom>
          <a:noFill/>
        </p:spPr>
        <p:txBody>
          <a:bodyPr wrap="square" rtlCol="0">
            <a:spAutoFit/>
          </a:bodyPr>
          <a:lstStyle/>
          <a:p>
            <a:pPr algn="ctr" rtl="0"/>
            <a:r>
              <a:rPr lang="es" sz="1100" b="1" i="0" u="none">
                <a:solidFill>
                  <a:schemeClr val="bg1"/>
                </a:solidFill>
              </a:rPr>
              <a:t>Izq del Centro:</a:t>
            </a:r>
            <a:r>
              <a:rPr lang="es" sz="1100" b="0" i="0" u="none">
                <a:solidFill>
                  <a:schemeClr val="bg1"/>
                </a:solidFill>
              </a:rPr>
              <a:t>  </a:t>
            </a:r>
            <a:r>
              <a:rPr lang="es" sz="1100" b="1" i="0" u="none">
                <a:solidFill>
                  <a:schemeClr val="bg1"/>
                </a:solidFill>
              </a:rPr>
              <a:t>Derecha del centro:</a:t>
            </a:r>
            <a:r>
              <a:rPr lang="es" sz="1100" b="0" i="0" u="none">
                <a:solidFill>
                  <a:schemeClr val="bg1"/>
                </a:solidFill>
              </a:rPr>
              <a:t> </a:t>
            </a:r>
            <a:r>
              <a:rPr lang="es" sz="1100" b="1" i="0" u="none">
                <a:solidFill>
                  <a:schemeClr val="bg1"/>
                </a:solidFill>
              </a:rPr>
              <a:t>Total</a:t>
            </a:r>
          </a:p>
        </p:txBody>
      </p:sp>
      <p:cxnSp>
        <p:nvCxnSpPr>
          <p:cNvPr id="12" name="Straight Connector 11"/>
          <p:cNvCxnSpPr>
            <a:stCxn id="4" idx="0"/>
            <a:endCxn id="35" idx="2"/>
          </p:cNvCxnSpPr>
          <p:nvPr/>
        </p:nvCxnSpPr>
        <p:spPr>
          <a:xfrm rot="16200000" flipH="1">
            <a:off x="1299972" y="3474720"/>
            <a:ext cx="4419600" cy="0"/>
          </a:xfrm>
          <a:prstGeom prst="line">
            <a:avLst/>
          </a:prstGeom>
          <a:ln w="28575">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13524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5280" y="1122938"/>
            <a:ext cx="8808720" cy="2862322"/>
          </a:xfrm>
          <a:prstGeom prst="rect">
            <a:avLst/>
          </a:prstGeom>
          <a:noFill/>
          <a:ln>
            <a:noFill/>
          </a:ln>
        </p:spPr>
        <p:txBody>
          <a:bodyPr wrap="square">
            <a:spAutoFit/>
          </a:bodyPr>
          <a:lstStyle/>
          <a:p>
            <a:pPr algn="l" rtl="0"/>
            <a:r>
              <a:rPr lang="es" sz="900" b="1" i="0" u="none">
                <a:latin typeface="Courier New" pitchFamily="49" charset="0"/>
                <a:cs typeface="Courier New" pitchFamily="49" charset="0"/>
              </a:rPr>
              <a:t>VOLUMEN MODELO TIN HYPACK:</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MÉTODO 4 CHN</a:t>
            </a:r>
          </a:p>
          <a:p>
            <a:pPr algn="l" rtl="0"/>
            <a:r>
              <a:rPr lang="es" sz="900" b="1" i="0" u="none">
                <a:latin typeface="Courier New" pitchFamily="49" charset="0"/>
                <a:cs typeface="Courier New" pitchFamily="49" charset="0"/>
              </a:rPr>
              <a:t>CANAL 1:</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CLASS\ZZZ1.chn</a:t>
            </a:r>
          </a:p>
          <a:p>
            <a:pPr algn="l" rtl="0"/>
            <a:r>
              <a:rPr lang="es" sz="900" b="1" i="0" u="none">
                <a:latin typeface="Courier New" pitchFamily="49" charset="0"/>
                <a:cs typeface="Courier New" pitchFamily="49" charset="0"/>
              </a:rPr>
              <a:t>CANAL 2:</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CLASS\ZZZ2.chn</a:t>
            </a:r>
          </a:p>
          <a:p>
            <a:pPr algn="l" rtl="0"/>
            <a:r>
              <a:rPr lang="es" sz="900" b="1" i="0" u="none">
                <a:latin typeface="Courier New" pitchFamily="49" charset="0"/>
                <a:cs typeface="Courier New" pitchFamily="49" charset="0"/>
              </a:rPr>
              <a:t>CANAL 3:</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CLASS\ZZZ3.chn</a:t>
            </a:r>
          </a:p>
          <a:p>
            <a:pPr algn="l" rtl="0"/>
            <a:r>
              <a:rPr lang="es" sz="900" b="1" i="0" u="none">
                <a:latin typeface="Courier New" pitchFamily="49" charset="0"/>
                <a:cs typeface="Courier New" pitchFamily="49" charset="0"/>
              </a:rPr>
              <a:t>CANAL 4:</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CLASS\ZZZ4.chn</a:t>
            </a:r>
          </a:p>
          <a:p>
            <a:endParaRPr lang="es" sz="900" b="1" dirty="0">
              <a:latin typeface="Courier New" pitchFamily="49" charset="0"/>
              <a:cs typeface="Courier New" pitchFamily="49" charset="0"/>
            </a:endParaRPr>
          </a:p>
          <a:p>
            <a:pPr algn="l" rtl="0"/>
            <a:r>
              <a:rPr lang="es" sz="900" b="1" i="0" u="none">
                <a:latin typeface="Courier New" pitchFamily="49" charset="0"/>
                <a:cs typeface="Courier New" pitchFamily="49" charset="0"/>
              </a:rPr>
              <a:t>ARCHIVO(S) DE DATOS:</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CLASS\Sort\ZZZ_Pre.xyz</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C:\HYPACK 2010\Projects\VOLUME CLASS\Sort\ZZZ Post.xyz</a:t>
            </a:r>
          </a:p>
          <a:p>
            <a:pPr algn="l" rtl="0"/>
            <a:r>
              <a:rPr lang="es" sz="900" b="1" i="0" u="none">
                <a:latin typeface="Courier New" pitchFamily="49" charset="0"/>
                <a:cs typeface="Courier New" pitchFamily="49" charset="0"/>
              </a:rPr>
              <a:t>Unidad Volumen:</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Yardas cúbicas</a:t>
            </a:r>
          </a:p>
          <a:p>
            <a:pPr algn="l" rtl="0"/>
            <a:r>
              <a:rPr lang="es" sz="900" b="1" i="0" u="none">
                <a:latin typeface="Courier New" pitchFamily="49" charset="0"/>
                <a:cs typeface="Courier New" pitchFamily="49" charset="0"/>
              </a:rPr>
              <a:t>FECHA DE CALCULO:</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6/24/2010</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 VOLUMEN GRUESO ---------------  ---------- VOLUMEN GRUESO ACUMULADO ---------</a:t>
            </a:r>
            <a:r>
              <a:rPr lang="es" sz="900" b="0" i="0" u="none">
                <a:latin typeface="Courier New" pitchFamily="49" charset="0"/>
                <a:cs typeface="Courier New" pitchFamily="49" charset="0"/>
              </a:rPr>
              <a:t> </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SECCION            Izq del Centro  Derecha del Centro     Total      Izq del Centro  Der del Centro      Total</a:t>
            </a:r>
            <a:r>
              <a:rPr lang="es" sz="900" b="0" i="0" u="none">
                <a:latin typeface="Courier New" pitchFamily="49" charset="0"/>
                <a:cs typeface="Courier New" pitchFamily="49" charset="0"/>
              </a:rPr>
              <a:t>     </a:t>
            </a:r>
          </a:p>
          <a:p>
            <a:pPr algn="l" rtl="0"/>
            <a:r>
              <a:rPr lang="es" sz="900" b="1" i="0" u="none">
                <a:latin typeface="Courier New" pitchFamily="49" charset="0"/>
                <a:cs typeface="Courier New" pitchFamily="49" charset="0"/>
              </a:rPr>
              <a:t>------------------------</a:t>
            </a:r>
          </a:p>
          <a:p>
            <a:pPr algn="l" rtl="0"/>
            <a:r>
              <a:rPr lang="es" sz="900" b="1" i="0" u="none">
                <a:latin typeface="Courier New" pitchFamily="49" charset="0"/>
                <a:cs typeface="Courier New" pitchFamily="49" charset="0"/>
              </a:rPr>
              <a:t>1 a 2</a:t>
            </a:r>
          </a:p>
          <a:p>
            <a:pPr algn="l" rtl="0"/>
            <a:r>
              <a:rPr lang="es" sz="900" b="1" i="0" u="none">
                <a:latin typeface="Courier New" pitchFamily="49" charset="0"/>
                <a:cs typeface="Courier New" pitchFamily="49" charset="0"/>
              </a:rPr>
              <a:t>Dragado Mantenimiento:</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 Diseño                   187.04          187.04          374.07          187.04          187.04          374.07</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Sobreprof Permitida             97.69           97.69          195.37           97.69           97.69          195.37</a:t>
            </a:r>
          </a:p>
          <a:p>
            <a:pPr algn="l" rtl="0"/>
            <a:r>
              <a:rPr lang="es" sz="900" b="1" i="0" u="none">
                <a:latin typeface="Courier New" pitchFamily="49" charset="0"/>
                <a:cs typeface="Courier New" pitchFamily="49" charset="0"/>
              </a:rPr>
              <a:t>Dragado Nuevo:</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 Diseño                     5.56            5.56           11.11            5.56            5.56           11.11</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Sobreprof Permitida              5.56            5.56           11.11            5.56            5.56           11.11</a:t>
            </a:r>
          </a:p>
        </p:txBody>
      </p:sp>
      <p:sp>
        <p:nvSpPr>
          <p:cNvPr id="4" name="Rectangle 3"/>
          <p:cNvSpPr/>
          <p:nvPr/>
        </p:nvSpPr>
        <p:spPr>
          <a:xfrm>
            <a:off x="335280" y="4520297"/>
            <a:ext cx="6705600" cy="2031325"/>
          </a:xfrm>
          <a:prstGeom prst="rect">
            <a:avLst/>
          </a:prstGeom>
          <a:solidFill>
            <a:schemeClr val="bg1"/>
          </a:solidFill>
          <a:ln>
            <a:noFill/>
          </a:ln>
        </p:spPr>
        <p:txBody>
          <a:bodyPr wrap="square">
            <a:spAutoFit/>
          </a:bodyPr>
          <a:lstStyle/>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RESUMEN</a:t>
            </a:r>
            <a:r>
              <a:rPr lang="es" sz="900" b="0" i="0" u="none">
                <a:latin typeface="Courier New" pitchFamily="49" charset="0"/>
                <a:cs typeface="Courier New" pitchFamily="49" charset="0"/>
              </a:rPr>
              <a:t>           </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CANAL                 Grueso           Relleno          Neto</a:t>
            </a:r>
            <a:r>
              <a:rPr lang="es" sz="900" b="0" i="0" u="none">
                <a:latin typeface="Courier New" pitchFamily="49" charset="0"/>
                <a:cs typeface="Courier New" pitchFamily="49" charset="0"/>
              </a:rPr>
              <a:t>       </a:t>
            </a:r>
          </a:p>
          <a:p>
            <a:pPr algn="l" rtl="0"/>
            <a:r>
              <a:rPr lang="es" sz="900" b="1" i="0" u="none">
                <a:latin typeface="Courier New" pitchFamily="49" charset="0"/>
                <a:cs typeface="Courier New" pitchFamily="49" charset="0"/>
              </a:rPr>
              <a:t>Dragado Mantenimiento:</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 Diseño                  3740.74            0.00         3740.74</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Sobreprof Permitida           1953.70            0.00         1953.70</a:t>
            </a:r>
          </a:p>
          <a:p>
            <a:pPr algn="l" rtl="0"/>
            <a:r>
              <a:rPr lang="es" sz="900" b="1" i="0" u="none">
                <a:latin typeface="Courier New" pitchFamily="49" charset="0"/>
                <a:cs typeface="Courier New" pitchFamily="49" charset="0"/>
              </a:rPr>
              <a:t>Dragado Nuevo:</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 Diseño                   111.11            0.00          111.11</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Sobreprof Permitida            111.11            0.00          111.11</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a:t>
            </a: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Totales:</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5916.67            0.00         5916.67</a:t>
            </a:r>
          </a:p>
          <a:p>
            <a:endParaRPr lang="es" sz="900" b="1" dirty="0">
              <a:latin typeface="Courier New" pitchFamily="49" charset="0"/>
              <a:cs typeface="Courier New" pitchFamily="49" charset="0"/>
            </a:endParaRP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(Sobredragado)</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2194.44</a:t>
            </a:r>
          </a:p>
          <a:p>
            <a:endParaRPr lang="es" sz="900" b="1" dirty="0">
              <a:latin typeface="Courier New" pitchFamily="49" charset="0"/>
              <a:cs typeface="Courier New" pitchFamily="49" charset="0"/>
            </a:endParaRPr>
          </a:p>
          <a:p>
            <a:pPr algn="l" rtl="0"/>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Total Removido:</a:t>
            </a:r>
            <a:r>
              <a:rPr lang="es" sz="900" b="0" i="0" u="none">
                <a:latin typeface="Courier New" pitchFamily="49" charset="0"/>
                <a:cs typeface="Courier New" pitchFamily="49" charset="0"/>
              </a:rPr>
              <a:t>             </a:t>
            </a:r>
            <a:r>
              <a:rPr lang="es" sz="900" b="1" i="0" u="none">
                <a:latin typeface="Courier New" pitchFamily="49" charset="0"/>
                <a:cs typeface="Courier New" pitchFamily="49" charset="0"/>
              </a:rPr>
              <a:t>8111.11</a:t>
            </a:r>
          </a:p>
        </p:txBody>
      </p:sp>
      <p:sp>
        <p:nvSpPr>
          <p:cNvPr id="5" name="TextBox 4"/>
          <p:cNvSpPr txBox="1"/>
          <p:nvPr/>
        </p:nvSpPr>
        <p:spPr>
          <a:xfrm>
            <a:off x="335280" y="4181743"/>
            <a:ext cx="3276600" cy="338554"/>
          </a:xfrm>
          <a:prstGeom prst="rect">
            <a:avLst/>
          </a:prstGeom>
          <a:noFill/>
        </p:spPr>
        <p:txBody>
          <a:bodyPr wrap="square" rtlCol="0">
            <a:spAutoFit/>
          </a:bodyPr>
          <a:lstStyle/>
          <a:p>
            <a:pPr algn="l" rtl="0"/>
            <a:r>
              <a:rPr lang="es" sz="1600" b="0" i="0" u="none">
                <a:solidFill>
                  <a:schemeClr val="bg2"/>
                </a:solidFill>
              </a:rPr>
              <a:t>Reporte Resumido</a:t>
            </a:r>
          </a:p>
        </p:txBody>
      </p:sp>
      <p:sp>
        <p:nvSpPr>
          <p:cNvPr id="6" name="Title 1"/>
          <p:cNvSpPr txBox="1">
            <a:spLocks/>
          </p:cNvSpPr>
          <p:nvPr/>
        </p:nvSpPr>
        <p:spPr>
          <a:xfrm>
            <a:off x="335280" y="290721"/>
            <a:ext cx="6528671" cy="594360"/>
          </a:xfrm>
          <a:prstGeom prst="rect">
            <a:avLst/>
          </a:prstGeom>
        </p:spPr>
        <p:txBody>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Reporte Multi CHN Pre versus Post</a:t>
            </a:r>
          </a:p>
        </p:txBody>
      </p:sp>
    </p:spTree>
    <p:extLst>
      <p:ext uri="{BB962C8B-B14F-4D97-AF65-F5344CB8AC3E}">
        <p14:creationId xmlns:p14="http://schemas.microsoft.com/office/powerpoint/2010/main" val="10613290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TIN A TIN</a:t>
            </a:r>
          </a:p>
        </p:txBody>
      </p:sp>
      <p:sp>
        <p:nvSpPr>
          <p:cNvPr id="5" name="Slide Number Placeholder 4"/>
          <p:cNvSpPr>
            <a:spLocks noGrp="1"/>
          </p:cNvSpPr>
          <p:nvPr>
            <p:ph type="sldNum" sz="quarter" idx="12"/>
          </p:nvPr>
        </p:nvSpPr>
        <p:spPr/>
        <p:txBody>
          <a:bodyPr/>
          <a:lstStyle/>
          <a:p>
            <a:pPr algn="l" rtl="0">
              <a:defRPr/>
            </a:pPr>
            <a:fld id="{F8ACDD5C-7E0E-412D-8A05-E8490F9BA6A6}" type="slidenum">
              <a:rPr/>
              <a:pPr algn="l" rtl="0">
                <a:defRPr/>
              </a:pPr>
              <a:t>66</a:t>
            </a:fld>
            <a:endParaRPr lang="es"/>
          </a:p>
        </p:txBody>
      </p:sp>
    </p:spTree>
    <p:extLst>
      <p:ext uri="{BB962C8B-B14F-4D97-AF65-F5344CB8AC3E}">
        <p14:creationId xmlns:p14="http://schemas.microsoft.com/office/powerpoint/2010/main" val="20647888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72720"/>
            <a:ext cx="3276600" cy="741680"/>
          </a:xfrm>
        </p:spPr>
        <p:txBody>
          <a:bodyPr/>
          <a:lstStyle/>
          <a:p>
            <a:pPr algn="l" rtl="0"/>
            <a:r>
              <a:rPr lang="es" b="0" i="0" u="none"/>
              <a:t>TIN A TIN</a:t>
            </a:r>
          </a:p>
        </p:txBody>
      </p:sp>
      <p:sp>
        <p:nvSpPr>
          <p:cNvPr id="6" name="Content Placeholder 5"/>
          <p:cNvSpPr>
            <a:spLocks noGrp="1"/>
          </p:cNvSpPr>
          <p:nvPr>
            <p:ph idx="1"/>
          </p:nvPr>
        </p:nvSpPr>
        <p:spPr>
          <a:xfrm>
            <a:off x="457200" y="4419600"/>
            <a:ext cx="8229600" cy="2087563"/>
          </a:xfrm>
        </p:spPr>
        <p:txBody>
          <a:bodyPr/>
          <a:lstStyle/>
          <a:p>
            <a:pPr marL="342900" indent="-342900" algn="l" rtl="0">
              <a:buClr>
                <a:schemeClr val="tx1">
                  <a:lumMod val="65000"/>
                  <a:lumOff val="35000"/>
                </a:schemeClr>
              </a:buClr>
              <a:buFont typeface="Arial" panose="020B0604020202020204" pitchFamily="34" charset="0"/>
              <a:buChar char="•"/>
            </a:pPr>
            <a:r>
              <a:rPr lang="es" sz="2400" b="0" i="0" u="none" dirty="0">
                <a:solidFill>
                  <a:schemeClr val="tx1">
                    <a:lumMod val="65000"/>
                    <a:lumOff val="35000"/>
                  </a:schemeClr>
                </a:solidFill>
              </a:rPr>
              <a:t>Calcula las diferencias de volumen entre dos superficies </a:t>
            </a:r>
            <a:r>
              <a:rPr lang="es" sz="2400" b="0" i="0" u="none" dirty="0" smtClean="0">
                <a:solidFill>
                  <a:schemeClr val="tx1">
                    <a:lumMod val="65000"/>
                    <a:lumOff val="35000"/>
                  </a:schemeClr>
                </a:solidFill>
              </a:rPr>
              <a:t>TIN, </a:t>
            </a:r>
            <a:r>
              <a:rPr lang="es" sz="2400" b="0" i="0" u="none" dirty="0">
                <a:solidFill>
                  <a:schemeClr val="tx1">
                    <a:lumMod val="65000"/>
                    <a:lumOff val="35000"/>
                  </a:schemeClr>
                </a:solidFill>
              </a:rPr>
              <a:t>sin ninguna referencia de canal.</a:t>
            </a:r>
          </a:p>
          <a:p>
            <a:pPr marL="342900" indent="-342900" algn="l" rtl="0">
              <a:buClr>
                <a:schemeClr val="tx1">
                  <a:lumMod val="65000"/>
                  <a:lumOff val="35000"/>
                </a:schemeClr>
              </a:buClr>
              <a:buFont typeface="Arial" panose="020B0604020202020204" pitchFamily="34" charset="0"/>
              <a:buChar char="•"/>
            </a:pPr>
            <a:r>
              <a:rPr lang="es" sz="2400" b="0" i="0" u="none" dirty="0">
                <a:solidFill>
                  <a:schemeClr val="tx1">
                    <a:lumMod val="65000"/>
                    <a:lumOff val="35000"/>
                  </a:schemeClr>
                </a:solidFill>
              </a:rPr>
              <a:t>Debe ser el mismo resultado a crear un archivo diferencia entre los dos levantamientos y luego ejecutar el cálculo TIN A NIVEL alrededor del nivel 0.0!</a:t>
            </a:r>
          </a:p>
        </p:txBody>
      </p:sp>
      <p:pic>
        <p:nvPicPr>
          <p:cNvPr id="4098" name="Picture 2" descr="C:\Temp\ABC1.png"/>
          <p:cNvPicPr>
            <a:picLocks noChangeAspect="1" noChangeArrowheads="1"/>
          </p:cNvPicPr>
          <p:nvPr/>
        </p:nvPicPr>
        <p:blipFill>
          <a:blip r:embed="rId2" cstate="print"/>
          <a:srcRect/>
          <a:stretch>
            <a:fillRect/>
          </a:stretch>
        </p:blipFill>
        <p:spPr bwMode="auto">
          <a:xfrm>
            <a:off x="457200" y="1212509"/>
            <a:ext cx="3447501" cy="2970418"/>
          </a:xfrm>
          <a:prstGeom prst="rect">
            <a:avLst/>
          </a:prstGeom>
          <a:noFill/>
        </p:spPr>
      </p:pic>
    </p:spTree>
    <p:extLst>
      <p:ext uri="{BB962C8B-B14F-4D97-AF65-F5344CB8AC3E}">
        <p14:creationId xmlns:p14="http://schemas.microsoft.com/office/powerpoint/2010/main" val="4721497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1928" y="3666516"/>
            <a:ext cx="5166360" cy="1338828"/>
          </a:xfrm>
          <a:prstGeom prst="rect">
            <a:avLst/>
          </a:prstGeom>
          <a:solidFill>
            <a:schemeClr val="bg1"/>
          </a:solidFill>
          <a:ln>
            <a:solidFill>
              <a:srgbClr val="FFFFFF"/>
            </a:solidFill>
          </a:ln>
        </p:spPr>
        <p:txBody>
          <a:bodyPr wrap="square">
            <a:spAutoFit/>
          </a:bodyPr>
          <a:lstStyle/>
          <a:p>
            <a:pPr algn="l" rtl="0"/>
            <a:r>
              <a:rPr lang="es" sz="900" b="0" i="0" u="none" dirty="0">
                <a:latin typeface="Courier New" pitchFamily="49" charset="0"/>
                <a:cs typeface="Courier New" pitchFamily="49" charset="0"/>
              </a:rPr>
              <a:t>Unidad Volumen: Yardas cúbicas</a:t>
            </a:r>
          </a:p>
          <a:p>
            <a:pPr algn="l" rtl="0"/>
            <a:r>
              <a:rPr lang="es" sz="900" b="0" i="0" u="none" dirty="0">
                <a:latin typeface="Courier New" pitchFamily="49" charset="0"/>
                <a:cs typeface="Courier New" pitchFamily="49" charset="0"/>
              </a:rPr>
              <a:t>Volumen Totales TIN vs TIN</a:t>
            </a:r>
          </a:p>
          <a:p>
            <a:pPr algn="l" rtl="0"/>
            <a:r>
              <a:rPr lang="es" sz="900" b="0" i="0" u="none" dirty="0">
                <a:latin typeface="Courier New" pitchFamily="49" charset="0"/>
                <a:cs typeface="Courier New" pitchFamily="49" charset="0"/>
              </a:rPr>
              <a:t>Archivo TIN1: C:\HYPACK 2010\Projects\VOLUME CLASS\Sort\XXX_Pre.xyz</a:t>
            </a:r>
          </a:p>
          <a:p>
            <a:pPr algn="l" rtl="0"/>
            <a:r>
              <a:rPr lang="es" sz="900" b="0" i="0" u="none" dirty="0">
                <a:latin typeface="Courier New" pitchFamily="49" charset="0"/>
                <a:cs typeface="Courier New" pitchFamily="49" charset="0"/>
              </a:rPr>
              <a:t>Archivo TIN2: C:\HYPACK 2010\Projects\VOLUME CLASS\Sort\XXX_Post.xyz</a:t>
            </a:r>
          </a:p>
          <a:p>
            <a:endParaRPr lang="es" sz="900" dirty="0">
              <a:latin typeface="Courier New" pitchFamily="49" charset="0"/>
              <a:cs typeface="Courier New" pitchFamily="49" charset="0"/>
            </a:endParaRPr>
          </a:p>
          <a:p>
            <a:pPr algn="l" rtl="0"/>
            <a:r>
              <a:rPr lang="es" sz="900" b="0" i="0" u="none" dirty="0">
                <a:latin typeface="Courier New" pitchFamily="49" charset="0"/>
                <a:cs typeface="Courier New" pitchFamily="49" charset="0"/>
              </a:rPr>
              <a:t>Volumen Tin1 Sobre Tin2 =  5958.85</a:t>
            </a:r>
          </a:p>
          <a:p>
            <a:pPr algn="l" rtl="0"/>
            <a:r>
              <a:rPr lang="es" sz="900" b="0" i="0" u="none" dirty="0">
                <a:latin typeface="Courier New" pitchFamily="49" charset="0"/>
                <a:cs typeface="Courier New" pitchFamily="49" charset="0"/>
              </a:rPr>
              <a:t>Area Tin1 sobre Tin2 =   99248.90</a:t>
            </a:r>
          </a:p>
          <a:p>
            <a:pPr algn="l" rtl="0"/>
            <a:r>
              <a:rPr lang="es" sz="900" b="0" i="0" u="none" dirty="0">
                <a:latin typeface="Courier New" pitchFamily="49" charset="0"/>
                <a:cs typeface="Courier New" pitchFamily="49" charset="0"/>
              </a:rPr>
              <a:t>Volumen Tin1 Debajo Tin2 = 14892.30</a:t>
            </a:r>
          </a:p>
          <a:p>
            <a:pPr algn="l" rtl="0"/>
            <a:r>
              <a:rPr lang="es" sz="900" b="0" i="0" u="none" dirty="0">
                <a:latin typeface="Courier New" pitchFamily="49" charset="0"/>
                <a:cs typeface="Courier New" pitchFamily="49" charset="0"/>
              </a:rPr>
              <a:t>Area Tin1 Debajo Tin2 =  176735.00</a:t>
            </a:r>
          </a:p>
        </p:txBody>
      </p:sp>
      <p:pic>
        <p:nvPicPr>
          <p:cNvPr id="5" name="Picture 4"/>
          <p:cNvPicPr>
            <a:picLocks noChangeAspect="1"/>
          </p:cNvPicPr>
          <p:nvPr/>
        </p:nvPicPr>
        <p:blipFill>
          <a:blip r:embed="rId2"/>
          <a:stretch>
            <a:fillRect/>
          </a:stretch>
        </p:blipFill>
        <p:spPr>
          <a:xfrm>
            <a:off x="5348288" y="1921106"/>
            <a:ext cx="3567112" cy="3490820"/>
          </a:xfrm>
          <a:prstGeom prst="rect">
            <a:avLst/>
          </a:prstGeom>
        </p:spPr>
      </p:pic>
      <p:sp>
        <p:nvSpPr>
          <p:cNvPr id="2" name="Title 1"/>
          <p:cNvSpPr>
            <a:spLocks noGrp="1"/>
          </p:cNvSpPr>
          <p:nvPr>
            <p:ph type="title"/>
          </p:nvPr>
        </p:nvSpPr>
        <p:spPr>
          <a:xfrm>
            <a:off x="251460" y="0"/>
            <a:ext cx="5806440" cy="1143000"/>
          </a:xfrm>
        </p:spPr>
        <p:txBody>
          <a:bodyPr/>
          <a:lstStyle/>
          <a:p>
            <a:pPr algn="l" rtl="0"/>
            <a:r>
              <a:rPr lang="es" b="0" i="0" u="none"/>
              <a:t>TIN A TIN  Ejemplo Práctico</a:t>
            </a:r>
          </a:p>
        </p:txBody>
      </p:sp>
      <p:sp>
        <p:nvSpPr>
          <p:cNvPr id="3" name="Content Placeholder 2"/>
          <p:cNvSpPr>
            <a:spLocks noGrp="1"/>
          </p:cNvSpPr>
          <p:nvPr>
            <p:ph idx="1"/>
          </p:nvPr>
        </p:nvSpPr>
        <p:spPr>
          <a:xfrm>
            <a:off x="251460" y="5951065"/>
            <a:ext cx="8229600" cy="411163"/>
          </a:xfrm>
          <a:noFill/>
          <a:ln>
            <a:solidFill>
              <a:srgbClr val="FFFFFF"/>
            </a:solidFill>
          </a:ln>
        </p:spPr>
        <p:txBody>
          <a:bodyPr/>
          <a:lstStyle/>
          <a:p>
            <a:pPr algn="l" rtl="0"/>
            <a:r>
              <a:rPr lang="es" sz="2000" b="1" i="0" u="none">
                <a:solidFill>
                  <a:schemeClr val="tx1">
                    <a:lumMod val="65000"/>
                    <a:lumOff val="35000"/>
                  </a:schemeClr>
                </a:solidFill>
              </a:rPr>
              <a:t>Este cálculo solo toma lugar dónde los dos modelos traslapan.</a:t>
            </a:r>
          </a:p>
        </p:txBody>
      </p:sp>
      <p:sp>
        <p:nvSpPr>
          <p:cNvPr id="8" name="TextBox 7"/>
          <p:cNvSpPr txBox="1"/>
          <p:nvPr/>
        </p:nvSpPr>
        <p:spPr>
          <a:xfrm>
            <a:off x="181928" y="5255067"/>
            <a:ext cx="4572000" cy="584775"/>
          </a:xfrm>
          <a:prstGeom prst="rect">
            <a:avLst/>
          </a:prstGeom>
          <a:noFill/>
        </p:spPr>
        <p:txBody>
          <a:bodyPr wrap="square" rtlCol="0">
            <a:spAutoFit/>
          </a:bodyPr>
          <a:lstStyle/>
          <a:p>
            <a:pPr algn="l" rtl="0"/>
            <a:r>
              <a:rPr lang="es" sz="1600" b="0" i="0" u="none">
                <a:solidFill>
                  <a:schemeClr val="tx1">
                    <a:lumMod val="65000"/>
                    <a:lumOff val="35000"/>
                  </a:schemeClr>
                </a:solidFill>
              </a:rPr>
              <a:t>Volumen TIN1 Sobre TIN2 = Material Removido </a:t>
            </a:r>
          </a:p>
          <a:p>
            <a:pPr algn="l" rtl="0"/>
            <a:r>
              <a:rPr lang="es" sz="1600" b="0" i="0" u="none">
                <a:solidFill>
                  <a:schemeClr val="tx1">
                    <a:lumMod val="65000"/>
                    <a:lumOff val="35000"/>
                  </a:schemeClr>
                </a:solidFill>
              </a:rPr>
              <a:t>Volumen TIN1 Debajo TIN2 = Material Agregado</a:t>
            </a:r>
          </a:p>
        </p:txBody>
      </p:sp>
      <p:sp>
        <p:nvSpPr>
          <p:cNvPr id="9" name="TextBox 8"/>
          <p:cNvSpPr txBox="1"/>
          <p:nvPr/>
        </p:nvSpPr>
        <p:spPr>
          <a:xfrm>
            <a:off x="5416868" y="245152"/>
            <a:ext cx="3567112" cy="1446550"/>
          </a:xfrm>
          <a:prstGeom prst="rect">
            <a:avLst/>
          </a:prstGeom>
          <a:solidFill>
            <a:schemeClr val="bg1"/>
          </a:solidFill>
          <a:ln>
            <a:solidFill>
              <a:schemeClr val="tx1"/>
            </a:solidFill>
          </a:ln>
        </p:spPr>
        <p:txBody>
          <a:bodyPr wrap="square" rtlCol="0">
            <a:spAutoFit/>
          </a:bodyPr>
          <a:lstStyle/>
          <a:p>
            <a:pPr algn="l" rtl="0"/>
            <a:r>
              <a:rPr lang="es" sz="1100" b="0" i="0" u="none" dirty="0"/>
              <a:t>Resultados de Hacer un archivo DIFF.XYZ y luego ejecutar TIN A NIVEL alrededor del nivel 0.0:</a:t>
            </a:r>
          </a:p>
          <a:p>
            <a:endParaRPr lang="es" sz="1100" dirty="0"/>
          </a:p>
          <a:p>
            <a:pPr algn="l" rtl="0"/>
            <a:r>
              <a:rPr lang="es" sz="1100" b="0" i="0" u="none" dirty="0"/>
              <a:t>Volumen Sobre =  14,892</a:t>
            </a:r>
          </a:p>
          <a:p>
            <a:pPr algn="l" rtl="0"/>
            <a:r>
              <a:rPr lang="es" sz="1100" b="0" i="0" u="none" dirty="0"/>
              <a:t>Volumen Debajo =  </a:t>
            </a:r>
            <a:r>
              <a:rPr lang="es" sz="1100" b="0" i="0" u="none" dirty="0" smtClean="0"/>
              <a:t>5,958</a:t>
            </a:r>
            <a:endParaRPr lang="es" sz="1100" b="0" i="0" u="none" dirty="0"/>
          </a:p>
          <a:p>
            <a:endParaRPr lang="es" sz="1100" dirty="0"/>
          </a:p>
          <a:p>
            <a:pPr algn="l" rtl="0"/>
            <a:r>
              <a:rPr lang="es" sz="1100" b="0" i="0" u="none" dirty="0"/>
              <a:t>Ganancia Neta = </a:t>
            </a:r>
            <a:r>
              <a:rPr lang="es" sz="1100" b="0" i="0" u="none" dirty="0" smtClean="0"/>
              <a:t>  8,934yc</a:t>
            </a:r>
            <a:endParaRPr lang="es" sz="1100" b="0" i="0" u="none" dirty="0"/>
          </a:p>
          <a:p>
            <a:endParaRPr lang="es" sz="1100" dirty="0"/>
          </a:p>
        </p:txBody>
      </p:sp>
      <p:graphicFrame>
        <p:nvGraphicFramePr>
          <p:cNvPr id="10" name="Table 9"/>
          <p:cNvGraphicFramePr>
            <a:graphicFrameLocks noGrp="1"/>
          </p:cNvGraphicFramePr>
          <p:nvPr>
            <p:extLst>
              <p:ext uri="{D42A27DB-BD31-4B8C-83A1-F6EECF244321}">
                <p14:modId xmlns:p14="http://schemas.microsoft.com/office/powerpoint/2010/main" val="3319927073"/>
              </p:ext>
            </p:extLst>
          </p:nvPr>
        </p:nvGraphicFramePr>
        <p:xfrm>
          <a:off x="251460" y="1284617"/>
          <a:ext cx="4191000" cy="2225040"/>
        </p:xfrm>
        <a:graphic>
          <a:graphicData uri="http://schemas.openxmlformats.org/drawingml/2006/table">
            <a:tbl>
              <a:tblPr firstRow="1" bandRow="1">
                <a:tableStyleId>{21E4AEA4-8DFA-4A89-87EB-49C32662AFE0}</a:tableStyleId>
              </a:tblPr>
              <a:tblGrid>
                <a:gridCol w="2048933">
                  <a:extLst>
                    <a:ext uri="{9D8B030D-6E8A-4147-A177-3AD203B41FA5}">
                      <a16:colId xmlns:a16="http://schemas.microsoft.com/office/drawing/2014/main" xmlns="" val="20000"/>
                    </a:ext>
                  </a:extLst>
                </a:gridCol>
                <a:gridCol w="2142067">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XXX_Pre.XYZ</a:t>
                      </a:r>
                    </a:p>
                  </a:txBody>
                  <a:tcPr/>
                </a:tc>
                <a:extLst>
                  <a:ext uri="{0D108BD9-81ED-4DB2-BD59-A6C34878D82A}">
                    <a16:rowId xmlns:a16="http://schemas.microsoft.com/office/drawing/2014/main" xmlns="" val="10001"/>
                  </a:ext>
                </a:extLst>
              </a:tr>
              <a:tr h="370840">
                <a:tc>
                  <a:txBody>
                    <a:bodyPr/>
                    <a:lstStyle/>
                    <a:p>
                      <a:pPr algn="l" rtl="0"/>
                      <a:r>
                        <a:rPr lang="es" sz="1600" b="0" i="0" u="none" dirty="0"/>
                        <a:t>Archivo Adicional:</a:t>
                      </a:r>
                    </a:p>
                  </a:txBody>
                  <a:tcPr/>
                </a:tc>
                <a:tc>
                  <a:txBody>
                    <a:bodyPr/>
                    <a:lstStyle/>
                    <a:p>
                      <a:pPr algn="l" rtl="0"/>
                      <a:r>
                        <a:rPr lang="es" sz="1600" b="0" i="0" u="none"/>
                        <a:t>XXX_Post.XYZ</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dirty="0"/>
                        <a:t>TIN a TIN</a:t>
                      </a:r>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425375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Volumen Pila de Almacenamiento.</a:t>
            </a:r>
            <a:r>
              <a:rPr lang="es"/>
              <a:t/>
            </a:r>
            <a:br>
              <a:rPr lang="es"/>
            </a:br>
            <a:endParaRPr lang="es" dirty="0"/>
          </a:p>
        </p:txBody>
      </p:sp>
      <p:sp>
        <p:nvSpPr>
          <p:cNvPr id="4" name="Slide Number Placeholder 3"/>
          <p:cNvSpPr>
            <a:spLocks noGrp="1"/>
          </p:cNvSpPr>
          <p:nvPr>
            <p:ph type="sldNum" sz="quarter" idx="12"/>
          </p:nvPr>
        </p:nvSpPr>
        <p:spPr/>
        <p:txBody>
          <a:bodyPr/>
          <a:lstStyle/>
          <a:p>
            <a:pPr algn="l" rtl="0"/>
            <a:fld id="{8B0EDE77-C530-4ADB-AD74-A99B71A289FB}" type="slidenum">
              <a:rPr/>
              <a:pPr algn="l" rtl="0"/>
              <a:t>69</a:t>
            </a:fld>
            <a:endParaRPr lang="es"/>
          </a:p>
        </p:txBody>
      </p:sp>
    </p:spTree>
    <p:extLst>
      <p:ext uri="{BB962C8B-B14F-4D97-AF65-F5344CB8AC3E}">
        <p14:creationId xmlns:p14="http://schemas.microsoft.com/office/powerpoint/2010/main" val="2133796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6" name="Picture 4" descr="C:\Temp\SSS5.png"/>
          <p:cNvPicPr>
            <a:picLocks noChangeAspect="1" noChangeArrowheads="1"/>
          </p:cNvPicPr>
          <p:nvPr/>
        </p:nvPicPr>
        <p:blipFill>
          <a:blip r:embed="rId3" cstate="print"/>
          <a:srcRect/>
          <a:stretch>
            <a:fillRect/>
          </a:stretch>
        </p:blipFill>
        <p:spPr bwMode="auto">
          <a:xfrm>
            <a:off x="4271637" y="2373152"/>
            <a:ext cx="4809284" cy="3066719"/>
          </a:xfrm>
          <a:prstGeom prst="rect">
            <a:avLst/>
          </a:prstGeom>
          <a:noFill/>
        </p:spPr>
      </p:pic>
      <p:sp>
        <p:nvSpPr>
          <p:cNvPr id="2" name="Title 1"/>
          <p:cNvSpPr>
            <a:spLocks noGrp="1"/>
          </p:cNvSpPr>
          <p:nvPr>
            <p:ph type="title"/>
          </p:nvPr>
        </p:nvSpPr>
        <p:spPr>
          <a:xfrm>
            <a:off x="457200" y="0"/>
            <a:ext cx="8229600" cy="1143000"/>
          </a:xfrm>
        </p:spPr>
        <p:txBody>
          <a:bodyPr/>
          <a:lstStyle/>
          <a:p>
            <a:pPr algn="l" rtl="0"/>
            <a:r>
              <a:rPr lang="es" b="0" i="0" u="none"/>
              <a:t>Editando su MODELO TIN:    Modificar - Editar Tin:</a:t>
            </a:r>
          </a:p>
        </p:txBody>
      </p:sp>
      <p:pic>
        <p:nvPicPr>
          <p:cNvPr id="146435" name="Picture 3" descr="C:\Temp\SSS4.png"/>
          <p:cNvPicPr>
            <a:picLocks noChangeAspect="1" noChangeArrowheads="1"/>
          </p:cNvPicPr>
          <p:nvPr/>
        </p:nvPicPr>
        <p:blipFill>
          <a:blip r:embed="rId4" cstate="print"/>
          <a:srcRect/>
          <a:stretch>
            <a:fillRect/>
          </a:stretch>
        </p:blipFill>
        <p:spPr bwMode="auto">
          <a:xfrm>
            <a:off x="134421" y="2996951"/>
            <a:ext cx="4191000" cy="2340792"/>
          </a:xfrm>
          <a:prstGeom prst="rect">
            <a:avLst/>
          </a:prstGeom>
          <a:noFill/>
        </p:spPr>
      </p:pic>
      <p:sp>
        <p:nvSpPr>
          <p:cNvPr id="9" name="TextBox 8"/>
          <p:cNvSpPr txBox="1"/>
          <p:nvPr/>
        </p:nvSpPr>
        <p:spPr>
          <a:xfrm>
            <a:off x="134421" y="5482316"/>
            <a:ext cx="4048018" cy="584775"/>
          </a:xfrm>
          <a:prstGeom prst="rect">
            <a:avLst/>
          </a:prstGeom>
          <a:solidFill>
            <a:schemeClr val="bg1"/>
          </a:solidFill>
          <a:ln>
            <a:solidFill>
              <a:schemeClr val="tx1"/>
            </a:solidFill>
          </a:ln>
        </p:spPr>
        <p:txBody>
          <a:bodyPr wrap="square" rtlCol="0">
            <a:spAutoFit/>
          </a:bodyPr>
          <a:lstStyle/>
          <a:p>
            <a:pPr algn="l" rtl="0"/>
            <a:r>
              <a:rPr lang="es" sz="1600" b="0" i="0" u="none"/>
              <a:t>Seleccione triángulos individuales con la Herramienta Selección y luego bórrelos.</a:t>
            </a:r>
          </a:p>
        </p:txBody>
      </p:sp>
      <p:sp>
        <p:nvSpPr>
          <p:cNvPr id="10" name="TextBox 9"/>
          <p:cNvSpPr txBox="1"/>
          <p:nvPr/>
        </p:nvSpPr>
        <p:spPr>
          <a:xfrm>
            <a:off x="4280321" y="5475810"/>
            <a:ext cx="4800600" cy="584775"/>
          </a:xfrm>
          <a:prstGeom prst="rect">
            <a:avLst/>
          </a:prstGeom>
          <a:solidFill>
            <a:schemeClr val="bg1"/>
          </a:solidFill>
          <a:ln>
            <a:solidFill>
              <a:schemeClr val="tx1"/>
            </a:solidFill>
          </a:ln>
        </p:spPr>
        <p:txBody>
          <a:bodyPr wrap="square" rtlCol="0">
            <a:spAutoFit/>
          </a:bodyPr>
          <a:lstStyle/>
          <a:p>
            <a:pPr algn="l" rtl="0"/>
            <a:r>
              <a:rPr lang="es" sz="1600" b="0" i="0" u="none"/>
              <a:t>Seleccione múltiples triángulos con el Lápiz Polígono, suelte la herramienta, y luego bórrelos.</a:t>
            </a:r>
          </a:p>
        </p:txBody>
      </p:sp>
      <p:sp>
        <p:nvSpPr>
          <p:cNvPr id="11" name="Rounded Rectangle 10"/>
          <p:cNvSpPr/>
          <p:nvPr/>
        </p:nvSpPr>
        <p:spPr>
          <a:xfrm>
            <a:off x="3074551" y="3374933"/>
            <a:ext cx="990600" cy="3810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BUENO</a:t>
            </a:r>
          </a:p>
        </p:txBody>
      </p:sp>
      <p:sp>
        <p:nvSpPr>
          <p:cNvPr id="12" name="Rounded Rectangle 11"/>
          <p:cNvSpPr/>
          <p:nvPr/>
        </p:nvSpPr>
        <p:spPr>
          <a:xfrm>
            <a:off x="7924800" y="3048000"/>
            <a:ext cx="990600" cy="3810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MEJOR</a:t>
            </a:r>
          </a:p>
        </p:txBody>
      </p:sp>
      <p:pic>
        <p:nvPicPr>
          <p:cNvPr id="146434" name="Picture 2" descr="C:\Temp\SSS6.png"/>
          <p:cNvPicPr>
            <a:picLocks noChangeAspect="1" noChangeArrowheads="1"/>
          </p:cNvPicPr>
          <p:nvPr/>
        </p:nvPicPr>
        <p:blipFill>
          <a:blip r:embed="rId5" cstate="print"/>
          <a:srcRect/>
          <a:stretch>
            <a:fillRect/>
          </a:stretch>
        </p:blipFill>
        <p:spPr bwMode="auto">
          <a:xfrm>
            <a:off x="200891" y="1534952"/>
            <a:ext cx="8651430" cy="838200"/>
          </a:xfrm>
          <a:prstGeom prst="rect">
            <a:avLst/>
          </a:prstGeom>
          <a:noFill/>
        </p:spPr>
      </p:pic>
      <p:sp>
        <p:nvSpPr>
          <p:cNvPr id="4" name="Down Arrow 3"/>
          <p:cNvSpPr/>
          <p:nvPr/>
        </p:nvSpPr>
        <p:spPr>
          <a:xfrm rot="13391417">
            <a:off x="4609909" y="1957795"/>
            <a:ext cx="609600" cy="1981200"/>
          </a:xfrm>
          <a:prstGeom prst="downArrow">
            <a:avLst/>
          </a:prstGeom>
          <a:solidFill>
            <a:srgbClr val="FF0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es" sz="1100" b="1" i="0" u="none"/>
              <a:t>HERRAMIENTA BORRADOR</a:t>
            </a:r>
          </a:p>
        </p:txBody>
      </p:sp>
      <p:sp>
        <p:nvSpPr>
          <p:cNvPr id="5" name="Down Arrow 4"/>
          <p:cNvSpPr/>
          <p:nvPr/>
        </p:nvSpPr>
        <p:spPr>
          <a:xfrm rot="13391417">
            <a:off x="1405906" y="2084797"/>
            <a:ext cx="609600" cy="1981200"/>
          </a:xfrm>
          <a:prstGeom prst="downArrow">
            <a:avLst/>
          </a:prstGeom>
          <a:solidFill>
            <a:srgbClr val="FF0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es" sz="1050" b="1" i="0" u="none" dirty="0"/>
              <a:t>HERRAMIENTA SELECCIÓN</a:t>
            </a:r>
          </a:p>
        </p:txBody>
      </p:sp>
      <p:sp>
        <p:nvSpPr>
          <p:cNvPr id="6" name="Down Arrow 5"/>
          <p:cNvSpPr/>
          <p:nvPr/>
        </p:nvSpPr>
        <p:spPr>
          <a:xfrm rot="13391417">
            <a:off x="1024906" y="1932395"/>
            <a:ext cx="609600" cy="1981200"/>
          </a:xfrm>
          <a:prstGeom prst="downArrow">
            <a:avLst/>
          </a:prstGeom>
          <a:solidFill>
            <a:srgbClr val="FF0000"/>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0"/>
            <a:r>
              <a:rPr lang="es" sz="1400" b="1" i="0" u="none" dirty="0"/>
              <a:t>LAPIZ POLIGONO</a:t>
            </a:r>
            <a:r>
              <a:rPr lang="es" sz="1400" b="0" i="0" u="none" dirty="0"/>
              <a:t> </a:t>
            </a:r>
          </a:p>
        </p:txBody>
      </p:sp>
    </p:spTree>
    <p:extLst>
      <p:ext uri="{BB962C8B-B14F-4D97-AF65-F5344CB8AC3E}">
        <p14:creationId xmlns:p14="http://schemas.microsoft.com/office/powerpoint/2010/main" val="37564809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de Depósitos TIN</a:t>
            </a:r>
          </a:p>
        </p:txBody>
      </p:sp>
      <p:sp>
        <p:nvSpPr>
          <p:cNvPr id="3" name="Content Placeholder 2"/>
          <p:cNvSpPr>
            <a:spLocks noGrp="1"/>
          </p:cNvSpPr>
          <p:nvPr>
            <p:ph sz="half" idx="1"/>
          </p:nvPr>
        </p:nvSpPr>
        <p:spPr>
          <a:xfrm>
            <a:off x="347472" y="5554715"/>
            <a:ext cx="8098875" cy="4519651"/>
          </a:xfrm>
        </p:spPr>
        <p:txBody>
          <a:bodyPr>
            <a:noAutofit/>
          </a:bodyPr>
          <a:lstStyle/>
          <a:p>
            <a:pPr marL="457200" indent="-457200" algn="l" rtl="0">
              <a:buClr>
                <a:schemeClr val="tx1">
                  <a:lumMod val="50000"/>
                  <a:lumOff val="50000"/>
                </a:schemeClr>
              </a:buClr>
              <a:buFont typeface="Arial" panose="020B0604020202020204" pitchFamily="34" charset="0"/>
              <a:buChar char="•"/>
            </a:pPr>
            <a:r>
              <a:rPr lang="es" sz="1800" b="0" i="0" u="none">
                <a:solidFill>
                  <a:schemeClr val="tx1">
                    <a:lumMod val="50000"/>
                    <a:lumOff val="50000"/>
                  </a:schemeClr>
                </a:solidFill>
              </a:rPr>
              <a:t>Rápidamente calcule volúmenes de un área usando un archivo de borde.</a:t>
            </a:r>
            <a:endParaRPr lang="es" sz="1800" baseline="0" dirty="0">
              <a:solidFill>
                <a:schemeClr val="tx1">
                  <a:lumMod val="50000"/>
                  <a:lumOff val="50000"/>
                </a:schemeClr>
              </a:solidFill>
            </a:endParaRPr>
          </a:p>
          <a:p>
            <a:pPr marL="457200" indent="-457200" algn="l" rtl="0">
              <a:buClr>
                <a:schemeClr val="tx1">
                  <a:lumMod val="50000"/>
                  <a:lumOff val="50000"/>
                </a:schemeClr>
              </a:buClr>
              <a:buFont typeface="Arial" panose="020B0604020202020204" pitchFamily="34" charset="0"/>
              <a:buChar char="•"/>
            </a:pPr>
            <a:r>
              <a:rPr lang="es" sz="1800" b="0" i="0" u="none">
                <a:solidFill>
                  <a:schemeClr val="tx1">
                    <a:lumMod val="50000"/>
                    <a:lumOff val="50000"/>
                  </a:schemeClr>
                </a:solidFill>
              </a:rPr>
              <a:t>Múltiples depósitos pueden ser medidos de una vez usando bordes individuales.</a:t>
            </a:r>
          </a:p>
          <a:p>
            <a:pPr marL="457200" indent="-457200" algn="l" rtl="0">
              <a:buClr>
                <a:schemeClr val="tx1">
                  <a:lumMod val="50000"/>
                  <a:lumOff val="50000"/>
                </a:schemeClr>
              </a:buClr>
              <a:buFont typeface="Arial" panose="020B0604020202020204" pitchFamily="34" charset="0"/>
              <a:buChar char="•"/>
            </a:pPr>
            <a:endParaRPr lang="es" sz="1800" baseline="0" dirty="0">
              <a:solidFill>
                <a:schemeClr val="tx1">
                  <a:lumMod val="50000"/>
                  <a:lumOff val="50000"/>
                </a:schemeClr>
              </a:solidFill>
            </a:endParaRPr>
          </a:p>
        </p:txBody>
      </p:sp>
      <p:pic>
        <p:nvPicPr>
          <p:cNvPr id="1026" name="Picture 2"/>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946" t="18592" r="23450" b="13563"/>
          <a:stretch/>
        </p:blipFill>
        <p:spPr bwMode="auto">
          <a:xfrm>
            <a:off x="775402" y="1382221"/>
            <a:ext cx="6100741" cy="40090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09849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Pila de Almacenamiento.</a:t>
            </a:r>
          </a:p>
        </p:txBody>
      </p:sp>
      <p:sp>
        <p:nvSpPr>
          <p:cNvPr id="5" name="Slide Number Placeholder 4"/>
          <p:cNvSpPr>
            <a:spLocks noGrp="1"/>
          </p:cNvSpPr>
          <p:nvPr>
            <p:ph type="sldNum" sz="quarter" idx="12"/>
          </p:nvPr>
        </p:nvSpPr>
        <p:spPr/>
        <p:txBody>
          <a:bodyPr/>
          <a:lstStyle/>
          <a:p>
            <a:pPr algn="l" rtl="0"/>
            <a:fld id="{85E8AA4D-0D70-493C-908B-27002ACFC956}" type="slidenum">
              <a:rPr/>
              <a:t>71</a:t>
            </a:fld>
            <a:endParaRPr lang="es"/>
          </a:p>
        </p:txBody>
      </p:sp>
      <p:pic>
        <p:nvPicPr>
          <p:cNvPr id="3" name="Picture 2"/>
          <p:cNvPicPr>
            <a:picLocks noChangeAspect="1"/>
          </p:cNvPicPr>
          <p:nvPr/>
        </p:nvPicPr>
        <p:blipFill>
          <a:blip r:embed="rId2"/>
          <a:stretch>
            <a:fillRect/>
          </a:stretch>
        </p:blipFill>
        <p:spPr>
          <a:xfrm>
            <a:off x="347472" y="1510451"/>
            <a:ext cx="7826391" cy="3441051"/>
          </a:xfrm>
          <a:prstGeom prst="rect">
            <a:avLst/>
          </a:prstGeom>
          <a:ln>
            <a:solidFill>
              <a:schemeClr val="tx1">
                <a:lumMod val="65000"/>
                <a:lumOff val="35000"/>
              </a:schemeClr>
            </a:solidFill>
          </a:ln>
        </p:spPr>
      </p:pic>
      <p:sp>
        <p:nvSpPr>
          <p:cNvPr id="4" name="TextBox 3"/>
          <p:cNvSpPr txBox="1"/>
          <p:nvPr/>
        </p:nvSpPr>
        <p:spPr>
          <a:xfrm>
            <a:off x="347472" y="5150001"/>
            <a:ext cx="7826391" cy="646331"/>
          </a:xfrm>
          <a:prstGeom prst="rect">
            <a:avLst/>
          </a:prstGeom>
          <a:noFill/>
        </p:spPr>
        <p:txBody>
          <a:bodyPr wrap="square" rtlCol="0">
            <a:spAutoFit/>
          </a:bodyPr>
          <a:lstStyle/>
          <a:p>
            <a:pPr algn="l" rtl="0"/>
            <a:r>
              <a:rPr lang="es" b="0" i="0" u="none">
                <a:solidFill>
                  <a:schemeClr val="tx1">
                    <a:lumMod val="65000"/>
                    <a:lumOff val="35000"/>
                  </a:schemeClr>
                </a:solidFill>
              </a:rPr>
              <a:t>Para comenzar el volumen de depósito, un archivo de borde es requerido para cada pila a ser calculada.</a:t>
            </a:r>
          </a:p>
        </p:txBody>
      </p:sp>
    </p:spTree>
    <p:extLst>
      <p:ext uri="{BB962C8B-B14F-4D97-AF65-F5344CB8AC3E}">
        <p14:creationId xmlns:p14="http://schemas.microsoft.com/office/powerpoint/2010/main" val="9912056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Pila de Almacenamiento.</a:t>
            </a:r>
          </a:p>
        </p:txBody>
      </p:sp>
      <p:sp>
        <p:nvSpPr>
          <p:cNvPr id="5" name="Slide Number Placeholder 4"/>
          <p:cNvSpPr>
            <a:spLocks noGrp="1"/>
          </p:cNvSpPr>
          <p:nvPr>
            <p:ph type="sldNum" sz="quarter" idx="12"/>
          </p:nvPr>
        </p:nvSpPr>
        <p:spPr/>
        <p:txBody>
          <a:bodyPr/>
          <a:lstStyle/>
          <a:p>
            <a:pPr algn="l" rtl="0"/>
            <a:fld id="{85E8AA4D-0D70-493C-908B-27002ACFC956}" type="slidenum">
              <a:rPr/>
              <a:t>72</a:t>
            </a:fld>
            <a:endParaRPr lang="es"/>
          </a:p>
        </p:txBody>
      </p:sp>
      <p:sp>
        <p:nvSpPr>
          <p:cNvPr id="8" name="TextBox 7"/>
          <p:cNvSpPr txBox="1"/>
          <p:nvPr/>
        </p:nvSpPr>
        <p:spPr>
          <a:xfrm>
            <a:off x="6767771" y="1876214"/>
            <a:ext cx="2057884" cy="3139321"/>
          </a:xfrm>
          <a:prstGeom prst="rect">
            <a:avLst/>
          </a:prstGeom>
          <a:noFill/>
        </p:spPr>
        <p:txBody>
          <a:bodyPr wrap="square" rtlCol="0">
            <a:spAutoFit/>
          </a:bodyPr>
          <a:lstStyle/>
          <a:p>
            <a:pPr algn="l" rtl="0"/>
            <a:r>
              <a:rPr lang="es" b="0" i="0" u="none">
                <a:solidFill>
                  <a:schemeClr val="tx1">
                    <a:lumMod val="65000"/>
                    <a:lumOff val="35000"/>
                  </a:schemeClr>
                </a:solidFill>
              </a:rPr>
              <a:t>Cada pila es calculada separadamente</a:t>
            </a:r>
          </a:p>
          <a:p>
            <a:endParaRPr lang="es" dirty="0">
              <a:solidFill>
                <a:schemeClr val="tx1">
                  <a:lumMod val="65000"/>
                  <a:lumOff val="35000"/>
                </a:schemeClr>
              </a:solidFill>
            </a:endParaRPr>
          </a:p>
          <a:p>
            <a:pPr algn="l" rtl="0"/>
            <a:r>
              <a:rPr lang="es" b="0" i="0" u="none">
                <a:solidFill>
                  <a:schemeClr val="tx1">
                    <a:lumMod val="65000"/>
                    <a:lumOff val="35000"/>
                  </a:schemeClr>
                </a:solidFill>
              </a:rPr>
              <a:t>Volumen, Vacío, Perímetro y Area son calculados por cada borde</a:t>
            </a:r>
          </a:p>
          <a:p>
            <a:endParaRPr lang="es" dirty="0">
              <a:solidFill>
                <a:schemeClr val="tx1">
                  <a:lumMod val="65000"/>
                  <a:lumOff val="35000"/>
                </a:schemeClr>
              </a:solidFill>
            </a:endParaRPr>
          </a:p>
          <a:p>
            <a:endParaRPr lang="es" dirty="0">
              <a:solidFill>
                <a:schemeClr val="tx1">
                  <a:lumMod val="65000"/>
                  <a:lumOff val="35000"/>
                </a:schemeClr>
              </a:solidFill>
            </a:endParaRPr>
          </a:p>
        </p:txBody>
      </p:sp>
      <p:grpSp>
        <p:nvGrpSpPr>
          <p:cNvPr id="4" name="Group 3"/>
          <p:cNvGrpSpPr/>
          <p:nvPr/>
        </p:nvGrpSpPr>
        <p:grpSpPr>
          <a:xfrm>
            <a:off x="347471" y="1503680"/>
            <a:ext cx="6263301" cy="4673599"/>
            <a:chOff x="347472" y="1862667"/>
            <a:chExt cx="5667248" cy="4160580"/>
          </a:xfrm>
        </p:grpSpPr>
        <p:pic>
          <p:nvPicPr>
            <p:cNvPr id="7" name="Picture 6"/>
            <p:cNvPicPr>
              <a:picLocks noChangeAspect="1"/>
            </p:cNvPicPr>
            <p:nvPr/>
          </p:nvPicPr>
          <p:blipFill rotWithShape="1">
            <a:blip r:embed="rId2"/>
            <a:srcRect l="1053" t="10853" r="79196" b="1147"/>
            <a:stretch/>
          </p:blipFill>
          <p:spPr>
            <a:xfrm>
              <a:off x="347472" y="1862667"/>
              <a:ext cx="1230715" cy="4160580"/>
            </a:xfrm>
            <a:prstGeom prst="rect">
              <a:avLst/>
            </a:prstGeom>
            <a:ln>
              <a:solidFill>
                <a:schemeClr val="tx1"/>
              </a:solidFill>
            </a:ln>
          </p:spPr>
        </p:pic>
        <p:pic>
          <p:nvPicPr>
            <p:cNvPr id="3" name="Picture 2"/>
            <p:cNvPicPr>
              <a:picLocks noChangeAspect="1"/>
            </p:cNvPicPr>
            <p:nvPr/>
          </p:nvPicPr>
          <p:blipFill>
            <a:blip r:embed="rId3"/>
            <a:stretch>
              <a:fillRect/>
            </a:stretch>
          </p:blipFill>
          <p:spPr>
            <a:xfrm>
              <a:off x="1595639" y="1862667"/>
              <a:ext cx="4419081" cy="4150094"/>
            </a:xfrm>
            <a:prstGeom prst="rect">
              <a:avLst/>
            </a:prstGeom>
            <a:ln>
              <a:solidFill>
                <a:schemeClr val="tx1">
                  <a:lumMod val="75000"/>
                  <a:lumOff val="25000"/>
                </a:schemeClr>
              </a:solidFill>
            </a:ln>
          </p:spPr>
        </p:pic>
      </p:grpSp>
    </p:spTree>
    <p:extLst>
      <p:ext uri="{BB962C8B-B14F-4D97-AF65-F5344CB8AC3E}">
        <p14:creationId xmlns:p14="http://schemas.microsoft.com/office/powerpoint/2010/main" val="31363514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INTERSECTOR</a:t>
            </a:r>
          </a:p>
        </p:txBody>
      </p:sp>
      <p:sp>
        <p:nvSpPr>
          <p:cNvPr id="7" name="Slide Number Placeholder 6"/>
          <p:cNvSpPr>
            <a:spLocks noGrp="1"/>
          </p:cNvSpPr>
          <p:nvPr>
            <p:ph type="sldNum" sz="quarter" idx="12"/>
          </p:nvPr>
        </p:nvSpPr>
        <p:spPr/>
        <p:txBody>
          <a:bodyPr/>
          <a:lstStyle/>
          <a:p>
            <a:pPr algn="l" rtl="0">
              <a:defRPr/>
            </a:pPr>
            <a:fld id="{F8ACDD5C-7E0E-412D-8A05-E8490F9BA6A6}" type="slidenum">
              <a:rPr/>
              <a:pPr algn="l" rtl="0">
                <a:defRPr/>
              </a:pPr>
              <a:t>73</a:t>
            </a:fld>
            <a:endParaRPr lang="es"/>
          </a:p>
        </p:txBody>
      </p:sp>
    </p:spTree>
    <p:extLst>
      <p:ext uri="{BB962C8B-B14F-4D97-AF65-F5344CB8AC3E}">
        <p14:creationId xmlns:p14="http://schemas.microsoft.com/office/powerpoint/2010/main" val="26808779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0"/>
            <a:ext cx="8229600" cy="914400"/>
          </a:xfrm>
        </p:spPr>
        <p:txBody>
          <a:bodyPr/>
          <a:lstStyle/>
          <a:p>
            <a:pPr algn="l" rtl="0"/>
            <a:r>
              <a:rPr lang="es" b="0" i="0" u="none"/>
              <a:t>INTERSECTOR</a:t>
            </a:r>
          </a:p>
        </p:txBody>
      </p:sp>
      <p:sp>
        <p:nvSpPr>
          <p:cNvPr id="5" name="Content Placeholder 4"/>
          <p:cNvSpPr>
            <a:spLocks noGrp="1"/>
          </p:cNvSpPr>
          <p:nvPr>
            <p:ph idx="1"/>
          </p:nvPr>
        </p:nvSpPr>
        <p:spPr>
          <a:xfrm>
            <a:off x="457200" y="4724400"/>
            <a:ext cx="8229600" cy="1905000"/>
          </a:xfrm>
          <a:noFill/>
          <a:ln>
            <a:solidFill>
              <a:srgbClr val="FFFFFF"/>
            </a:solidFill>
          </a:ln>
        </p:spPr>
        <p:txBody>
          <a:bodyPr>
            <a:normAutofit/>
          </a:bodyPr>
          <a:lstStyle/>
          <a:p>
            <a:pPr algn="l" rtl="0"/>
            <a:r>
              <a:rPr lang="es" sz="2000" b="0" i="0" u="none">
                <a:solidFill>
                  <a:schemeClr val="bg2"/>
                </a:solidFill>
              </a:rPr>
              <a:t>INTERSECTOR</a:t>
            </a:r>
          </a:p>
          <a:p>
            <a:pPr lvl="1" algn="l" rtl="0">
              <a:buClr>
                <a:schemeClr val="tx1">
                  <a:lumMod val="65000"/>
                  <a:lumOff val="35000"/>
                </a:schemeClr>
              </a:buClr>
            </a:pPr>
            <a:r>
              <a:rPr lang="es" sz="1800" b="0" i="0" u="none">
                <a:solidFill>
                  <a:schemeClr val="tx1">
                    <a:lumMod val="65000"/>
                    <a:lumOff val="35000"/>
                  </a:schemeClr>
                </a:solidFill>
              </a:rPr>
              <a:t>Automáticamente crea un punto de plantilla en cada intersección de una línea planeada y una Polilínea 3D desde un archivo DXF.</a:t>
            </a:r>
          </a:p>
          <a:p>
            <a:pPr lvl="1" algn="l" rtl="0">
              <a:buClr>
                <a:schemeClr val="tx1">
                  <a:lumMod val="65000"/>
                  <a:lumOff val="35000"/>
                </a:schemeClr>
              </a:buClr>
            </a:pPr>
            <a:r>
              <a:rPr lang="es" sz="1800" b="0" i="0" u="none">
                <a:solidFill>
                  <a:schemeClr val="tx1">
                    <a:lumMod val="65000"/>
                    <a:lumOff val="35000"/>
                  </a:schemeClr>
                </a:solidFill>
              </a:rPr>
              <a:t>Puede salvar un archivo LNW nuevo que tiene esa información de plantilla.</a:t>
            </a:r>
          </a:p>
          <a:p>
            <a:pPr lvl="1" algn="l" rtl="0">
              <a:buClr>
                <a:schemeClr val="tx1">
                  <a:lumMod val="65000"/>
                  <a:lumOff val="35000"/>
                </a:schemeClr>
              </a:buClr>
            </a:pPr>
            <a:r>
              <a:rPr lang="es" sz="1800" b="0" i="0" u="none">
                <a:solidFill>
                  <a:schemeClr val="tx1">
                    <a:lumMod val="65000"/>
                    <a:lumOff val="35000"/>
                  </a:schemeClr>
                </a:solidFill>
              </a:rPr>
              <a:t>Puede también hacer archivos plantilla TPL.</a:t>
            </a:r>
          </a:p>
        </p:txBody>
      </p:sp>
      <p:pic>
        <p:nvPicPr>
          <p:cNvPr id="1026" name="Picture 2" descr="C:\Temp\BCD1.png"/>
          <p:cNvPicPr>
            <a:picLocks noChangeAspect="1" noChangeArrowheads="1"/>
          </p:cNvPicPr>
          <p:nvPr/>
        </p:nvPicPr>
        <p:blipFill rotWithShape="1">
          <a:blip r:embed="rId2" cstate="print"/>
          <a:srcRect b="3534"/>
          <a:stretch/>
        </p:blipFill>
        <p:spPr bwMode="auto">
          <a:xfrm>
            <a:off x="457200" y="1467856"/>
            <a:ext cx="3285902" cy="2220224"/>
          </a:xfrm>
          <a:prstGeom prst="rect">
            <a:avLst/>
          </a:prstGeom>
          <a:noFill/>
        </p:spPr>
      </p:pic>
      <p:pic>
        <p:nvPicPr>
          <p:cNvPr id="1027" name="Picture 3" descr="C:\Temp\BCD2.png"/>
          <p:cNvPicPr>
            <a:picLocks noChangeAspect="1" noChangeArrowheads="1"/>
          </p:cNvPicPr>
          <p:nvPr/>
        </p:nvPicPr>
        <p:blipFill>
          <a:blip r:embed="rId3" cstate="print"/>
          <a:srcRect/>
          <a:stretch>
            <a:fillRect/>
          </a:stretch>
        </p:blipFill>
        <p:spPr bwMode="auto">
          <a:xfrm>
            <a:off x="5029200" y="1467856"/>
            <a:ext cx="3259790" cy="2195875"/>
          </a:xfrm>
          <a:prstGeom prst="rect">
            <a:avLst/>
          </a:prstGeom>
          <a:noFill/>
        </p:spPr>
      </p:pic>
      <p:sp>
        <p:nvSpPr>
          <p:cNvPr id="8" name="TextBox 7"/>
          <p:cNvSpPr txBox="1"/>
          <p:nvPr/>
        </p:nvSpPr>
        <p:spPr>
          <a:xfrm>
            <a:off x="457200" y="3872299"/>
            <a:ext cx="3962400" cy="584775"/>
          </a:xfrm>
          <a:prstGeom prst="rect">
            <a:avLst/>
          </a:prstGeom>
          <a:noFill/>
        </p:spPr>
        <p:txBody>
          <a:bodyPr wrap="square" rtlCol="0">
            <a:spAutoFit/>
          </a:bodyPr>
          <a:lstStyle/>
          <a:p>
            <a:pPr algn="l" rtl="0"/>
            <a:r>
              <a:rPr lang="es" sz="1600" b="0" i="0" u="none" dirty="0">
                <a:solidFill>
                  <a:schemeClr val="tx1">
                    <a:lumMod val="65000"/>
                    <a:lumOff val="35000"/>
                  </a:schemeClr>
                </a:solidFill>
              </a:rPr>
              <a:t>Clientes nos dan un plan DXF del proyecto, compuesto de Polilíneas 3D.</a:t>
            </a:r>
          </a:p>
        </p:txBody>
      </p:sp>
      <p:sp>
        <p:nvSpPr>
          <p:cNvPr id="9" name="TextBox 8"/>
          <p:cNvSpPr txBox="1"/>
          <p:nvPr/>
        </p:nvSpPr>
        <p:spPr>
          <a:xfrm>
            <a:off x="4800600" y="3733799"/>
            <a:ext cx="3886200" cy="830997"/>
          </a:xfrm>
          <a:prstGeom prst="rect">
            <a:avLst/>
          </a:prstGeom>
          <a:noFill/>
        </p:spPr>
        <p:txBody>
          <a:bodyPr wrap="square" rtlCol="0">
            <a:spAutoFit/>
          </a:bodyPr>
          <a:lstStyle/>
          <a:p>
            <a:pPr algn="l" rtl="0"/>
            <a:r>
              <a:rPr lang="es" sz="1600" b="0" i="0" u="none">
                <a:solidFill>
                  <a:schemeClr val="tx1">
                    <a:lumMod val="65000"/>
                    <a:lumOff val="35000"/>
                  </a:schemeClr>
                </a:solidFill>
              </a:rPr>
              <a:t>Podemos usar el EDITOR DE LÍNEA para crear un archivo LNW que provea cobertura del área (sin plantillas)</a:t>
            </a:r>
          </a:p>
        </p:txBody>
      </p:sp>
    </p:spTree>
    <p:extLst>
      <p:ext uri="{BB962C8B-B14F-4D97-AF65-F5344CB8AC3E}">
        <p14:creationId xmlns:p14="http://schemas.microsoft.com/office/powerpoint/2010/main" val="42798411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INTERSECTOR -</a:t>
            </a:r>
            <a:r>
              <a:rPr lang="es" sz="2400" b="0" i="0" u="none"/>
              <a:t>Entradas y Salidas</a:t>
            </a:r>
            <a:endParaRPr lang="es" dirty="0"/>
          </a:p>
        </p:txBody>
      </p:sp>
      <p:sp>
        <p:nvSpPr>
          <p:cNvPr id="21" name="Content Placeholder 4"/>
          <p:cNvSpPr>
            <a:spLocks noGrp="1"/>
          </p:cNvSpPr>
          <p:nvPr>
            <p:ph idx="1"/>
          </p:nvPr>
        </p:nvSpPr>
        <p:spPr>
          <a:xfrm>
            <a:off x="152400" y="5181600"/>
            <a:ext cx="8458200" cy="1676400"/>
          </a:xfrm>
          <a:noFill/>
          <a:ln>
            <a:solidFill>
              <a:srgbClr val="FFFFFF"/>
            </a:solidFill>
          </a:ln>
        </p:spPr>
        <p:txBody>
          <a:bodyPr>
            <a:normAutofit/>
          </a:bodyPr>
          <a:lstStyle/>
          <a:p>
            <a:pPr marL="342900" indent="-3429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itchFamily="34" charset="0"/>
                <a:cs typeface="Arial" pitchFamily="34" charset="0"/>
              </a:rPr>
              <a:t>INTERSECTOR puede crear archivos líneas planeadas que tienen un número diferente de puntos de plantilla en líneas adyacentes.</a:t>
            </a:r>
          </a:p>
          <a:p>
            <a:pPr marL="342900" indent="-3429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latin typeface="Arial" pitchFamily="34" charset="0"/>
                <a:cs typeface="Arial" pitchFamily="34" charset="0"/>
              </a:rPr>
              <a:t>El método AREA FINAL SIN SEGMENTOS de CSV es la mejor rutina para calcular cantidades de volumen, puesto que otros métodos en CSV no calcularán con plantillas con diferente números de puntos.</a:t>
            </a:r>
          </a:p>
        </p:txBody>
      </p:sp>
      <p:sp>
        <p:nvSpPr>
          <p:cNvPr id="4" name="Rectangle 3"/>
          <p:cNvSpPr/>
          <p:nvPr/>
        </p:nvSpPr>
        <p:spPr>
          <a:xfrm>
            <a:off x="3048000" y="1676400"/>
            <a:ext cx="2514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2400" b="1" i="0" u="none"/>
              <a:t>INTERSECTOR</a:t>
            </a:r>
          </a:p>
        </p:txBody>
      </p:sp>
      <p:sp>
        <p:nvSpPr>
          <p:cNvPr id="5" name="Rounded Rectangle 4"/>
          <p:cNvSpPr/>
          <p:nvPr/>
        </p:nvSpPr>
        <p:spPr>
          <a:xfrm>
            <a:off x="152400" y="1752600"/>
            <a:ext cx="21336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0" i="0" u="none" dirty="0">
                <a:solidFill>
                  <a:schemeClr val="tx1"/>
                </a:solidFill>
              </a:rPr>
              <a:t>DXF 3D o Archivo CHN </a:t>
            </a:r>
          </a:p>
        </p:txBody>
      </p:sp>
      <p:sp>
        <p:nvSpPr>
          <p:cNvPr id="6" name="Rounded Rectangle 5"/>
          <p:cNvSpPr/>
          <p:nvPr/>
        </p:nvSpPr>
        <p:spPr>
          <a:xfrm>
            <a:off x="228600" y="2362200"/>
            <a:ext cx="20574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0" i="0" u="none">
                <a:solidFill>
                  <a:schemeClr val="tx1"/>
                </a:solidFill>
              </a:rPr>
              <a:t>Archivo Línea Planeada</a:t>
            </a:r>
          </a:p>
        </p:txBody>
      </p:sp>
      <p:cxnSp>
        <p:nvCxnSpPr>
          <p:cNvPr id="8" name="Straight Arrow Connector 7"/>
          <p:cNvCxnSpPr>
            <a:stCxn id="5" idx="3"/>
          </p:cNvCxnSpPr>
          <p:nvPr/>
        </p:nvCxnSpPr>
        <p:spPr>
          <a:xfrm flipV="1">
            <a:off x="2286000" y="1905000"/>
            <a:ext cx="762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6" idx="3"/>
          </p:cNvCxnSpPr>
          <p:nvPr/>
        </p:nvCxnSpPr>
        <p:spPr>
          <a:xfrm>
            <a:off x="2286000" y="2552700"/>
            <a:ext cx="76200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C:\Temp\BCD4.png"/>
          <p:cNvPicPr>
            <a:picLocks noChangeAspect="1" noChangeArrowheads="1"/>
          </p:cNvPicPr>
          <p:nvPr/>
        </p:nvPicPr>
        <p:blipFill>
          <a:blip r:embed="rId2" cstate="print"/>
          <a:srcRect/>
          <a:stretch>
            <a:fillRect/>
          </a:stretch>
        </p:blipFill>
        <p:spPr bwMode="auto">
          <a:xfrm>
            <a:off x="1912620" y="3009900"/>
            <a:ext cx="4907280" cy="2057892"/>
          </a:xfrm>
          <a:prstGeom prst="rect">
            <a:avLst/>
          </a:prstGeom>
          <a:noFill/>
        </p:spPr>
      </p:pic>
      <p:sp>
        <p:nvSpPr>
          <p:cNvPr id="12" name="Rounded Rectangle 11"/>
          <p:cNvSpPr/>
          <p:nvPr/>
        </p:nvSpPr>
        <p:spPr>
          <a:xfrm>
            <a:off x="6477000" y="1600200"/>
            <a:ext cx="24384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200" b="0" i="0" u="none">
                <a:solidFill>
                  <a:schemeClr val="tx1"/>
                </a:solidFill>
              </a:rPr>
              <a:t>Archivo LNW con Plantillas</a:t>
            </a:r>
          </a:p>
        </p:txBody>
      </p:sp>
      <p:sp>
        <p:nvSpPr>
          <p:cNvPr id="13" name="Rounded Rectangle 12"/>
          <p:cNvSpPr/>
          <p:nvPr/>
        </p:nvSpPr>
        <p:spPr>
          <a:xfrm>
            <a:off x="6477000" y="2057400"/>
            <a:ext cx="24384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0" i="0" u="none">
                <a:solidFill>
                  <a:schemeClr val="tx1"/>
                </a:solidFill>
              </a:rPr>
              <a:t>Archivos Plantilla (TPL)</a:t>
            </a:r>
          </a:p>
        </p:txBody>
      </p:sp>
      <p:sp>
        <p:nvSpPr>
          <p:cNvPr id="14" name="Rounded Rectangle 13"/>
          <p:cNvSpPr/>
          <p:nvPr/>
        </p:nvSpPr>
        <p:spPr>
          <a:xfrm>
            <a:off x="6477000" y="2514600"/>
            <a:ext cx="24384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200" b="0" i="0" u="none">
                <a:solidFill>
                  <a:schemeClr val="tx1"/>
                </a:solidFill>
              </a:rPr>
              <a:t>Archivo XYZ en Intersecciones</a:t>
            </a:r>
          </a:p>
        </p:txBody>
      </p:sp>
      <p:cxnSp>
        <p:nvCxnSpPr>
          <p:cNvPr id="16" name="Elbow Connector 15"/>
          <p:cNvCxnSpPr>
            <a:stCxn id="4" idx="3"/>
            <a:endCxn id="12" idx="1"/>
          </p:cNvCxnSpPr>
          <p:nvPr/>
        </p:nvCxnSpPr>
        <p:spPr>
          <a:xfrm flipV="1">
            <a:off x="5562600" y="1790700"/>
            <a:ext cx="914400" cy="495300"/>
          </a:xfrm>
          <a:prstGeom prst="bentConnector3">
            <a:avLst>
              <a:gd name="adj1" fmla="val 50000"/>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4" idx="3"/>
            <a:endCxn id="14" idx="1"/>
          </p:cNvCxnSpPr>
          <p:nvPr/>
        </p:nvCxnSpPr>
        <p:spPr>
          <a:xfrm>
            <a:off x="5562600" y="2286000"/>
            <a:ext cx="914400" cy="419100"/>
          </a:xfrm>
          <a:prstGeom prst="bentConnector3">
            <a:avLst>
              <a:gd name="adj1" fmla="val 50000"/>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5562600" y="2286000"/>
            <a:ext cx="914400" cy="0"/>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8326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Temp\BCD5.png"/>
          <p:cNvPicPr>
            <a:picLocks noChangeAspect="1" noChangeArrowheads="1"/>
          </p:cNvPicPr>
          <p:nvPr/>
        </p:nvPicPr>
        <p:blipFill>
          <a:blip r:embed="rId2" cstate="print"/>
          <a:srcRect/>
          <a:stretch>
            <a:fillRect/>
          </a:stretch>
        </p:blipFill>
        <p:spPr bwMode="auto">
          <a:xfrm>
            <a:off x="2196916" y="2423160"/>
            <a:ext cx="4750167" cy="4041187"/>
          </a:xfrm>
          <a:prstGeom prst="rect">
            <a:avLst/>
          </a:prstGeom>
          <a:noFill/>
          <a:ln>
            <a:solidFill>
              <a:schemeClr val="tx1">
                <a:lumMod val="65000"/>
                <a:lumOff val="35000"/>
              </a:schemeClr>
            </a:solidFill>
          </a:ln>
        </p:spPr>
      </p:pic>
      <p:sp>
        <p:nvSpPr>
          <p:cNvPr id="2" name="Title 1"/>
          <p:cNvSpPr>
            <a:spLocks noGrp="1"/>
          </p:cNvSpPr>
          <p:nvPr>
            <p:ph type="title"/>
          </p:nvPr>
        </p:nvSpPr>
        <p:spPr>
          <a:xfrm>
            <a:off x="457200" y="0"/>
            <a:ext cx="8229600" cy="1143000"/>
          </a:xfrm>
        </p:spPr>
        <p:txBody>
          <a:bodyPr/>
          <a:lstStyle/>
          <a:p>
            <a:pPr algn="l" rtl="0"/>
            <a:r>
              <a:rPr lang="es" b="0" i="0" u="none"/>
              <a:t>Archivo XYZ INTERSECTOR</a:t>
            </a:r>
          </a:p>
        </p:txBody>
      </p:sp>
      <p:sp>
        <p:nvSpPr>
          <p:cNvPr id="3" name="Content Placeholder 2"/>
          <p:cNvSpPr>
            <a:spLocks noGrp="1"/>
          </p:cNvSpPr>
          <p:nvPr>
            <p:ph idx="1"/>
          </p:nvPr>
        </p:nvSpPr>
        <p:spPr>
          <a:xfrm>
            <a:off x="396239" y="1143000"/>
            <a:ext cx="7636807" cy="1688895"/>
          </a:xfrm>
          <a:noFill/>
          <a:ln>
            <a:noFill/>
          </a:ln>
        </p:spPr>
        <p:txBody>
          <a:bodyPr>
            <a:normAutofit/>
          </a:bodyPr>
          <a:lstStyle/>
          <a:p>
            <a:pPr algn="l" rtl="0"/>
            <a:r>
              <a:rPr lang="es" sz="2000" b="0" i="0" u="none" dirty="0">
                <a:solidFill>
                  <a:schemeClr val="bg2"/>
                </a:solidFill>
              </a:rPr>
              <a:t>INTERSECTOR</a:t>
            </a:r>
            <a:r>
              <a:rPr lang="es" sz="2000" b="0" i="0" u="none" dirty="0">
                <a:solidFill>
                  <a:schemeClr val="tx1">
                    <a:lumMod val="65000"/>
                    <a:lumOff val="35000"/>
                  </a:schemeClr>
                </a:solidFill>
              </a:rPr>
              <a:t> puede opcionalmente crear un archivo XYZ para mostrar los valores de profundidad en cada intersección (LNW y Polilíneas DXF)</a:t>
            </a:r>
          </a:p>
        </p:txBody>
      </p:sp>
    </p:spTree>
    <p:extLst>
      <p:ext uri="{BB962C8B-B14F-4D97-AF65-F5344CB8AC3E}">
        <p14:creationId xmlns:p14="http://schemas.microsoft.com/office/powerpoint/2010/main" val="29131417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973" y="165418"/>
            <a:ext cx="8229600" cy="762000"/>
          </a:xfrm>
        </p:spPr>
        <p:txBody>
          <a:bodyPr/>
          <a:lstStyle/>
          <a:p>
            <a:pPr algn="l" rtl="0"/>
            <a:r>
              <a:rPr lang="es" b="0" i="0" u="none"/>
              <a:t>Ejemplo INTERSECTOR</a:t>
            </a:r>
          </a:p>
        </p:txBody>
      </p:sp>
      <p:sp>
        <p:nvSpPr>
          <p:cNvPr id="4" name="Rounded Rectangle 3"/>
          <p:cNvSpPr/>
          <p:nvPr/>
        </p:nvSpPr>
        <p:spPr>
          <a:xfrm>
            <a:off x="302393" y="1502728"/>
            <a:ext cx="3124200" cy="99060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200" b="1" i="0" u="none" dirty="0"/>
              <a:t>Archivo 3D DXF:</a:t>
            </a:r>
            <a:r>
              <a:rPr lang="es" sz="1200" b="0" i="0" u="none" dirty="0"/>
              <a:t>	</a:t>
            </a:r>
            <a:r>
              <a:rPr lang="es" sz="1200" b="0" i="0" u="none" dirty="0" smtClean="0"/>
              <a:t>	</a:t>
            </a:r>
            <a:r>
              <a:rPr lang="es" sz="1200" b="1" i="0" u="none" dirty="0" smtClean="0"/>
              <a:t>BCD.DXF</a:t>
            </a:r>
            <a:endParaRPr lang="es" sz="1200" b="1" i="0" u="none" dirty="0"/>
          </a:p>
          <a:p>
            <a:pPr algn="l" rtl="0"/>
            <a:r>
              <a:rPr lang="es" sz="1200" b="1" i="0" u="none" dirty="0"/>
              <a:t>Líneas Planeadas:</a:t>
            </a:r>
            <a:r>
              <a:rPr lang="es" sz="1200" b="0" i="0" u="none" dirty="0"/>
              <a:t>	</a:t>
            </a:r>
            <a:r>
              <a:rPr lang="es" sz="1200" b="0" i="0" u="none" dirty="0" smtClean="0"/>
              <a:t>	</a:t>
            </a:r>
            <a:r>
              <a:rPr lang="es" sz="1200" b="1" i="0" u="none" dirty="0" smtClean="0"/>
              <a:t>BCD.LNW</a:t>
            </a:r>
            <a:endParaRPr lang="es" sz="1200" b="1" i="0" u="none" dirty="0"/>
          </a:p>
          <a:p>
            <a:pPr algn="l" rtl="0"/>
            <a:r>
              <a:rPr lang="es" sz="1200" b="1" i="0" u="none" dirty="0"/>
              <a:t>Datos Levantamiento</a:t>
            </a:r>
            <a:r>
              <a:rPr lang="es" sz="1200" b="1" i="0" u="none" dirty="0" smtClean="0"/>
              <a:t>:</a:t>
            </a:r>
            <a:r>
              <a:rPr lang="es" sz="1200" b="0" i="0" u="none" dirty="0"/>
              <a:t>	</a:t>
            </a:r>
            <a:r>
              <a:rPr lang="es" sz="1200" b="1" i="0" u="none" dirty="0"/>
              <a:t>BCD.XYZ</a:t>
            </a:r>
          </a:p>
        </p:txBody>
      </p:sp>
      <p:sp>
        <p:nvSpPr>
          <p:cNvPr id="5" name="Rounded Rectangle 4"/>
          <p:cNvSpPr/>
          <p:nvPr/>
        </p:nvSpPr>
        <p:spPr>
          <a:xfrm>
            <a:off x="3823798" y="1540034"/>
            <a:ext cx="4632960" cy="838200"/>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Use INTERSECTOR para crear líneas planeadas con plantillas (BCD_A.LNW)</a:t>
            </a:r>
          </a:p>
        </p:txBody>
      </p:sp>
      <p:sp>
        <p:nvSpPr>
          <p:cNvPr id="6" name="Rounded Rectangle 5"/>
          <p:cNvSpPr/>
          <p:nvPr/>
        </p:nvSpPr>
        <p:spPr>
          <a:xfrm>
            <a:off x="3255785" y="2766854"/>
            <a:ext cx="1789258" cy="685800"/>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MODELO TIN?</a:t>
            </a:r>
          </a:p>
        </p:txBody>
      </p:sp>
      <p:sp>
        <p:nvSpPr>
          <p:cNvPr id="9" name="Rounded Rectangle 8"/>
          <p:cNvSpPr/>
          <p:nvPr/>
        </p:nvSpPr>
        <p:spPr>
          <a:xfrm>
            <a:off x="320040" y="3642360"/>
            <a:ext cx="4324041" cy="1905000"/>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400" b="1" i="0" u="none"/>
              <a:t>NO tengo ninguna forma de convertir las Polilíneas DXF a un CHN, por lo que TIN A CANAL no sirve.</a:t>
            </a:r>
          </a:p>
          <a:p>
            <a:endParaRPr lang="es" sz="1400" b="1" dirty="0"/>
          </a:p>
          <a:p>
            <a:pPr algn="l" rtl="0"/>
            <a:r>
              <a:rPr lang="es" sz="1400" b="1" i="0" u="none"/>
              <a:t>El método Filadelfia en MODELO TIN requiere el mismo número de puntos de plantilla (5), por lo que tampoco sirve.</a:t>
            </a:r>
          </a:p>
        </p:txBody>
      </p:sp>
      <p:sp>
        <p:nvSpPr>
          <p:cNvPr id="10" name="Rounded Rectangle 9"/>
          <p:cNvSpPr/>
          <p:nvPr/>
        </p:nvSpPr>
        <p:spPr>
          <a:xfrm>
            <a:off x="243840" y="5852160"/>
            <a:ext cx="1789258" cy="685800"/>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none"/>
              <a:t>TIN MODEL</a:t>
            </a:r>
          </a:p>
        </p:txBody>
      </p:sp>
      <p:cxnSp>
        <p:nvCxnSpPr>
          <p:cNvPr id="12" name="Straight Connector 11"/>
          <p:cNvCxnSpPr/>
          <p:nvPr/>
        </p:nvCxnSpPr>
        <p:spPr>
          <a:xfrm>
            <a:off x="243840" y="5623560"/>
            <a:ext cx="1600200" cy="10668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67640" y="5775960"/>
            <a:ext cx="1752600" cy="8382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6055223" y="2651760"/>
            <a:ext cx="1789258" cy="685800"/>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b="1" i="0" u="none"/>
              <a:t>CSV?</a:t>
            </a:r>
          </a:p>
        </p:txBody>
      </p:sp>
      <p:sp>
        <p:nvSpPr>
          <p:cNvPr id="19" name="Rounded Rectangle 18"/>
          <p:cNvSpPr/>
          <p:nvPr/>
        </p:nvSpPr>
        <p:spPr>
          <a:xfrm>
            <a:off x="5044440" y="3642360"/>
            <a:ext cx="3893820" cy="2529840"/>
          </a:xfrm>
          <a:prstGeom prst="roundRect">
            <a:avLst/>
          </a:prstGeom>
          <a:solidFill>
            <a:srgbClr val="0000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a:t>El “Area Final Sin Segmentos” calculará volúmenes por cada sección que tiene un número diferente de puntos de plantilla!</a:t>
            </a:r>
          </a:p>
          <a:p>
            <a:endParaRPr lang="es" sz="1600" b="1" dirty="0"/>
          </a:p>
          <a:p>
            <a:pPr algn="l" rtl="0"/>
            <a:r>
              <a:rPr lang="es" sz="1600" b="1" i="0" u="none"/>
              <a:t>Cortemos secciones en MODELO TIN y veamos si podemos calcular volúmenes en CSV.</a:t>
            </a:r>
          </a:p>
        </p:txBody>
      </p:sp>
      <p:cxnSp>
        <p:nvCxnSpPr>
          <p:cNvPr id="21" name="Straight Arrow Connector 20"/>
          <p:cNvCxnSpPr/>
          <p:nvPr/>
        </p:nvCxnSpPr>
        <p:spPr>
          <a:xfrm flipH="1">
            <a:off x="4436773" y="2378234"/>
            <a:ext cx="34" cy="38782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3555829" y="3353991"/>
            <a:ext cx="8414" cy="3032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1006600" y="5548154"/>
            <a:ext cx="34" cy="457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18" idx="0"/>
          </p:cNvCxnSpPr>
          <p:nvPr/>
        </p:nvCxnSpPr>
        <p:spPr>
          <a:xfrm>
            <a:off x="6949852" y="2347754"/>
            <a:ext cx="0" cy="30400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8" idx="2"/>
          </p:cNvCxnSpPr>
          <p:nvPr/>
        </p:nvCxnSpPr>
        <p:spPr>
          <a:xfrm>
            <a:off x="6949852" y="3337560"/>
            <a:ext cx="18977" cy="30559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96442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441"/>
            <a:ext cx="8229600" cy="838200"/>
          </a:xfrm>
        </p:spPr>
        <p:txBody>
          <a:bodyPr/>
          <a:lstStyle/>
          <a:p>
            <a:pPr algn="l" rtl="0"/>
            <a:r>
              <a:rPr lang="es" b="0" i="0" u="none"/>
              <a:t>Ejemplo INTERSECTOR:</a:t>
            </a:r>
          </a:p>
        </p:txBody>
      </p:sp>
      <p:sp>
        <p:nvSpPr>
          <p:cNvPr id="4" name="Rounded Rectangle 3"/>
          <p:cNvSpPr/>
          <p:nvPr/>
        </p:nvSpPr>
        <p:spPr>
          <a:xfrm>
            <a:off x="457200" y="1112520"/>
            <a:ext cx="3886200" cy="121920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r>
              <a:rPr lang="es" sz="1600" b="1" i="0" u="none" dirty="0">
                <a:effectLst>
                  <a:outerShdw blurRad="38100" dist="38100" dir="2700000" algn="tl">
                    <a:srgbClr val="000000">
                      <a:alpha val="43137"/>
                    </a:srgbClr>
                  </a:outerShdw>
                </a:effectLst>
              </a:rPr>
              <a:t>Programa:</a:t>
            </a:r>
            <a:r>
              <a:rPr lang="es" sz="1600" b="0" i="0" u="none" dirty="0">
                <a:effectLst>
                  <a:outerShdw blurRad="38100" dist="38100" dir="2700000" algn="tl">
                    <a:srgbClr val="000000">
                      <a:alpha val="43137"/>
                    </a:srgbClr>
                  </a:outerShdw>
                </a:effectLst>
              </a:rPr>
              <a:t>	</a:t>
            </a:r>
            <a:r>
              <a:rPr lang="es" sz="1600" b="1" i="0" u="none" dirty="0" smtClean="0">
                <a:effectLst>
                  <a:outerShdw blurRad="38100" dist="38100" dir="2700000" algn="tl">
                    <a:srgbClr val="000000">
                      <a:alpha val="43137"/>
                    </a:srgbClr>
                  </a:outerShdw>
                </a:effectLst>
              </a:rPr>
              <a:t>INTERSECTOR</a:t>
            </a:r>
            <a:endParaRPr lang="es" sz="1600" b="1" i="0" u="none" dirty="0">
              <a:effectLst>
                <a:outerShdw blurRad="38100" dist="38100" dir="2700000" algn="tl">
                  <a:srgbClr val="000000">
                    <a:alpha val="43137"/>
                  </a:srgbClr>
                </a:outerShdw>
              </a:effectLst>
            </a:endParaRPr>
          </a:p>
          <a:p>
            <a:pPr algn="l" rtl="0"/>
            <a:r>
              <a:rPr lang="es" sz="1600" b="1" i="0" u="none" dirty="0">
                <a:effectLst>
                  <a:outerShdw blurRad="38100" dist="38100" dir="2700000" algn="tl">
                    <a:srgbClr val="000000">
                      <a:alpha val="43137"/>
                    </a:srgbClr>
                  </a:outerShdw>
                </a:effectLst>
              </a:rPr>
              <a:t>DXF/CHN:</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BCD.DXF</a:t>
            </a:r>
          </a:p>
          <a:p>
            <a:pPr algn="l" rtl="0"/>
            <a:r>
              <a:rPr lang="es" sz="1600" b="1" i="0" u="none" dirty="0">
                <a:effectLst>
                  <a:outerShdw blurRad="38100" dist="38100" dir="2700000" algn="tl">
                    <a:srgbClr val="000000">
                      <a:alpha val="43137"/>
                    </a:srgbClr>
                  </a:outerShdw>
                </a:effectLst>
              </a:rPr>
              <a:t>LNW Entrada:</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BCD.LNW</a:t>
            </a:r>
          </a:p>
          <a:p>
            <a:pPr algn="l" rtl="0"/>
            <a:r>
              <a:rPr lang="es" sz="1600" b="1" i="0" u="none" dirty="0">
                <a:effectLst>
                  <a:outerShdw blurRad="38100" dist="38100" dir="2700000" algn="tl">
                    <a:srgbClr val="000000">
                      <a:alpha val="43137"/>
                    </a:srgbClr>
                  </a:outerShdw>
                </a:effectLst>
              </a:rPr>
              <a:t>LNW Salida:</a:t>
            </a:r>
            <a:r>
              <a:rPr lang="es" sz="1600" b="0" i="0" u="none" dirty="0">
                <a:effectLst>
                  <a:outerShdw blurRad="38100" dist="38100" dir="2700000" algn="tl">
                    <a:srgbClr val="000000">
                      <a:alpha val="43137"/>
                    </a:srgbClr>
                  </a:outerShdw>
                </a:effectLst>
              </a:rPr>
              <a:t>	</a:t>
            </a:r>
            <a:r>
              <a:rPr lang="es" sz="1600" b="1" i="0" u="none" dirty="0">
                <a:effectLst>
                  <a:outerShdw blurRad="38100" dist="38100" dir="2700000" algn="tl">
                    <a:srgbClr val="000000">
                      <a:alpha val="43137"/>
                    </a:srgbClr>
                  </a:outerShdw>
                </a:effectLst>
              </a:rPr>
              <a:t>BCD_A.LNW</a:t>
            </a:r>
          </a:p>
        </p:txBody>
      </p:sp>
      <p:grpSp>
        <p:nvGrpSpPr>
          <p:cNvPr id="9" name="Group 8"/>
          <p:cNvGrpSpPr/>
          <p:nvPr/>
        </p:nvGrpSpPr>
        <p:grpSpPr>
          <a:xfrm>
            <a:off x="5017649" y="1642110"/>
            <a:ext cx="3738960" cy="1379220"/>
            <a:chOff x="4572000" y="762000"/>
            <a:chExt cx="4267200" cy="1789471"/>
          </a:xfrm>
        </p:grpSpPr>
        <p:pic>
          <p:nvPicPr>
            <p:cNvPr id="5" name="Picture 2" descr="C:\Temp\BCD4.png"/>
            <p:cNvPicPr>
              <a:picLocks noChangeAspect="1" noChangeArrowheads="1"/>
            </p:cNvPicPr>
            <p:nvPr/>
          </p:nvPicPr>
          <p:blipFill>
            <a:blip r:embed="rId2" cstate="print"/>
            <a:srcRect/>
            <a:stretch>
              <a:fillRect/>
            </a:stretch>
          </p:blipFill>
          <p:spPr bwMode="auto">
            <a:xfrm>
              <a:off x="4572000" y="762000"/>
              <a:ext cx="4267200" cy="1789471"/>
            </a:xfrm>
            <a:prstGeom prst="rect">
              <a:avLst/>
            </a:prstGeom>
            <a:noFill/>
          </p:spPr>
        </p:pic>
        <p:sp>
          <p:nvSpPr>
            <p:cNvPr id="6" name="Rectangle 5"/>
            <p:cNvSpPr/>
            <p:nvPr/>
          </p:nvSpPr>
          <p:spPr>
            <a:xfrm>
              <a:off x="4724400" y="2209800"/>
              <a:ext cx="152400" cy="152400"/>
            </a:xfrm>
            <a:prstGeom prst="rect">
              <a:avLst/>
            </a:prstGeom>
            <a:solidFill>
              <a:schemeClr val="tx1"/>
            </a:solid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8" name="Rectangle 7"/>
            <p:cNvSpPr/>
            <p:nvPr/>
          </p:nvSpPr>
          <p:spPr>
            <a:xfrm>
              <a:off x="4724400" y="2057400"/>
              <a:ext cx="152400" cy="152400"/>
            </a:xfrm>
            <a:prstGeom prst="rect">
              <a:avLst/>
            </a:prstGeom>
            <a:solidFill>
              <a:schemeClr val="tx1"/>
            </a:solid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grpSp>
      <p:pic>
        <p:nvPicPr>
          <p:cNvPr id="4099" name="Picture 3" descr="C:\Temp\BCD7.png"/>
          <p:cNvPicPr>
            <a:picLocks noChangeAspect="1" noChangeArrowheads="1"/>
          </p:cNvPicPr>
          <p:nvPr/>
        </p:nvPicPr>
        <p:blipFill>
          <a:blip r:embed="rId3" cstate="print"/>
          <a:srcRect/>
          <a:stretch>
            <a:fillRect/>
          </a:stretch>
        </p:blipFill>
        <p:spPr bwMode="auto">
          <a:xfrm>
            <a:off x="5017649" y="3128010"/>
            <a:ext cx="3738960" cy="2827019"/>
          </a:xfrm>
          <a:prstGeom prst="rect">
            <a:avLst/>
          </a:prstGeom>
          <a:noFill/>
        </p:spPr>
      </p:pic>
      <p:graphicFrame>
        <p:nvGraphicFramePr>
          <p:cNvPr id="11" name="Table 10"/>
          <p:cNvGraphicFramePr>
            <a:graphicFrameLocks noGrp="1"/>
          </p:cNvGraphicFramePr>
          <p:nvPr>
            <p:extLst>
              <p:ext uri="{D42A27DB-BD31-4B8C-83A1-F6EECF244321}">
                <p14:modId xmlns:p14="http://schemas.microsoft.com/office/powerpoint/2010/main" val="2066994921"/>
              </p:ext>
            </p:extLst>
          </p:nvPr>
        </p:nvGraphicFramePr>
        <p:xfrm>
          <a:off x="457200" y="2472690"/>
          <a:ext cx="4191000" cy="2372360"/>
        </p:xfrm>
        <a:graphic>
          <a:graphicData uri="http://schemas.openxmlformats.org/drawingml/2006/table">
            <a:tbl>
              <a:tblPr firstRow="1" bandRow="1">
                <a:tableStyleId>{21E4AEA4-8DFA-4A89-87EB-49C32662AFE0}</a:tableStyleId>
              </a:tblPr>
              <a:tblGrid>
                <a:gridCol w="2048933">
                  <a:extLst>
                    <a:ext uri="{9D8B030D-6E8A-4147-A177-3AD203B41FA5}">
                      <a16:colId xmlns:a16="http://schemas.microsoft.com/office/drawing/2014/main" xmlns="" val="20000"/>
                    </a:ext>
                  </a:extLst>
                </a:gridCol>
                <a:gridCol w="2142067">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400" b="0" i="0" u="none"/>
                        <a:t>Archivo Entrada:</a:t>
                      </a:r>
                    </a:p>
                  </a:txBody>
                  <a:tcPr/>
                </a:tc>
                <a:tc>
                  <a:txBody>
                    <a:bodyPr/>
                    <a:lstStyle/>
                    <a:p>
                      <a:pPr algn="l" rtl="0"/>
                      <a:r>
                        <a:rPr lang="es" sz="1400" b="0" i="0" u="none"/>
                        <a:t>BCD.XYZ</a:t>
                      </a:r>
                    </a:p>
                  </a:txBody>
                  <a:tcPr/>
                </a:tc>
                <a:extLst>
                  <a:ext uri="{0D108BD9-81ED-4DB2-BD59-A6C34878D82A}">
                    <a16:rowId xmlns:a16="http://schemas.microsoft.com/office/drawing/2014/main" xmlns="" val="10001"/>
                  </a:ext>
                </a:extLst>
              </a:tr>
              <a:tr h="370840">
                <a:tc>
                  <a:txBody>
                    <a:bodyPr/>
                    <a:lstStyle/>
                    <a:p>
                      <a:pPr algn="l" rtl="0"/>
                      <a:r>
                        <a:rPr lang="es" sz="1400" b="0" i="0" u="none"/>
                        <a:t>Archivo Líneas Planeadas:</a:t>
                      </a:r>
                    </a:p>
                  </a:txBody>
                  <a:tcPr/>
                </a:tc>
                <a:tc>
                  <a:txBody>
                    <a:bodyPr/>
                    <a:lstStyle/>
                    <a:p>
                      <a:pPr algn="l" rtl="0"/>
                      <a:r>
                        <a:rPr lang="es" sz="1400" b="0" i="0" u="none"/>
                        <a:t>BCD_A.LNW</a:t>
                      </a:r>
                    </a:p>
                  </a:txBody>
                  <a:tcPr/>
                </a:tc>
                <a:extLst>
                  <a:ext uri="{0D108BD9-81ED-4DB2-BD59-A6C34878D82A}">
                    <a16:rowId xmlns:a16="http://schemas.microsoft.com/office/drawing/2014/main" xmlns="" val="10002"/>
                  </a:ext>
                </a:extLst>
              </a:tr>
              <a:tr h="370840">
                <a:tc>
                  <a:txBody>
                    <a:bodyPr/>
                    <a:lstStyle/>
                    <a:p>
                      <a:pPr algn="l" rtl="0"/>
                      <a:r>
                        <a:rPr lang="es" sz="1400" b="0" i="0" u="none"/>
                        <a:t>LADO MAX TIN</a:t>
                      </a:r>
                    </a:p>
                  </a:txBody>
                  <a:tcPr/>
                </a:tc>
                <a:tc>
                  <a:txBody>
                    <a:bodyPr/>
                    <a:lstStyle/>
                    <a:p>
                      <a:pPr algn="l" rtl="0"/>
                      <a:r>
                        <a:rPr lang="es" sz="1400" b="0" i="0" u="none"/>
                        <a:t>50</a:t>
                      </a:r>
                    </a:p>
                  </a:txBody>
                  <a:tcPr/>
                </a:tc>
                <a:extLst>
                  <a:ext uri="{0D108BD9-81ED-4DB2-BD59-A6C34878D82A}">
                    <a16:rowId xmlns:a16="http://schemas.microsoft.com/office/drawing/2014/main" xmlns="" val="10003"/>
                  </a:ext>
                </a:extLst>
              </a:tr>
              <a:tr h="370840">
                <a:tc>
                  <a:txBody>
                    <a:bodyPr/>
                    <a:lstStyle/>
                    <a:p>
                      <a:pPr algn="l" rtl="0"/>
                      <a:r>
                        <a:rPr lang="es" sz="1400" b="0" i="0" u="none" dirty="0"/>
                        <a:t>Exportar:  Formato “All”</a:t>
                      </a:r>
                    </a:p>
                  </a:txBody>
                  <a:tcPr/>
                </a:tc>
                <a:tc>
                  <a:txBody>
                    <a:bodyPr/>
                    <a:lstStyle/>
                    <a:p>
                      <a:pPr algn="l" rtl="0"/>
                      <a:r>
                        <a:rPr lang="es" sz="1400" b="0" i="0" u="none"/>
                        <a:t>Extensión:  BCD</a:t>
                      </a:r>
                    </a:p>
                  </a:txBody>
                  <a:tcPr/>
                </a:tc>
                <a:extLst>
                  <a:ext uri="{0D108BD9-81ED-4DB2-BD59-A6C34878D82A}">
                    <a16:rowId xmlns:a16="http://schemas.microsoft.com/office/drawing/2014/main" xmlns="" val="10004"/>
                  </a:ext>
                </a:extLst>
              </a:tr>
              <a:tr h="370840">
                <a:tc>
                  <a:txBody>
                    <a:bodyPr/>
                    <a:lstStyle/>
                    <a:p>
                      <a:pPr algn="l" rtl="0"/>
                      <a:r>
                        <a:rPr lang="es" sz="1400" b="0" i="0" u="none"/>
                        <a:t>Exportar:  Archivo Log:</a:t>
                      </a:r>
                    </a:p>
                  </a:txBody>
                  <a:tcPr/>
                </a:tc>
                <a:tc>
                  <a:txBody>
                    <a:bodyPr/>
                    <a:lstStyle/>
                    <a:p>
                      <a:pPr algn="l" rtl="0"/>
                      <a:r>
                        <a:rPr lang="es" sz="1400" b="0" i="0" u="none" dirty="0"/>
                        <a:t>BCD.LOG</a:t>
                      </a:r>
                    </a:p>
                  </a:txBody>
                  <a:tcPr/>
                </a:tc>
                <a:extLst>
                  <a:ext uri="{0D108BD9-81ED-4DB2-BD59-A6C34878D82A}">
                    <a16:rowId xmlns:a16="http://schemas.microsoft.com/office/drawing/2014/main" xmlns="" val="10005"/>
                  </a:ext>
                </a:extLst>
              </a:tr>
            </a:tbl>
          </a:graphicData>
        </a:graphic>
      </p:graphicFrame>
      <p:pic>
        <p:nvPicPr>
          <p:cNvPr id="7" name="Picture 6"/>
          <p:cNvPicPr>
            <a:picLocks noChangeAspect="1"/>
          </p:cNvPicPr>
          <p:nvPr/>
        </p:nvPicPr>
        <p:blipFill>
          <a:blip r:embed="rId4"/>
          <a:stretch>
            <a:fillRect/>
          </a:stretch>
        </p:blipFill>
        <p:spPr>
          <a:xfrm>
            <a:off x="457200" y="4838700"/>
            <a:ext cx="3329940" cy="1936606"/>
          </a:xfrm>
          <a:prstGeom prst="rect">
            <a:avLst/>
          </a:prstGeom>
        </p:spPr>
      </p:pic>
    </p:spTree>
    <p:extLst>
      <p:ext uri="{BB962C8B-B14F-4D97-AF65-F5344CB8AC3E}">
        <p14:creationId xmlns:p14="http://schemas.microsoft.com/office/powerpoint/2010/main" val="177739460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6762"/>
            <a:ext cx="8229600" cy="639762"/>
          </a:xfrm>
        </p:spPr>
        <p:txBody>
          <a:bodyPr/>
          <a:lstStyle/>
          <a:p>
            <a:pPr algn="l" rtl="0"/>
            <a:r>
              <a:rPr lang="es" b="0" i="0" u="none"/>
              <a:t>Ejemplo INTERSECTOR:  CSV:</a:t>
            </a:r>
          </a:p>
        </p:txBody>
      </p:sp>
      <p:pic>
        <p:nvPicPr>
          <p:cNvPr id="5122" name="Picture 2" descr="C:\Temp\BCD8.png"/>
          <p:cNvPicPr>
            <a:picLocks noChangeAspect="1" noChangeArrowheads="1"/>
          </p:cNvPicPr>
          <p:nvPr/>
        </p:nvPicPr>
        <p:blipFill>
          <a:blip r:embed="rId2" cstate="print"/>
          <a:srcRect/>
          <a:stretch>
            <a:fillRect/>
          </a:stretch>
        </p:blipFill>
        <p:spPr bwMode="auto">
          <a:xfrm>
            <a:off x="152400" y="1099777"/>
            <a:ext cx="5486400" cy="2060660"/>
          </a:xfrm>
          <a:prstGeom prst="rect">
            <a:avLst/>
          </a:prstGeom>
          <a:noFill/>
        </p:spPr>
      </p:pic>
      <p:pic>
        <p:nvPicPr>
          <p:cNvPr id="5123" name="Picture 3" descr="C:\Temp\BCD9.png"/>
          <p:cNvPicPr>
            <a:picLocks noChangeAspect="1" noChangeArrowheads="1"/>
          </p:cNvPicPr>
          <p:nvPr/>
        </p:nvPicPr>
        <p:blipFill>
          <a:blip r:embed="rId3" cstate="print"/>
          <a:srcRect/>
          <a:stretch>
            <a:fillRect/>
          </a:stretch>
        </p:blipFill>
        <p:spPr bwMode="auto">
          <a:xfrm>
            <a:off x="152400" y="5029200"/>
            <a:ext cx="5486400" cy="1666679"/>
          </a:xfrm>
          <a:prstGeom prst="rect">
            <a:avLst/>
          </a:prstGeom>
          <a:noFill/>
        </p:spPr>
      </p:pic>
      <p:pic>
        <p:nvPicPr>
          <p:cNvPr id="5124" name="Picture 4" descr="C:\Temp\BCDA.png"/>
          <p:cNvPicPr>
            <a:picLocks noChangeAspect="1" noChangeArrowheads="1"/>
          </p:cNvPicPr>
          <p:nvPr/>
        </p:nvPicPr>
        <p:blipFill>
          <a:blip r:embed="rId4" cstate="print"/>
          <a:srcRect/>
          <a:stretch>
            <a:fillRect/>
          </a:stretch>
        </p:blipFill>
        <p:spPr bwMode="auto">
          <a:xfrm>
            <a:off x="152400" y="3236376"/>
            <a:ext cx="5486400" cy="1792824"/>
          </a:xfrm>
          <a:prstGeom prst="rect">
            <a:avLst/>
          </a:prstGeom>
          <a:noFill/>
        </p:spPr>
      </p:pic>
      <p:sp>
        <p:nvSpPr>
          <p:cNvPr id="7" name="TextBox 6"/>
          <p:cNvSpPr txBox="1"/>
          <p:nvPr/>
        </p:nvSpPr>
        <p:spPr>
          <a:xfrm>
            <a:off x="5867400" y="1561365"/>
            <a:ext cx="1981200" cy="523220"/>
          </a:xfrm>
          <a:prstGeom prst="rect">
            <a:avLst/>
          </a:prstGeom>
          <a:noFill/>
          <a:ln w="19050">
            <a:solidFill>
              <a:schemeClr val="tx1"/>
            </a:solidFill>
          </a:ln>
        </p:spPr>
        <p:txBody>
          <a:bodyPr wrap="square" rtlCol="0">
            <a:spAutoFit/>
          </a:bodyPr>
          <a:lstStyle/>
          <a:p>
            <a:pPr algn="l" rtl="0"/>
            <a:r>
              <a:rPr lang="es" sz="1400" b="0" i="0" u="none" dirty="0"/>
              <a:t>Pestaña Levantamientos CSV</a:t>
            </a:r>
          </a:p>
        </p:txBody>
      </p:sp>
      <p:sp>
        <p:nvSpPr>
          <p:cNvPr id="8" name="TextBox 7"/>
          <p:cNvSpPr txBox="1"/>
          <p:nvPr/>
        </p:nvSpPr>
        <p:spPr>
          <a:xfrm>
            <a:off x="5867400" y="3276600"/>
            <a:ext cx="2133600" cy="584775"/>
          </a:xfrm>
          <a:prstGeom prst="rect">
            <a:avLst/>
          </a:prstGeom>
          <a:noFill/>
          <a:ln w="19050">
            <a:solidFill>
              <a:schemeClr val="tx1"/>
            </a:solidFill>
          </a:ln>
        </p:spPr>
        <p:txBody>
          <a:bodyPr wrap="square" rtlCol="0">
            <a:spAutoFit/>
          </a:bodyPr>
          <a:lstStyle/>
          <a:p>
            <a:pPr algn="l" rtl="0"/>
            <a:r>
              <a:rPr lang="es" sz="1600" b="0" i="0" u="none" dirty="0"/>
              <a:t>Sección 1</a:t>
            </a:r>
          </a:p>
          <a:p>
            <a:pPr algn="l" rtl="0"/>
            <a:r>
              <a:rPr lang="es" sz="1600" b="0" i="0" u="none" dirty="0"/>
              <a:t>5 Puntos de plantilla</a:t>
            </a:r>
          </a:p>
        </p:txBody>
      </p:sp>
      <p:sp>
        <p:nvSpPr>
          <p:cNvPr id="9" name="TextBox 8"/>
          <p:cNvSpPr txBox="1"/>
          <p:nvPr/>
        </p:nvSpPr>
        <p:spPr>
          <a:xfrm>
            <a:off x="5867400" y="5029200"/>
            <a:ext cx="2209800" cy="584775"/>
          </a:xfrm>
          <a:prstGeom prst="rect">
            <a:avLst/>
          </a:prstGeom>
          <a:solidFill>
            <a:schemeClr val="bg1"/>
          </a:solidFill>
          <a:ln w="19050">
            <a:solidFill>
              <a:schemeClr val="tx1"/>
            </a:solidFill>
          </a:ln>
        </p:spPr>
        <p:txBody>
          <a:bodyPr wrap="square" rtlCol="0">
            <a:spAutoFit/>
          </a:bodyPr>
          <a:lstStyle/>
          <a:p>
            <a:pPr algn="l" rtl="0"/>
            <a:r>
              <a:rPr lang="es" sz="1600" b="0" i="0" u="none" dirty="0"/>
              <a:t>Sección 28</a:t>
            </a:r>
          </a:p>
          <a:p>
            <a:pPr algn="l" rtl="0"/>
            <a:r>
              <a:rPr lang="es" sz="1600" b="0" i="0" u="none" dirty="0"/>
              <a:t>7 Puntos de plantilla</a:t>
            </a:r>
          </a:p>
        </p:txBody>
      </p:sp>
      <p:sp>
        <p:nvSpPr>
          <p:cNvPr id="10" name="Rectangle 9"/>
          <p:cNvSpPr/>
          <p:nvPr/>
        </p:nvSpPr>
        <p:spPr>
          <a:xfrm>
            <a:off x="39508" y="1746031"/>
            <a:ext cx="9067800" cy="3816429"/>
          </a:xfrm>
          <a:prstGeom prst="rect">
            <a:avLst/>
          </a:prstGeom>
          <a:solidFill>
            <a:schemeClr val="bg1"/>
          </a:solidFill>
        </p:spPr>
        <p:txBody>
          <a:bodyPr wrap="square">
            <a:spAutoFit/>
          </a:bodyPr>
          <a:lstStyle/>
          <a:p>
            <a:pPr algn="l" rtl="0"/>
            <a:r>
              <a:rPr lang="es" sz="1100" b="0" i="0" u="none" dirty="0">
                <a:latin typeface="Courier New" pitchFamily="49" charset="0"/>
                <a:cs typeface="Courier New" pitchFamily="49" charset="0"/>
              </a:rPr>
              <a:t> </a:t>
            </a:r>
            <a:r>
              <a:rPr lang="es" sz="1100" b="1" i="0" u="none" dirty="0">
                <a:latin typeface="Courier New" pitchFamily="49" charset="0"/>
                <a:cs typeface="Courier New" pitchFamily="49" charset="0"/>
              </a:rPr>
              <a:t>V1                                        V2</a:t>
            </a:r>
          </a:p>
          <a:p>
            <a:pPr algn="l" rtl="0"/>
            <a:r>
              <a:rPr lang="es" sz="1100" b="1" i="0" u="none" dirty="0">
                <a:latin typeface="Courier New" pitchFamily="49" charset="0"/>
                <a:cs typeface="Courier New" pitchFamily="49" charset="0"/>
              </a:rPr>
              <a:t>Sección                 Area           Vol     Accum Vol          Area           Vol     Accum Vol</a:t>
            </a:r>
            <a:endParaRPr lang="es" sz="1100" b="1" dirty="0">
              <a:latin typeface="Courier New" pitchFamily="49" charset="0"/>
              <a:cs typeface="Courier New" pitchFamily="49" charset="0"/>
            </a:endParaRPr>
          </a:p>
          <a:p>
            <a:pPr algn="l" rtl="0"/>
            <a:r>
              <a:rPr lang="es" sz="1100" b="1" i="0" u="none" dirty="0">
                <a:latin typeface="Courier New" pitchFamily="49" charset="0"/>
                <a:cs typeface="Courier New" pitchFamily="49" charset="0"/>
              </a:rPr>
              <a:t>__________________________________________________________________________________________________</a:t>
            </a:r>
          </a:p>
          <a:p>
            <a:pPr algn="l" rtl="0"/>
            <a:r>
              <a:rPr lang="es" sz="1100" b="1" i="0" u="none" dirty="0">
                <a:latin typeface="Courier New" pitchFamily="49" charset="0"/>
                <a:cs typeface="Courier New" pitchFamily="49" charset="0"/>
              </a:rPr>
              <a:t>0+25                  7350.4           0.0           0.0         251.0           0.0           0.0</a:t>
            </a:r>
          </a:p>
          <a:p>
            <a:pPr algn="l" rtl="0"/>
            <a:r>
              <a:rPr lang="es" sz="1100" b="1" i="0" u="none" dirty="0">
                <a:latin typeface="Courier New" pitchFamily="49" charset="0"/>
                <a:cs typeface="Courier New" pitchFamily="49" charset="0"/>
              </a:rPr>
              <a:t>0+75                  6795.1       13096.5       13096.5         265.0         477.7         477.7</a:t>
            </a:r>
          </a:p>
          <a:p>
            <a:pPr algn="l" rtl="0"/>
            <a:r>
              <a:rPr lang="es" sz="1100" b="1" i="0" u="none" dirty="0">
                <a:latin typeface="Courier New" pitchFamily="49" charset="0"/>
                <a:cs typeface="Courier New" pitchFamily="49" charset="0"/>
              </a:rPr>
              <a:t>1+25                  5779.4       11643.9       24740.4         280.0         504.7         982.4</a:t>
            </a:r>
          </a:p>
          <a:p>
            <a:pPr algn="l" rtl="0"/>
            <a:r>
              <a:rPr lang="es" sz="1100" b="1" i="0" u="none" dirty="0">
                <a:latin typeface="Courier New" pitchFamily="49" charset="0"/>
                <a:cs typeface="Courier New" pitchFamily="49" charset="0"/>
              </a:rPr>
              <a:t>1+75                  4774.9        9771.6       34512.0         288.0         525.9        1508.3</a:t>
            </a:r>
          </a:p>
          <a:p>
            <a:pPr algn="l" rtl="0"/>
            <a:r>
              <a:rPr lang="es" sz="1100" b="1" i="0" u="none" dirty="0">
                <a:latin typeface="Courier New" pitchFamily="49" charset="0"/>
                <a:cs typeface="Courier New" pitchFamily="49" charset="0"/>
              </a:rPr>
              <a:t>2+25                  4179.8        8292.1       42804.1         275.0         521.4        2029.6</a:t>
            </a:r>
          </a:p>
          <a:p>
            <a:pPr algn="l" rtl="0"/>
            <a:r>
              <a:rPr lang="es" sz="1100" b="1" i="0" u="none" dirty="0">
                <a:latin typeface="Courier New" pitchFamily="49" charset="0"/>
                <a:cs typeface="Courier New" pitchFamily="49" charset="0"/>
              </a:rPr>
              <a:t>2+75                  3866.8        7449.6       50253.7         289.0         522.2        2551.8</a:t>
            </a:r>
          </a:p>
          <a:p>
            <a:pPr algn="l" rtl="0"/>
            <a:r>
              <a:rPr lang="es" sz="1100" b="1" i="0" u="none" dirty="0">
                <a:latin typeface="Courier New" pitchFamily="49" charset="0"/>
                <a:cs typeface="Courier New" pitchFamily="49" charset="0"/>
              </a:rPr>
              <a:t>3+25                  3520.0        6840.3       57093.9         303.0         548.2        3100.0</a:t>
            </a:r>
          </a:p>
          <a:p>
            <a:pPr algn="l" rtl="0"/>
            <a:r>
              <a:rPr lang="es" sz="1100" b="1" i="0" u="none" dirty="0">
                <a:latin typeface="Courier New" pitchFamily="49" charset="0"/>
                <a:cs typeface="Courier New" pitchFamily="49" charset="0"/>
              </a:rPr>
              <a:t>.......................</a:t>
            </a:r>
          </a:p>
          <a:p>
            <a:pPr algn="l" rtl="0"/>
            <a:r>
              <a:rPr lang="es" sz="1100" b="1" i="0" u="none" dirty="0">
                <a:latin typeface="Courier New" pitchFamily="49" charset="0"/>
                <a:cs typeface="Courier New" pitchFamily="49" charset="0"/>
              </a:rPr>
              <a:t>.......................</a:t>
            </a:r>
          </a:p>
          <a:p>
            <a:pPr algn="l" rtl="0"/>
            <a:r>
              <a:rPr lang="es" sz="1100" b="1" i="0" u="none" dirty="0">
                <a:latin typeface="Courier New" pitchFamily="49" charset="0"/>
                <a:cs typeface="Courier New" pitchFamily="49" charset="0"/>
              </a:rPr>
              <a:t>50+75                 6590.1       11715.3      701840.8         378.0         706.4       35368.6</a:t>
            </a:r>
          </a:p>
          <a:p>
            <a:pPr algn="l" rtl="0"/>
            <a:r>
              <a:rPr lang="es" sz="1100" b="1" i="0" u="none" dirty="0">
                <a:latin typeface="Courier New" pitchFamily="49" charset="0"/>
                <a:cs typeface="Courier New" pitchFamily="49" charset="0"/>
              </a:rPr>
              <a:t>51+25                 7102.2       12679.7      714520.5         380.0         701.9       36070.5</a:t>
            </a:r>
          </a:p>
          <a:p>
            <a:pPr algn="l" rtl="0"/>
            <a:r>
              <a:rPr lang="es" sz="1100" b="1" i="0" u="none" dirty="0">
                <a:latin typeface="Courier New" pitchFamily="49" charset="0"/>
                <a:cs typeface="Courier New" pitchFamily="49" charset="0"/>
              </a:rPr>
              <a:t>51+75                 7851.1       13843.6      728364.1         385.0         708.2       36778.8</a:t>
            </a:r>
          </a:p>
          <a:p>
            <a:pPr algn="l" rtl="0"/>
            <a:r>
              <a:rPr lang="es" sz="1100" b="1" i="0" u="none" dirty="0">
                <a:latin typeface="Courier New" pitchFamily="49" charset="0"/>
                <a:cs typeface="Courier New" pitchFamily="49" charset="0"/>
              </a:rPr>
              <a:t>52+25                 8236.6       14898.0      743262.1         377.0         705.6       37484.4</a:t>
            </a:r>
          </a:p>
          <a:p>
            <a:pPr algn="l" rtl="0"/>
            <a:r>
              <a:rPr lang="es" sz="1100" b="1" i="0" u="none" dirty="0">
                <a:latin typeface="Courier New" pitchFamily="49" charset="0"/>
                <a:cs typeface="Courier New" pitchFamily="49" charset="0"/>
              </a:rPr>
              <a:t>52+75                 9232.4       16173.9      759436.0         392.0         712.0       38196.4</a:t>
            </a:r>
          </a:p>
          <a:p>
            <a:pPr algn="l" rtl="0"/>
            <a:r>
              <a:rPr lang="es" sz="1100" b="1" i="0" u="none" dirty="0">
                <a:latin typeface="Courier New" pitchFamily="49" charset="0"/>
                <a:cs typeface="Courier New" pitchFamily="49" charset="0"/>
              </a:rPr>
              <a:t>53+25                10066.2       17870.0      777306.0         400.0         733.4       38929.8</a:t>
            </a:r>
          </a:p>
          <a:p>
            <a:pPr algn="l" rtl="0"/>
            <a:r>
              <a:rPr lang="es" sz="1100" b="1" i="0" u="none" dirty="0">
                <a:latin typeface="Courier New" pitchFamily="49" charset="0"/>
                <a:cs typeface="Courier New" pitchFamily="49" charset="0"/>
              </a:rPr>
              <a:t>53+75                 9425.2       18047.8      795353.8         354.0         698.2       39627.9</a:t>
            </a:r>
          </a:p>
          <a:p>
            <a:pPr algn="l" rtl="0"/>
            <a:r>
              <a:rPr lang="es" sz="1100" b="1" i="0" u="none" dirty="0">
                <a:latin typeface="Courier New" pitchFamily="49" charset="0"/>
                <a:cs typeface="Courier New" pitchFamily="49" charset="0"/>
              </a:rPr>
              <a:t>54+25                 9237.8       17278.9      812632.7         324.0         627.7       40255.7</a:t>
            </a:r>
          </a:p>
          <a:p>
            <a:pPr algn="l" rtl="0"/>
            <a:r>
              <a:rPr lang="es" sz="1100" b="1" i="0" u="none" dirty="0">
                <a:latin typeface="Courier New" pitchFamily="49" charset="0"/>
                <a:cs typeface="Courier New" pitchFamily="49" charset="0"/>
              </a:rPr>
              <a:t>54+75                 7681.8       15667.4      828300.1         256.0         537.1       40792.7</a:t>
            </a:r>
          </a:p>
          <a:p>
            <a:pPr algn="l" rtl="0"/>
            <a:r>
              <a:rPr lang="es" sz="1100" b="1" i="0" u="none" dirty="0">
                <a:latin typeface="Courier New" pitchFamily="49" charset="0"/>
                <a:cs typeface="Courier New" pitchFamily="49" charset="0"/>
              </a:rPr>
              <a:t>55+25                 5896.5       12572.4      840872.5         187.0         410.2       41202.9</a:t>
            </a:r>
          </a:p>
        </p:txBody>
      </p:sp>
    </p:spTree>
    <p:extLst>
      <p:ext uri="{BB962C8B-B14F-4D97-AF65-F5344CB8AC3E}">
        <p14:creationId xmlns:p14="http://schemas.microsoft.com/office/powerpoint/2010/main" val="1164058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66" y="131914"/>
            <a:ext cx="2926080" cy="685800"/>
          </a:xfrm>
        </p:spPr>
        <p:txBody>
          <a:bodyPr/>
          <a:lstStyle/>
          <a:p>
            <a:pPr algn="l" rtl="0"/>
            <a:r>
              <a:rPr lang="es" b="0" i="0" u="none"/>
              <a:t>Práctica Edición</a:t>
            </a:r>
          </a:p>
        </p:txBody>
      </p:sp>
      <p:pic>
        <p:nvPicPr>
          <p:cNvPr id="4" name="Picture 2" descr="C:\Temp\SSS7.png"/>
          <p:cNvPicPr>
            <a:picLocks noChangeAspect="1" noChangeArrowheads="1"/>
          </p:cNvPicPr>
          <p:nvPr/>
        </p:nvPicPr>
        <p:blipFill>
          <a:blip r:embed="rId2" cstate="print"/>
          <a:stretch>
            <a:fillRect/>
          </a:stretch>
        </p:blipFill>
        <p:spPr bwMode="auto">
          <a:xfrm>
            <a:off x="5257632" y="1574102"/>
            <a:ext cx="2584041" cy="2794203"/>
          </a:xfrm>
          <a:prstGeom prst="rect">
            <a:avLst/>
          </a:prstGeom>
          <a:noFill/>
        </p:spPr>
      </p:pic>
      <p:sp>
        <p:nvSpPr>
          <p:cNvPr id="6" name="TextBox 5"/>
          <p:cNvSpPr txBox="1"/>
          <p:nvPr/>
        </p:nvSpPr>
        <p:spPr>
          <a:xfrm>
            <a:off x="4631647" y="1650633"/>
            <a:ext cx="2209800" cy="381000"/>
          </a:xfrm>
          <a:prstGeom prst="rect">
            <a:avLst/>
          </a:prstGeom>
          <a:noFill/>
        </p:spPr>
        <p:txBody>
          <a:bodyPr wrap="square" rtlCol="0">
            <a:spAutoFit/>
          </a:bodyPr>
          <a:lstStyle/>
          <a:p>
            <a:pPr algn="l" rtl="0"/>
            <a:r>
              <a:rPr lang="es" b="0" i="0" u="none">
                <a:solidFill>
                  <a:schemeClr val="tx1">
                    <a:lumMod val="65000"/>
                    <a:lumOff val="35000"/>
                  </a:schemeClr>
                </a:solidFill>
              </a:rPr>
              <a:t>Modelo Original</a:t>
            </a:r>
          </a:p>
        </p:txBody>
      </p:sp>
      <p:sp>
        <p:nvSpPr>
          <p:cNvPr id="7" name="TextBox 6"/>
          <p:cNvSpPr txBox="1"/>
          <p:nvPr/>
        </p:nvSpPr>
        <p:spPr>
          <a:xfrm>
            <a:off x="5061078" y="5102147"/>
            <a:ext cx="2362200" cy="369332"/>
          </a:xfrm>
          <a:prstGeom prst="rect">
            <a:avLst/>
          </a:prstGeom>
          <a:noFill/>
        </p:spPr>
        <p:txBody>
          <a:bodyPr wrap="square" rtlCol="0">
            <a:spAutoFit/>
          </a:bodyPr>
          <a:lstStyle/>
          <a:p>
            <a:pPr algn="l" rtl="0"/>
            <a:r>
              <a:rPr lang="es" b="0" i="0" u="none" dirty="0">
                <a:solidFill>
                  <a:schemeClr val="tx1">
                    <a:lumMod val="65000"/>
                    <a:lumOff val="35000"/>
                  </a:schemeClr>
                </a:solidFill>
              </a:rPr>
              <a:t>Modelo Editado</a:t>
            </a:r>
          </a:p>
        </p:txBody>
      </p:sp>
      <p:graphicFrame>
        <p:nvGraphicFramePr>
          <p:cNvPr id="9" name="Table 8"/>
          <p:cNvGraphicFramePr>
            <a:graphicFrameLocks noGrp="1"/>
          </p:cNvGraphicFramePr>
          <p:nvPr>
            <p:extLst>
              <p:ext uri="{D42A27DB-BD31-4B8C-83A1-F6EECF244321}">
                <p14:modId xmlns:p14="http://schemas.microsoft.com/office/powerpoint/2010/main" val="4021568829"/>
              </p:ext>
            </p:extLst>
          </p:nvPr>
        </p:nvGraphicFramePr>
        <p:xfrm>
          <a:off x="489066" y="1413115"/>
          <a:ext cx="3276600" cy="2428240"/>
        </p:xfrm>
        <a:graphic>
          <a:graphicData uri="http://schemas.openxmlformats.org/drawingml/2006/table">
            <a:tbl>
              <a:tblPr firstRow="1" bandRow="1">
                <a:tableStyleId>{21E4AEA4-8DFA-4A89-87EB-49C32662AFE0}</a:tableStyleId>
              </a:tblPr>
              <a:tblGrid>
                <a:gridCol w="1638300">
                  <a:extLst>
                    <a:ext uri="{9D8B030D-6E8A-4147-A177-3AD203B41FA5}">
                      <a16:colId xmlns:a16="http://schemas.microsoft.com/office/drawing/2014/main" xmlns="" val="20000"/>
                    </a:ext>
                  </a:extLst>
                </a:gridCol>
                <a:gridCol w="1638300">
                  <a:extLst>
                    <a:ext uri="{9D8B030D-6E8A-4147-A177-3AD203B41FA5}">
                      <a16:colId xmlns:a16="http://schemas.microsoft.com/office/drawing/2014/main" xmlns="" val="20001"/>
                    </a:ext>
                  </a:extLst>
                </a:gridCol>
              </a:tblGrid>
              <a:tr h="0">
                <a:tc>
                  <a:txBody>
                    <a:bodyPr/>
                    <a:lstStyle/>
                    <a:p>
                      <a:pPr algn="l" rtl="0"/>
                      <a:r>
                        <a:rPr lang="es" b="0" i="0" u="none"/>
                        <a:t>Programa</a:t>
                      </a:r>
                    </a:p>
                  </a:txBody>
                  <a:tcPr/>
                </a:tc>
                <a:tc>
                  <a:txBody>
                    <a:bodyPr/>
                    <a:lstStyle/>
                    <a:p>
                      <a:pPr algn="l" rtl="0"/>
                      <a:r>
                        <a:rPr lang="es"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SSS.XYZ</a:t>
                      </a:r>
                    </a:p>
                  </a:txBody>
                  <a:tcPr/>
                </a:tc>
                <a:extLst>
                  <a:ext uri="{0D108BD9-81ED-4DB2-BD59-A6C34878D82A}">
                    <a16:rowId xmlns:a16="http://schemas.microsoft.com/office/drawing/2014/main" xmlns="" val="10001"/>
                  </a:ext>
                </a:extLst>
              </a:tr>
              <a:tr h="370840">
                <a:tc>
                  <a:txBody>
                    <a:bodyPr/>
                    <a:lstStyle/>
                    <a:p>
                      <a:pPr algn="l" rtl="0"/>
                      <a:r>
                        <a:rPr lang="es" sz="1600" b="0" i="0" u="none"/>
                        <a:t>LADO MAX TIN</a:t>
                      </a:r>
                      <a:endParaRPr lang="es" sz="1600" dirty="0"/>
                    </a:p>
                  </a:txBody>
                  <a:tcPr/>
                </a:tc>
                <a:tc>
                  <a:txBody>
                    <a:bodyPr/>
                    <a:lstStyle/>
                    <a:p>
                      <a:pPr algn="l" rtl="0"/>
                      <a:r>
                        <a:rPr lang="es" sz="1600" b="0" i="0" u="none"/>
                        <a:t>200</a:t>
                      </a:r>
                    </a:p>
                  </a:txBody>
                  <a:tcPr/>
                </a:tc>
                <a:extLst>
                  <a:ext uri="{0D108BD9-81ED-4DB2-BD59-A6C34878D82A}">
                    <a16:rowId xmlns:a16="http://schemas.microsoft.com/office/drawing/2014/main" xmlns="" val="10002"/>
                  </a:ext>
                </a:extLst>
              </a:tr>
              <a:tr h="370840">
                <a:tc>
                  <a:txBody>
                    <a:bodyPr/>
                    <a:lstStyle/>
                    <a:p>
                      <a:pPr algn="l" rtl="0"/>
                      <a:r>
                        <a:rPr lang="es" sz="1600" b="0" i="0" u="none"/>
                        <a:t>Modo-Z</a:t>
                      </a:r>
                    </a:p>
                  </a:txBody>
                  <a:tcPr/>
                </a:tc>
                <a:tc>
                  <a:txBody>
                    <a:bodyPr/>
                    <a:lstStyle/>
                    <a:p>
                      <a:pPr algn="l" rtl="0"/>
                      <a:r>
                        <a:rPr lang="es" sz="1600" b="0" i="0" u="none"/>
                        <a:t>Elevación</a:t>
                      </a:r>
                    </a:p>
                  </a:txBody>
                  <a:tcPr/>
                </a:tc>
                <a:extLst>
                  <a:ext uri="{0D108BD9-81ED-4DB2-BD59-A6C34878D82A}">
                    <a16:rowId xmlns:a16="http://schemas.microsoft.com/office/drawing/2014/main" xmlns="" val="10003"/>
                  </a:ext>
                </a:extLst>
              </a:tr>
              <a:tr h="370840">
                <a:tc>
                  <a:txBody>
                    <a:bodyPr/>
                    <a:lstStyle/>
                    <a:p>
                      <a:pPr algn="l" rtl="0"/>
                      <a:r>
                        <a:rPr lang="es" sz="1600" b="0" i="0" u="none"/>
                        <a:t>Rango Color</a:t>
                      </a:r>
                    </a:p>
                  </a:txBody>
                  <a:tcPr/>
                </a:tc>
                <a:tc>
                  <a:txBody>
                    <a:bodyPr/>
                    <a:lstStyle/>
                    <a:p>
                      <a:pPr algn="l" rtl="0"/>
                      <a:r>
                        <a:rPr lang="es" sz="1600" b="0" i="0" u="none"/>
                        <a:t>1790 a 1850</a:t>
                      </a:r>
                    </a:p>
                  </a:txBody>
                  <a:tcPr/>
                </a:tc>
                <a:extLst>
                  <a:ext uri="{0D108BD9-81ED-4DB2-BD59-A6C34878D82A}">
                    <a16:rowId xmlns:a16="http://schemas.microsoft.com/office/drawing/2014/main" xmlns="" val="10004"/>
                  </a:ext>
                </a:extLst>
              </a:tr>
              <a:tr h="370840">
                <a:tc gridSpan="2">
                  <a:txBody>
                    <a:bodyPr/>
                    <a:lstStyle/>
                    <a:p>
                      <a:pPr algn="l" rtl="0"/>
                      <a:r>
                        <a:rPr lang="es" sz="1600" b="0" i="0" u="none"/>
                        <a:t>Edite su modelo para remover triángulos no apropiados.</a:t>
                      </a:r>
                      <a:endParaRPr lang="es" sz="1600" dirty="0"/>
                    </a:p>
                  </a:txBody>
                  <a:tcPr/>
                </a:tc>
                <a:tc hMerge="1">
                  <a:txBody>
                    <a:bodyPr/>
                    <a:lstStyle/>
                    <a:p>
                      <a:endParaRPr lang="es" dirty="0"/>
                    </a:p>
                  </a:txBody>
                  <a:tcPr/>
                </a:tc>
                <a:extLst>
                  <a:ext uri="{0D108BD9-81ED-4DB2-BD59-A6C34878D82A}">
                    <a16:rowId xmlns:a16="http://schemas.microsoft.com/office/drawing/2014/main" xmlns="" val="10005"/>
                  </a:ext>
                </a:extLst>
              </a:tr>
            </a:tbl>
          </a:graphicData>
        </a:graphic>
      </p:graphicFrame>
      <p:pic>
        <p:nvPicPr>
          <p:cNvPr id="3" name="Picture 2"/>
          <p:cNvPicPr>
            <a:picLocks noChangeAspect="1"/>
          </p:cNvPicPr>
          <p:nvPr/>
        </p:nvPicPr>
        <p:blipFill>
          <a:blip r:embed="rId3"/>
          <a:stretch>
            <a:fillRect/>
          </a:stretch>
        </p:blipFill>
        <p:spPr>
          <a:xfrm>
            <a:off x="489066" y="3997036"/>
            <a:ext cx="3993414" cy="2339110"/>
          </a:xfrm>
          <a:prstGeom prst="rect">
            <a:avLst/>
          </a:prstGeom>
        </p:spPr>
      </p:pic>
      <p:pic>
        <p:nvPicPr>
          <p:cNvPr id="147458" name="Picture 2" descr="C:\Temp\SSS7.png"/>
          <p:cNvPicPr>
            <a:picLocks noChangeAspect="1" noChangeArrowheads="1"/>
          </p:cNvPicPr>
          <p:nvPr/>
        </p:nvPicPr>
        <p:blipFill>
          <a:blip r:embed="rId4" cstate="print"/>
          <a:srcRect/>
          <a:stretch>
            <a:fillRect/>
          </a:stretch>
        </p:blipFill>
        <p:spPr bwMode="auto">
          <a:xfrm>
            <a:off x="6199909" y="3506122"/>
            <a:ext cx="2767922" cy="2717672"/>
          </a:xfrm>
          <a:prstGeom prst="rect">
            <a:avLst/>
          </a:prstGeom>
          <a:noFill/>
        </p:spPr>
      </p:pic>
    </p:spTree>
    <p:extLst>
      <p:ext uri="{BB962C8B-B14F-4D97-AF65-F5344CB8AC3E}">
        <p14:creationId xmlns:p14="http://schemas.microsoft.com/office/powerpoint/2010/main" val="18516323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DISEÑO CANAL</a:t>
            </a:r>
          </a:p>
        </p:txBody>
      </p:sp>
      <p:sp>
        <p:nvSpPr>
          <p:cNvPr id="7" name="Slide Number Placeholder 6"/>
          <p:cNvSpPr>
            <a:spLocks noGrp="1"/>
          </p:cNvSpPr>
          <p:nvPr>
            <p:ph type="sldNum" sz="quarter" idx="12"/>
          </p:nvPr>
        </p:nvSpPr>
        <p:spPr/>
        <p:txBody>
          <a:bodyPr/>
          <a:lstStyle/>
          <a:p>
            <a:pPr algn="l" rtl="0">
              <a:defRPr/>
            </a:pPr>
            <a:fld id="{F8ACDD5C-7E0E-412D-8A05-E8490F9BA6A6}" type="slidenum">
              <a:rPr/>
              <a:pPr algn="l" rtl="0">
                <a:defRPr/>
              </a:pPr>
              <a:t>80</a:t>
            </a:fld>
            <a:endParaRPr lang="es"/>
          </a:p>
        </p:txBody>
      </p:sp>
    </p:spTree>
    <p:extLst>
      <p:ext uri="{BB962C8B-B14F-4D97-AF65-F5344CB8AC3E}">
        <p14:creationId xmlns:p14="http://schemas.microsoft.com/office/powerpoint/2010/main" val="265636789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pPr algn="l" rtl="0"/>
            <a:r>
              <a:rPr lang="es" b="0" i="0" u="none"/>
              <a:t>DISEÑO CANAL</a:t>
            </a:r>
          </a:p>
        </p:txBody>
      </p:sp>
      <p:pic>
        <p:nvPicPr>
          <p:cNvPr id="6146" name="Picture 2" descr="C:\Temp\DEF1.png"/>
          <p:cNvPicPr>
            <a:picLocks noChangeAspect="1" noChangeArrowheads="1"/>
          </p:cNvPicPr>
          <p:nvPr/>
        </p:nvPicPr>
        <p:blipFill>
          <a:blip r:embed="rId2" cstate="print"/>
          <a:srcRect/>
          <a:stretch>
            <a:fillRect/>
          </a:stretch>
        </p:blipFill>
        <p:spPr bwMode="auto">
          <a:xfrm>
            <a:off x="457200" y="1373192"/>
            <a:ext cx="6670783" cy="3748951"/>
          </a:xfrm>
          <a:prstGeom prst="rect">
            <a:avLst/>
          </a:prstGeom>
          <a:noFill/>
        </p:spPr>
      </p:pic>
      <p:sp>
        <p:nvSpPr>
          <p:cNvPr id="7" name="TextBox 6"/>
          <p:cNvSpPr txBox="1"/>
          <p:nvPr/>
        </p:nvSpPr>
        <p:spPr>
          <a:xfrm>
            <a:off x="381000" y="5265420"/>
            <a:ext cx="8229600" cy="923330"/>
          </a:xfrm>
          <a:prstGeom prst="rect">
            <a:avLst/>
          </a:prstGeom>
          <a:solidFill>
            <a:schemeClr val="bg1"/>
          </a:solidFill>
          <a:ln>
            <a:noFill/>
          </a:ln>
        </p:spPr>
        <p:txBody>
          <a:bodyPr wrap="square" rtlCol="0">
            <a:spAutoFit/>
          </a:bodyPr>
          <a:lstStyle/>
          <a:p>
            <a:pPr algn="l" rtl="0"/>
            <a:r>
              <a:rPr lang="es" b="0" i="0" u="none" dirty="0">
                <a:solidFill>
                  <a:schemeClr val="tx1">
                    <a:lumMod val="65000"/>
                    <a:lumOff val="35000"/>
                  </a:schemeClr>
                </a:solidFill>
              </a:rPr>
              <a:t>Al entrar la geometría de su canal, DISEÑO CANAL (CD) generará líneas planeadas que </a:t>
            </a:r>
            <a:r>
              <a:rPr lang="es" b="0" i="0" u="none" dirty="0" smtClean="0">
                <a:solidFill>
                  <a:schemeClr val="tx1">
                    <a:lumMod val="65000"/>
                    <a:lumOff val="35000"/>
                  </a:schemeClr>
                </a:solidFill>
              </a:rPr>
              <a:t>tienen </a:t>
            </a:r>
            <a:r>
              <a:rPr lang="es" b="0" i="0" u="none" dirty="0">
                <a:solidFill>
                  <a:schemeClr val="tx1">
                    <a:lumMod val="65000"/>
                    <a:lumOff val="35000"/>
                  </a:schemeClr>
                </a:solidFill>
              </a:rPr>
              <a:t>los diseños de secciones transversales insertos para cada línea.</a:t>
            </a:r>
          </a:p>
        </p:txBody>
      </p:sp>
    </p:spTree>
    <p:extLst>
      <p:ext uri="{BB962C8B-B14F-4D97-AF65-F5344CB8AC3E}">
        <p14:creationId xmlns:p14="http://schemas.microsoft.com/office/powerpoint/2010/main" val="41466483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DISEÑO CANAL</a:t>
            </a:r>
            <a:r>
              <a:rPr lang="es" sz="2400"/>
              <a:t/>
            </a:r>
            <a:br>
              <a:rPr lang="es" sz="2400"/>
            </a:br>
            <a:r>
              <a:rPr lang="es" sz="2400" b="0" i="0" u="none"/>
              <a:t>Qué se necesita</a:t>
            </a:r>
            <a:endParaRPr lang="es" dirty="0"/>
          </a:p>
        </p:txBody>
      </p:sp>
      <p:sp>
        <p:nvSpPr>
          <p:cNvPr id="4" name="TextBox 3"/>
          <p:cNvSpPr txBox="1"/>
          <p:nvPr/>
        </p:nvSpPr>
        <p:spPr>
          <a:xfrm>
            <a:off x="304800" y="1371600"/>
            <a:ext cx="2514600" cy="830997"/>
          </a:xfrm>
          <a:prstGeom prst="rect">
            <a:avLst/>
          </a:prstGeom>
          <a:solidFill>
            <a:srgbClr val="0000FF"/>
          </a:solidFill>
          <a:ln>
            <a:solidFill>
              <a:schemeClr val="tx1"/>
            </a:solidFill>
          </a:ln>
        </p:spPr>
        <p:txBody>
          <a:bodyPr wrap="square" rtlCol="0">
            <a:spAutoFit/>
          </a:bodyPr>
          <a:lstStyle/>
          <a:p>
            <a:pPr algn="l" rtl="0"/>
            <a:r>
              <a:rPr lang="es" sz="1600" b="0" i="0" u="none" dirty="0">
                <a:solidFill>
                  <a:schemeClr val="bg1"/>
                </a:solidFill>
              </a:rPr>
              <a:t>Puntos </a:t>
            </a:r>
            <a:r>
              <a:rPr lang="es" sz="1600" b="0" i="0" u="none" dirty="0" smtClean="0">
                <a:solidFill>
                  <a:schemeClr val="bg1"/>
                </a:solidFill>
              </a:rPr>
              <a:t>Línea </a:t>
            </a:r>
            <a:r>
              <a:rPr lang="es" sz="1600" b="0" i="0" u="none" dirty="0">
                <a:solidFill>
                  <a:schemeClr val="bg1"/>
                </a:solidFill>
              </a:rPr>
              <a:t>central</a:t>
            </a:r>
          </a:p>
          <a:p>
            <a:pPr algn="l" rtl="0"/>
            <a:r>
              <a:rPr lang="es" sz="1600" b="0" i="0" u="none" dirty="0">
                <a:solidFill>
                  <a:schemeClr val="bg1"/>
                </a:solidFill>
              </a:rPr>
              <a:t>X – Y – Z - Encadenamiento</a:t>
            </a:r>
            <a:endParaRPr lang="es" sz="1600" dirty="0">
              <a:solidFill>
                <a:schemeClr val="bg1"/>
              </a:solidFill>
            </a:endParaRPr>
          </a:p>
        </p:txBody>
      </p:sp>
      <p:sp>
        <p:nvSpPr>
          <p:cNvPr id="5" name="TextBox 4"/>
          <p:cNvSpPr txBox="1"/>
          <p:nvPr/>
        </p:nvSpPr>
        <p:spPr>
          <a:xfrm>
            <a:off x="304800" y="2406357"/>
            <a:ext cx="2514600" cy="830997"/>
          </a:xfrm>
          <a:prstGeom prst="rect">
            <a:avLst/>
          </a:prstGeom>
          <a:solidFill>
            <a:srgbClr val="0000FF"/>
          </a:solidFill>
          <a:ln>
            <a:solidFill>
              <a:schemeClr val="tx1"/>
            </a:solidFill>
          </a:ln>
        </p:spPr>
        <p:txBody>
          <a:bodyPr wrap="square" rtlCol="0">
            <a:spAutoFit/>
          </a:bodyPr>
          <a:lstStyle/>
          <a:p>
            <a:pPr algn="l" rtl="0"/>
            <a:r>
              <a:rPr lang="es" sz="1600" b="0" i="0" u="none">
                <a:solidFill>
                  <a:schemeClr val="bg1"/>
                </a:solidFill>
              </a:rPr>
              <a:t>Puntos Base Talud Base Talud Izq</a:t>
            </a:r>
          </a:p>
          <a:p>
            <a:pPr algn="l" rtl="0"/>
            <a:r>
              <a:rPr lang="es" sz="1600" b="0" i="0" u="none">
                <a:solidFill>
                  <a:schemeClr val="bg1"/>
                </a:solidFill>
              </a:rPr>
              <a:t>X – Y – Z – Talud Lateral</a:t>
            </a:r>
          </a:p>
        </p:txBody>
      </p:sp>
      <p:sp>
        <p:nvSpPr>
          <p:cNvPr id="6" name="TextBox 5"/>
          <p:cNvSpPr txBox="1"/>
          <p:nvPr/>
        </p:nvSpPr>
        <p:spPr>
          <a:xfrm>
            <a:off x="304800" y="3483835"/>
            <a:ext cx="2514600" cy="830997"/>
          </a:xfrm>
          <a:prstGeom prst="rect">
            <a:avLst/>
          </a:prstGeom>
          <a:solidFill>
            <a:srgbClr val="0000FF"/>
          </a:solidFill>
          <a:ln>
            <a:solidFill>
              <a:schemeClr val="tx1"/>
            </a:solidFill>
          </a:ln>
        </p:spPr>
        <p:txBody>
          <a:bodyPr wrap="square" rtlCol="0">
            <a:spAutoFit/>
          </a:bodyPr>
          <a:lstStyle/>
          <a:p>
            <a:pPr algn="l" rtl="0"/>
            <a:r>
              <a:rPr lang="es" sz="1600" b="0" i="0" u="none" dirty="0">
                <a:solidFill>
                  <a:schemeClr val="bg1"/>
                </a:solidFill>
              </a:rPr>
              <a:t>Puntos Base Talud Derecho</a:t>
            </a:r>
          </a:p>
          <a:p>
            <a:pPr algn="l" rtl="0"/>
            <a:r>
              <a:rPr lang="es" sz="1600" b="0" i="0" u="none" dirty="0">
                <a:solidFill>
                  <a:schemeClr val="bg1"/>
                </a:solidFill>
              </a:rPr>
              <a:t>X – Y – Z – Talud Lateral</a:t>
            </a:r>
          </a:p>
        </p:txBody>
      </p:sp>
      <p:sp>
        <p:nvSpPr>
          <p:cNvPr id="7" name="TextBox 6"/>
          <p:cNvSpPr txBox="1"/>
          <p:nvPr/>
        </p:nvSpPr>
        <p:spPr>
          <a:xfrm>
            <a:off x="304800" y="4527138"/>
            <a:ext cx="2514600" cy="553998"/>
          </a:xfrm>
          <a:prstGeom prst="rect">
            <a:avLst/>
          </a:prstGeom>
          <a:solidFill>
            <a:srgbClr val="0000FF"/>
          </a:solidFill>
          <a:ln>
            <a:solidFill>
              <a:schemeClr val="tx1"/>
            </a:solidFill>
            <a:prstDash val="dash"/>
          </a:ln>
        </p:spPr>
        <p:txBody>
          <a:bodyPr wrap="square" rtlCol="0">
            <a:spAutoFit/>
          </a:bodyPr>
          <a:lstStyle/>
          <a:p>
            <a:pPr algn="l" rtl="0"/>
            <a:r>
              <a:rPr lang="es" sz="1400" b="0" i="0" u="none">
                <a:solidFill>
                  <a:schemeClr val="bg1"/>
                </a:solidFill>
              </a:rPr>
              <a:t>Puntos Dársena de Giro Izq</a:t>
            </a:r>
          </a:p>
          <a:p>
            <a:pPr algn="l" rtl="0"/>
            <a:r>
              <a:rPr lang="es" sz="1600" b="0" i="0" u="none">
                <a:solidFill>
                  <a:schemeClr val="bg1"/>
                </a:solidFill>
              </a:rPr>
              <a:t>X – Y – Z – Talud Lateral</a:t>
            </a:r>
          </a:p>
        </p:txBody>
      </p:sp>
      <p:sp>
        <p:nvSpPr>
          <p:cNvPr id="8" name="TextBox 7"/>
          <p:cNvSpPr txBox="1"/>
          <p:nvPr/>
        </p:nvSpPr>
        <p:spPr>
          <a:xfrm>
            <a:off x="228600" y="5357504"/>
            <a:ext cx="2590800" cy="769441"/>
          </a:xfrm>
          <a:prstGeom prst="rect">
            <a:avLst/>
          </a:prstGeom>
          <a:solidFill>
            <a:srgbClr val="0000FF"/>
          </a:solidFill>
          <a:ln>
            <a:solidFill>
              <a:schemeClr val="tx1"/>
            </a:solidFill>
            <a:prstDash val="dash"/>
          </a:ln>
        </p:spPr>
        <p:txBody>
          <a:bodyPr wrap="square" rtlCol="0">
            <a:spAutoFit/>
          </a:bodyPr>
          <a:lstStyle/>
          <a:p>
            <a:pPr algn="l" rtl="0"/>
            <a:r>
              <a:rPr lang="es" sz="1400" b="0" i="0" u="none">
                <a:solidFill>
                  <a:schemeClr val="bg1"/>
                </a:solidFill>
              </a:rPr>
              <a:t>Puntos Dársena de Giro Derecha</a:t>
            </a:r>
          </a:p>
          <a:p>
            <a:pPr algn="l" rtl="0"/>
            <a:r>
              <a:rPr lang="es" sz="1600" b="0" i="0" u="none">
                <a:solidFill>
                  <a:schemeClr val="bg1"/>
                </a:solidFill>
              </a:rPr>
              <a:t>X – Y – Z – Talud Lateral</a:t>
            </a:r>
          </a:p>
        </p:txBody>
      </p:sp>
      <p:sp>
        <p:nvSpPr>
          <p:cNvPr id="9" name="Rounded Rectangle 8"/>
          <p:cNvSpPr/>
          <p:nvPr/>
        </p:nvSpPr>
        <p:spPr>
          <a:xfrm>
            <a:off x="3657600" y="2496312"/>
            <a:ext cx="3962400" cy="1752600"/>
          </a:xfrm>
          <a:prstGeom prst="round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400" b="1" i="0" u="sng" dirty="0"/>
              <a:t>General</a:t>
            </a:r>
          </a:p>
          <a:p>
            <a:pPr algn="l" rtl="0"/>
            <a:r>
              <a:rPr lang="es" sz="1400" b="1" i="0" u="none" dirty="0"/>
              <a:t>Tope del Banco (L/R) Valor-Z</a:t>
            </a:r>
          </a:p>
          <a:p>
            <a:pPr algn="l" rtl="0"/>
            <a:r>
              <a:rPr lang="es" sz="1400" b="1" i="0" u="none" dirty="0"/>
              <a:t>Distancia Extensión (L/R) mas allá TOB</a:t>
            </a:r>
          </a:p>
          <a:p>
            <a:pPr algn="l" rtl="0"/>
            <a:r>
              <a:rPr lang="es" sz="1400" b="1" i="0" u="none" dirty="0"/>
              <a:t>Espaciamiento entre Líneas Planeadas</a:t>
            </a:r>
          </a:p>
          <a:p>
            <a:pPr algn="l" rtl="0"/>
            <a:r>
              <a:rPr lang="es" sz="1400" b="1" i="0" u="none" dirty="0"/>
              <a:t>Esquema Nombres</a:t>
            </a:r>
          </a:p>
          <a:p>
            <a:pPr algn="l" rtl="0"/>
            <a:r>
              <a:rPr lang="es" sz="1400" b="1" i="0" u="none" dirty="0" smtClean="0"/>
              <a:t>Esquinas Inteligentes </a:t>
            </a:r>
            <a:r>
              <a:rPr lang="es" sz="1400" b="1" i="0" u="none" dirty="0"/>
              <a:t>(Y/N)</a:t>
            </a:r>
          </a:p>
        </p:txBody>
      </p:sp>
      <p:cxnSp>
        <p:nvCxnSpPr>
          <p:cNvPr id="11" name="Straight Arrow Connector 10"/>
          <p:cNvCxnSpPr>
            <a:stCxn id="6" idx="3"/>
            <a:endCxn id="9" idx="1"/>
          </p:cNvCxnSpPr>
          <p:nvPr/>
        </p:nvCxnSpPr>
        <p:spPr>
          <a:xfrm flipV="1">
            <a:off x="2819400" y="3372612"/>
            <a:ext cx="838200" cy="52672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4" idx="3"/>
            <a:endCxn id="9" idx="1"/>
          </p:cNvCxnSpPr>
          <p:nvPr/>
        </p:nvCxnSpPr>
        <p:spPr>
          <a:xfrm>
            <a:off x="2819400" y="1787099"/>
            <a:ext cx="838200" cy="1585513"/>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5" idx="3"/>
            <a:endCxn id="9" idx="1"/>
          </p:cNvCxnSpPr>
          <p:nvPr/>
        </p:nvCxnSpPr>
        <p:spPr>
          <a:xfrm>
            <a:off x="2819400" y="2821856"/>
            <a:ext cx="838200" cy="550756"/>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7" idx="3"/>
            <a:endCxn id="9" idx="1"/>
          </p:cNvCxnSpPr>
          <p:nvPr/>
        </p:nvCxnSpPr>
        <p:spPr>
          <a:xfrm flipV="1">
            <a:off x="2819400" y="3372612"/>
            <a:ext cx="838200" cy="1431525"/>
          </a:xfrm>
          <a:prstGeom prst="bentConnector3">
            <a:avLst>
              <a:gd name="adj1" fmla="val 50000"/>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8" idx="3"/>
            <a:endCxn id="9" idx="1"/>
          </p:cNvCxnSpPr>
          <p:nvPr/>
        </p:nvCxnSpPr>
        <p:spPr>
          <a:xfrm flipV="1">
            <a:off x="2819400" y="3372612"/>
            <a:ext cx="838200" cy="2369613"/>
          </a:xfrm>
          <a:prstGeom prst="bentConnector3">
            <a:avLst>
              <a:gd name="adj1" fmla="val 50000"/>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4267200" y="4953000"/>
            <a:ext cx="2743200" cy="129540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1600" b="1" i="0" u="sng" dirty="0" smtClean="0"/>
              <a:t>Salva:</a:t>
            </a:r>
            <a:endParaRPr lang="es" sz="1600" b="1" i="0" u="sng" dirty="0"/>
          </a:p>
          <a:p>
            <a:pPr algn="ctr" rtl="0"/>
            <a:r>
              <a:rPr lang="es" sz="1400" b="1" i="0" u="none" dirty="0"/>
              <a:t>Archivo Línea Planeada (*.LNW)</a:t>
            </a:r>
          </a:p>
          <a:p>
            <a:pPr algn="ctr" rtl="0"/>
            <a:r>
              <a:rPr lang="es" sz="1400" b="1" i="0" u="none" dirty="0"/>
              <a:t>Archivo Plan Canal (PLN)</a:t>
            </a:r>
          </a:p>
        </p:txBody>
      </p:sp>
      <p:cxnSp>
        <p:nvCxnSpPr>
          <p:cNvPr id="22" name="Straight Arrow Connector 21"/>
          <p:cNvCxnSpPr>
            <a:stCxn id="9" idx="2"/>
            <a:endCxn id="20" idx="0"/>
          </p:cNvCxnSpPr>
          <p:nvPr/>
        </p:nvCxnSpPr>
        <p:spPr>
          <a:xfrm rot="5400000">
            <a:off x="5286756" y="4600956"/>
            <a:ext cx="704088"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5569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283"/>
            <a:ext cx="6294120" cy="1143000"/>
          </a:xfrm>
        </p:spPr>
        <p:txBody>
          <a:bodyPr/>
          <a:lstStyle/>
          <a:p>
            <a:pPr algn="l" rtl="0"/>
            <a:r>
              <a:rPr lang="es" b="0" i="0" u="none"/>
              <a:t>DISEÑO CANAL:  Ejemplo #1</a:t>
            </a:r>
          </a:p>
        </p:txBody>
      </p:sp>
      <p:sp>
        <p:nvSpPr>
          <p:cNvPr id="4" name="TextBox 3"/>
          <p:cNvSpPr txBox="1"/>
          <p:nvPr/>
        </p:nvSpPr>
        <p:spPr>
          <a:xfrm>
            <a:off x="304800" y="1089802"/>
            <a:ext cx="2971800" cy="1231106"/>
          </a:xfrm>
          <a:prstGeom prst="rect">
            <a:avLst/>
          </a:prstGeom>
          <a:solidFill>
            <a:srgbClr val="0000FF"/>
          </a:solidFill>
          <a:ln>
            <a:solidFill>
              <a:schemeClr val="tx1"/>
            </a:solidFill>
          </a:ln>
        </p:spPr>
        <p:txBody>
          <a:bodyPr wrap="square" rtlCol="0">
            <a:spAutoFit/>
          </a:bodyPr>
          <a:lstStyle/>
          <a:p>
            <a:pPr algn="l" rtl="0"/>
            <a:r>
              <a:rPr lang="es" b="0" i="0" u="none" dirty="0">
                <a:solidFill>
                  <a:schemeClr val="bg1"/>
                </a:solidFill>
              </a:rPr>
              <a:t>Puntos </a:t>
            </a:r>
            <a:r>
              <a:rPr lang="es" b="0" i="0" u="none" dirty="0" smtClean="0">
                <a:solidFill>
                  <a:schemeClr val="bg1"/>
                </a:solidFill>
              </a:rPr>
              <a:t>Línea </a:t>
            </a:r>
            <a:r>
              <a:rPr lang="es" b="0" i="0" u="none" dirty="0">
                <a:solidFill>
                  <a:schemeClr val="bg1"/>
                </a:solidFill>
              </a:rPr>
              <a:t>central</a:t>
            </a:r>
          </a:p>
          <a:p>
            <a:pPr algn="l" rtl="0"/>
            <a:r>
              <a:rPr lang="es" sz="1400" b="1" i="0" u="none" dirty="0">
                <a:solidFill>
                  <a:schemeClr val="bg1"/>
                </a:solidFill>
              </a:rPr>
              <a:t>1000X   1000Y  25Z  CH=0</a:t>
            </a:r>
          </a:p>
          <a:p>
            <a:pPr algn="l" rtl="0"/>
            <a:r>
              <a:rPr lang="es" sz="1400" b="1" i="0" u="none" dirty="0">
                <a:solidFill>
                  <a:schemeClr val="bg1"/>
                </a:solidFill>
              </a:rPr>
              <a:t>1000X   2000Y  25Z  CH=1000</a:t>
            </a:r>
          </a:p>
          <a:p>
            <a:pPr algn="l" rtl="0"/>
            <a:r>
              <a:rPr lang="es" sz="1400" b="1" i="0" u="none" dirty="0">
                <a:solidFill>
                  <a:schemeClr val="bg1"/>
                </a:solidFill>
              </a:rPr>
              <a:t>2000X   3000Y  25Z  CH=2414.21</a:t>
            </a:r>
          </a:p>
          <a:p>
            <a:pPr algn="l" rtl="0"/>
            <a:r>
              <a:rPr lang="es" sz="1400" b="1" i="0" u="none" dirty="0">
                <a:solidFill>
                  <a:schemeClr val="bg1"/>
                </a:solidFill>
              </a:rPr>
              <a:t>2000X   4000Y  25Z  CH=3414.21</a:t>
            </a:r>
          </a:p>
        </p:txBody>
      </p:sp>
      <p:sp>
        <p:nvSpPr>
          <p:cNvPr id="5" name="TextBox 4"/>
          <p:cNvSpPr txBox="1"/>
          <p:nvPr/>
        </p:nvSpPr>
        <p:spPr>
          <a:xfrm>
            <a:off x="304800" y="2392984"/>
            <a:ext cx="29718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Base Talud Izq</a:t>
            </a:r>
          </a:p>
          <a:p>
            <a:pPr algn="l" rtl="0"/>
            <a:r>
              <a:rPr lang="es" sz="1400" b="1" i="0" u="none">
                <a:solidFill>
                  <a:schemeClr val="bg1"/>
                </a:solidFill>
              </a:rPr>
              <a:t>850X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850X  2062.13Y</a:t>
            </a:r>
          </a:p>
          <a:p>
            <a:pPr algn="l" rtl="0"/>
            <a:r>
              <a:rPr lang="es" sz="1400" b="1" i="0" u="none">
                <a:solidFill>
                  <a:schemeClr val="bg1"/>
                </a:solidFill>
              </a:rPr>
              <a:t>1850X  3062.13Y</a:t>
            </a:r>
          </a:p>
          <a:p>
            <a:pPr algn="l" rtl="0"/>
            <a:r>
              <a:rPr lang="es" sz="1400" b="1" i="0" u="none">
                <a:solidFill>
                  <a:schemeClr val="bg1"/>
                </a:solidFill>
              </a:rPr>
              <a:t>1850X  4000Y</a:t>
            </a:r>
          </a:p>
        </p:txBody>
      </p:sp>
      <p:sp>
        <p:nvSpPr>
          <p:cNvPr id="6" name="TextBox 5"/>
          <p:cNvSpPr txBox="1"/>
          <p:nvPr/>
        </p:nvSpPr>
        <p:spPr>
          <a:xfrm>
            <a:off x="304800" y="3699662"/>
            <a:ext cx="29718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Derecho</a:t>
            </a:r>
          </a:p>
          <a:p>
            <a:pPr algn="l" rtl="0"/>
            <a:r>
              <a:rPr lang="es" sz="1400" b="1" i="0" u="none">
                <a:solidFill>
                  <a:schemeClr val="bg1"/>
                </a:solidFill>
              </a:rPr>
              <a:t>1150X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1150X  2062.13Y</a:t>
            </a:r>
          </a:p>
          <a:p>
            <a:pPr algn="l" rtl="0"/>
            <a:r>
              <a:rPr lang="es" sz="1400" b="1" i="0" u="none">
                <a:solidFill>
                  <a:schemeClr val="bg1"/>
                </a:solidFill>
              </a:rPr>
              <a:t>2150X  3062.13Y</a:t>
            </a:r>
          </a:p>
          <a:p>
            <a:pPr algn="l" rtl="0"/>
            <a:r>
              <a:rPr lang="es" sz="1400" b="1" i="0" u="none">
                <a:solidFill>
                  <a:schemeClr val="bg1"/>
                </a:solidFill>
              </a:rPr>
              <a:t>2150X  4000Y</a:t>
            </a:r>
          </a:p>
        </p:txBody>
      </p:sp>
      <p:sp>
        <p:nvSpPr>
          <p:cNvPr id="7" name="TextBox 6"/>
          <p:cNvSpPr txBox="1"/>
          <p:nvPr/>
        </p:nvSpPr>
        <p:spPr>
          <a:xfrm>
            <a:off x="304800" y="4998720"/>
            <a:ext cx="2971800" cy="1446550"/>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General</a:t>
            </a:r>
          </a:p>
          <a:p>
            <a:pPr algn="l" rtl="0"/>
            <a:r>
              <a:rPr lang="es" sz="1400" b="1" i="0" u="none">
                <a:solidFill>
                  <a:schemeClr val="bg1"/>
                </a:solidFill>
              </a:rPr>
              <a:t>TOB(L/R) = 0.0</a:t>
            </a:r>
          </a:p>
          <a:p>
            <a:pPr algn="l" rtl="0"/>
            <a:r>
              <a:rPr lang="es" sz="1400" b="1" i="0" u="none">
                <a:solidFill>
                  <a:schemeClr val="bg1"/>
                </a:solidFill>
              </a:rPr>
              <a:t>Extension (L/R) = 0.0</a:t>
            </a:r>
          </a:p>
          <a:p>
            <a:pPr algn="l" rtl="0"/>
            <a:r>
              <a:rPr lang="es" sz="1400" b="1" i="0" u="none">
                <a:solidFill>
                  <a:schemeClr val="bg1"/>
                </a:solidFill>
              </a:rPr>
              <a:t>Espaciamiento = 50</a:t>
            </a:r>
          </a:p>
          <a:p>
            <a:pPr algn="l" rtl="0"/>
            <a:r>
              <a:rPr lang="es" sz="1400" b="1" i="0" u="none">
                <a:solidFill>
                  <a:schemeClr val="bg1"/>
                </a:solidFill>
              </a:rPr>
              <a:t>Formato Nombre = 00+00</a:t>
            </a:r>
          </a:p>
          <a:p>
            <a:pPr algn="l" rtl="0"/>
            <a:r>
              <a:rPr lang="es" sz="1400" b="1" i="0" u="none">
                <a:solidFill>
                  <a:schemeClr val="bg1"/>
                </a:solidFill>
              </a:rPr>
              <a:t>Esquinas Inteligentes = NO</a:t>
            </a:r>
          </a:p>
        </p:txBody>
      </p:sp>
      <p:pic>
        <p:nvPicPr>
          <p:cNvPr id="7170" name="Picture 2" descr="C:\Temp\DEF2.png"/>
          <p:cNvPicPr>
            <a:picLocks noChangeAspect="1" noChangeArrowheads="1"/>
          </p:cNvPicPr>
          <p:nvPr/>
        </p:nvPicPr>
        <p:blipFill>
          <a:blip r:embed="rId2" cstate="print"/>
          <a:srcRect/>
          <a:stretch>
            <a:fillRect/>
          </a:stretch>
        </p:blipFill>
        <p:spPr bwMode="auto">
          <a:xfrm>
            <a:off x="4267200" y="1524000"/>
            <a:ext cx="3667637" cy="2791215"/>
          </a:xfrm>
          <a:prstGeom prst="rect">
            <a:avLst/>
          </a:prstGeom>
          <a:noFill/>
        </p:spPr>
      </p:pic>
      <p:sp>
        <p:nvSpPr>
          <p:cNvPr id="9" name="TextBox 8"/>
          <p:cNvSpPr txBox="1"/>
          <p:nvPr/>
        </p:nvSpPr>
        <p:spPr>
          <a:xfrm>
            <a:off x="3665220" y="4648200"/>
            <a:ext cx="4572000" cy="1323439"/>
          </a:xfrm>
          <a:prstGeom prst="rect">
            <a:avLst/>
          </a:prstGeom>
          <a:solidFill>
            <a:schemeClr val="bg1"/>
          </a:solidFill>
          <a:ln>
            <a:noFill/>
          </a:ln>
        </p:spPr>
        <p:txBody>
          <a:bodyPr wrap="square" rtlCol="0">
            <a:spAutoFit/>
          </a:bodyPr>
          <a:lstStyle/>
          <a:p>
            <a:pPr algn="l" rtl="0"/>
            <a:r>
              <a:rPr lang="es" sz="1600" b="0" i="0" u="none" dirty="0">
                <a:solidFill>
                  <a:schemeClr val="tx1">
                    <a:lumMod val="65000"/>
                    <a:lumOff val="35000"/>
                  </a:schemeClr>
                </a:solidFill>
              </a:rPr>
              <a:t>Con esquinas inteligentes desactivada, todas las líneas son perpendiculares a la </a:t>
            </a:r>
            <a:r>
              <a:rPr lang="es" sz="1600" b="0" i="0" u="none" dirty="0" smtClean="0">
                <a:solidFill>
                  <a:schemeClr val="tx1">
                    <a:lumMod val="65000"/>
                    <a:lumOff val="35000"/>
                  </a:schemeClr>
                </a:solidFill>
              </a:rPr>
              <a:t>línea </a:t>
            </a:r>
            <a:r>
              <a:rPr lang="es" sz="1600" b="0" i="0" u="none" dirty="0">
                <a:solidFill>
                  <a:schemeClr val="tx1">
                    <a:lumMod val="65000"/>
                    <a:lumOff val="35000"/>
                  </a:schemeClr>
                </a:solidFill>
              </a:rPr>
              <a:t>central.</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Líneas Planeadas que intersecten </a:t>
            </a:r>
            <a:r>
              <a:rPr lang="es" sz="1600" b="1" i="0" u="sng" dirty="0">
                <a:solidFill>
                  <a:schemeClr val="tx1">
                    <a:lumMod val="65000"/>
                    <a:lumOff val="35000"/>
                  </a:schemeClr>
                </a:solidFill>
              </a:rPr>
              <a:t>NO</a:t>
            </a:r>
            <a:r>
              <a:rPr lang="es" sz="1600" b="0" i="0" u="none" dirty="0">
                <a:solidFill>
                  <a:schemeClr val="tx1">
                    <a:lumMod val="65000"/>
                    <a:lumOff val="35000"/>
                  </a:schemeClr>
                </a:solidFill>
              </a:rPr>
              <a:t> son buenas cuando se calculan volúmenes.</a:t>
            </a:r>
          </a:p>
        </p:txBody>
      </p:sp>
    </p:spTree>
    <p:extLst>
      <p:ext uri="{BB962C8B-B14F-4D97-AF65-F5344CB8AC3E}">
        <p14:creationId xmlns:p14="http://schemas.microsoft.com/office/powerpoint/2010/main" val="16261480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 y="-3126"/>
            <a:ext cx="6576060" cy="1143000"/>
          </a:xfrm>
        </p:spPr>
        <p:txBody>
          <a:bodyPr/>
          <a:lstStyle/>
          <a:p>
            <a:pPr algn="l" rtl="0"/>
            <a:r>
              <a:rPr lang="es" b="0" i="0" u="none"/>
              <a:t>DISEÑO CANAL:  Ejemplo #1A</a:t>
            </a:r>
          </a:p>
        </p:txBody>
      </p:sp>
      <p:sp>
        <p:nvSpPr>
          <p:cNvPr id="4" name="TextBox 3"/>
          <p:cNvSpPr txBox="1"/>
          <p:nvPr/>
        </p:nvSpPr>
        <p:spPr>
          <a:xfrm>
            <a:off x="304800" y="1139874"/>
            <a:ext cx="2743200" cy="1231106"/>
          </a:xfrm>
          <a:prstGeom prst="rect">
            <a:avLst/>
          </a:prstGeom>
          <a:solidFill>
            <a:srgbClr val="0000FF"/>
          </a:solidFill>
          <a:ln>
            <a:solidFill>
              <a:schemeClr val="tx1"/>
            </a:solidFill>
          </a:ln>
        </p:spPr>
        <p:txBody>
          <a:bodyPr wrap="square" rtlCol="0">
            <a:spAutoFit/>
          </a:bodyPr>
          <a:lstStyle/>
          <a:p>
            <a:pPr algn="l" rtl="0"/>
            <a:r>
              <a:rPr lang="es" b="0" i="0" u="none" dirty="0">
                <a:solidFill>
                  <a:schemeClr val="bg1"/>
                </a:solidFill>
              </a:rPr>
              <a:t>Puntos </a:t>
            </a:r>
            <a:r>
              <a:rPr lang="es" b="0" i="0" u="none" dirty="0" smtClean="0">
                <a:solidFill>
                  <a:schemeClr val="bg1"/>
                </a:solidFill>
              </a:rPr>
              <a:t>Línea </a:t>
            </a:r>
            <a:r>
              <a:rPr lang="es" b="0" i="0" u="none" dirty="0">
                <a:solidFill>
                  <a:schemeClr val="bg1"/>
                </a:solidFill>
              </a:rPr>
              <a:t>central</a:t>
            </a:r>
          </a:p>
          <a:p>
            <a:pPr algn="l" rtl="0"/>
            <a:r>
              <a:rPr lang="es" sz="1400" b="1" i="0" u="none" dirty="0">
                <a:solidFill>
                  <a:schemeClr val="bg1"/>
                </a:solidFill>
              </a:rPr>
              <a:t>1000X   1000Y  25Z  CH=00+00</a:t>
            </a:r>
          </a:p>
          <a:p>
            <a:pPr algn="l" rtl="0"/>
            <a:r>
              <a:rPr lang="es" sz="1400" b="1" i="0" u="none" dirty="0">
                <a:solidFill>
                  <a:schemeClr val="bg1"/>
                </a:solidFill>
              </a:rPr>
              <a:t>1000X   2000Y  25Z</a:t>
            </a:r>
          </a:p>
          <a:p>
            <a:pPr algn="l" rtl="0"/>
            <a:r>
              <a:rPr lang="es" sz="1400" b="1" i="0" u="none" dirty="0">
                <a:solidFill>
                  <a:schemeClr val="bg1"/>
                </a:solidFill>
              </a:rPr>
              <a:t>2000X   3000Y  25Z</a:t>
            </a:r>
          </a:p>
          <a:p>
            <a:pPr algn="l" rtl="0"/>
            <a:r>
              <a:rPr lang="es" sz="1400" b="1" i="0" u="none" dirty="0">
                <a:solidFill>
                  <a:schemeClr val="bg1"/>
                </a:solidFill>
              </a:rPr>
              <a:t>2000X   4000Y  25Z</a:t>
            </a:r>
          </a:p>
        </p:txBody>
      </p:sp>
      <p:sp>
        <p:nvSpPr>
          <p:cNvPr id="5" name="TextBox 4"/>
          <p:cNvSpPr txBox="1"/>
          <p:nvPr/>
        </p:nvSpPr>
        <p:spPr>
          <a:xfrm>
            <a:off x="304800" y="2436316"/>
            <a:ext cx="27432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Base Talud Izq</a:t>
            </a:r>
          </a:p>
          <a:p>
            <a:pPr algn="l" rtl="0"/>
            <a:r>
              <a:rPr lang="es" sz="1400" b="1" i="0" u="none">
                <a:solidFill>
                  <a:schemeClr val="bg1"/>
                </a:solidFill>
              </a:rPr>
              <a:t>850X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850X  2062.13Y</a:t>
            </a:r>
          </a:p>
          <a:p>
            <a:pPr algn="l" rtl="0"/>
            <a:r>
              <a:rPr lang="es" sz="1400" b="1" i="0" u="none">
                <a:solidFill>
                  <a:schemeClr val="bg1"/>
                </a:solidFill>
              </a:rPr>
              <a:t>1850X  3062.13Y</a:t>
            </a:r>
          </a:p>
          <a:p>
            <a:pPr algn="l" rtl="0"/>
            <a:r>
              <a:rPr lang="es" sz="1400" b="1" i="0" u="none">
                <a:solidFill>
                  <a:schemeClr val="bg1"/>
                </a:solidFill>
              </a:rPr>
              <a:t>1850X  4000Y</a:t>
            </a:r>
          </a:p>
        </p:txBody>
      </p:sp>
      <p:sp>
        <p:nvSpPr>
          <p:cNvPr id="6" name="TextBox 5"/>
          <p:cNvSpPr txBox="1"/>
          <p:nvPr/>
        </p:nvSpPr>
        <p:spPr>
          <a:xfrm>
            <a:off x="304800" y="3732758"/>
            <a:ext cx="27432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Derecho</a:t>
            </a:r>
          </a:p>
          <a:p>
            <a:pPr algn="l" rtl="0"/>
            <a:r>
              <a:rPr lang="es" sz="1400" b="1" i="0" u="none">
                <a:solidFill>
                  <a:schemeClr val="bg1"/>
                </a:solidFill>
              </a:rPr>
              <a:t>1150X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1150X  2062.13Y</a:t>
            </a:r>
          </a:p>
          <a:p>
            <a:pPr algn="l" rtl="0"/>
            <a:r>
              <a:rPr lang="es" sz="1400" b="1" i="0" u="none">
                <a:solidFill>
                  <a:schemeClr val="bg1"/>
                </a:solidFill>
              </a:rPr>
              <a:t>2150X  3062.13Y</a:t>
            </a:r>
          </a:p>
          <a:p>
            <a:pPr algn="l" rtl="0"/>
            <a:r>
              <a:rPr lang="es" sz="1400" b="1" i="0" u="none">
                <a:solidFill>
                  <a:schemeClr val="bg1"/>
                </a:solidFill>
              </a:rPr>
              <a:t>2150X  4000Y</a:t>
            </a:r>
          </a:p>
        </p:txBody>
      </p:sp>
      <p:sp>
        <p:nvSpPr>
          <p:cNvPr id="7" name="TextBox 6"/>
          <p:cNvSpPr txBox="1"/>
          <p:nvPr/>
        </p:nvSpPr>
        <p:spPr>
          <a:xfrm>
            <a:off x="304800" y="5029200"/>
            <a:ext cx="2743200" cy="1446550"/>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General</a:t>
            </a:r>
          </a:p>
          <a:p>
            <a:pPr algn="l" rtl="0"/>
            <a:r>
              <a:rPr lang="es" sz="1400" b="1" i="0" u="none">
                <a:solidFill>
                  <a:schemeClr val="bg1"/>
                </a:solidFill>
              </a:rPr>
              <a:t>TOB(L/R) = 0.0</a:t>
            </a:r>
          </a:p>
          <a:p>
            <a:pPr algn="l" rtl="0"/>
            <a:r>
              <a:rPr lang="es" sz="1400" b="1" i="0" u="none">
                <a:solidFill>
                  <a:schemeClr val="bg1"/>
                </a:solidFill>
              </a:rPr>
              <a:t>Extension (L/R) = 0.0</a:t>
            </a:r>
          </a:p>
          <a:p>
            <a:pPr algn="l" rtl="0"/>
            <a:r>
              <a:rPr lang="es" sz="1400" b="1" i="0" u="none">
                <a:solidFill>
                  <a:schemeClr val="bg1"/>
                </a:solidFill>
              </a:rPr>
              <a:t>Espaciamiento = 50</a:t>
            </a:r>
          </a:p>
          <a:p>
            <a:pPr algn="l" rtl="0"/>
            <a:r>
              <a:rPr lang="es" sz="1400" b="1" i="0" u="none">
                <a:solidFill>
                  <a:schemeClr val="bg1"/>
                </a:solidFill>
              </a:rPr>
              <a:t>Formato Nombre = 00+00</a:t>
            </a:r>
          </a:p>
          <a:p>
            <a:pPr algn="l" rtl="0"/>
            <a:r>
              <a:rPr lang="es" sz="1400" b="1" i="0" u="none">
                <a:solidFill>
                  <a:schemeClr val="bg1"/>
                </a:solidFill>
              </a:rPr>
              <a:t>Esquinas Inteligentes = SI</a:t>
            </a:r>
          </a:p>
        </p:txBody>
      </p:sp>
      <p:pic>
        <p:nvPicPr>
          <p:cNvPr id="7170" name="Picture 2" descr="C:\Temp\DEF2.png"/>
          <p:cNvPicPr>
            <a:picLocks noChangeAspect="1" noChangeArrowheads="1"/>
          </p:cNvPicPr>
          <p:nvPr/>
        </p:nvPicPr>
        <p:blipFill>
          <a:blip r:embed="rId2" cstate="print"/>
          <a:stretch>
            <a:fillRect/>
          </a:stretch>
        </p:blipFill>
        <p:spPr bwMode="auto">
          <a:xfrm>
            <a:off x="4267200" y="1544244"/>
            <a:ext cx="3667637" cy="2750727"/>
          </a:xfrm>
          <a:prstGeom prst="rect">
            <a:avLst/>
          </a:prstGeom>
          <a:noFill/>
        </p:spPr>
      </p:pic>
      <p:sp>
        <p:nvSpPr>
          <p:cNvPr id="9" name="TextBox 8"/>
          <p:cNvSpPr txBox="1"/>
          <p:nvPr/>
        </p:nvSpPr>
        <p:spPr>
          <a:xfrm>
            <a:off x="3733800" y="4648200"/>
            <a:ext cx="4572000" cy="1200329"/>
          </a:xfrm>
          <a:prstGeom prst="rect">
            <a:avLst/>
          </a:prstGeom>
          <a:solidFill>
            <a:schemeClr val="bg1"/>
          </a:solidFill>
          <a:ln>
            <a:noFill/>
          </a:ln>
        </p:spPr>
        <p:txBody>
          <a:bodyPr wrap="square" rtlCol="0">
            <a:spAutoFit/>
          </a:bodyPr>
          <a:lstStyle/>
          <a:p>
            <a:pPr algn="l" rtl="0"/>
            <a:r>
              <a:rPr lang="es" b="0" i="0" u="none" dirty="0">
                <a:solidFill>
                  <a:schemeClr val="tx1">
                    <a:lumMod val="65000"/>
                    <a:lumOff val="35000"/>
                  </a:schemeClr>
                </a:solidFill>
              </a:rPr>
              <a:t>Con esquinas inteligentes activadas, líneas que intersactarían son ahora proporcionalmente giradas alrededor </a:t>
            </a:r>
            <a:r>
              <a:rPr lang="es" b="0" i="0" u="none" dirty="0" smtClean="0">
                <a:solidFill>
                  <a:schemeClr val="tx1">
                    <a:lumMod val="65000"/>
                    <a:lumOff val="35000"/>
                  </a:schemeClr>
                </a:solidFill>
              </a:rPr>
              <a:t>del punto de cambio de dirección del canal.</a:t>
            </a:r>
            <a:endParaRPr lang="es" b="0" i="0" u="none" dirty="0">
              <a:solidFill>
                <a:schemeClr val="tx1">
                  <a:lumMod val="65000"/>
                  <a:lumOff val="35000"/>
                </a:schemeClr>
              </a:solidFill>
            </a:endParaRPr>
          </a:p>
        </p:txBody>
      </p:sp>
    </p:spTree>
    <p:extLst>
      <p:ext uri="{BB962C8B-B14F-4D97-AF65-F5344CB8AC3E}">
        <p14:creationId xmlns:p14="http://schemas.microsoft.com/office/powerpoint/2010/main" val="39720508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
            <a:ext cx="7025640" cy="1143000"/>
          </a:xfrm>
        </p:spPr>
        <p:txBody>
          <a:bodyPr/>
          <a:lstStyle/>
          <a:p>
            <a:pPr algn="l" rtl="0"/>
            <a:r>
              <a:rPr lang="es" b="0" i="0" u="none"/>
              <a:t>DISEÑO CANAL:  Ejemplo #1B</a:t>
            </a:r>
          </a:p>
        </p:txBody>
      </p:sp>
      <p:sp>
        <p:nvSpPr>
          <p:cNvPr id="4" name="TextBox 3"/>
          <p:cNvSpPr txBox="1"/>
          <p:nvPr/>
        </p:nvSpPr>
        <p:spPr>
          <a:xfrm>
            <a:off x="304800" y="1120140"/>
            <a:ext cx="2743200" cy="1231106"/>
          </a:xfrm>
          <a:prstGeom prst="rect">
            <a:avLst/>
          </a:prstGeom>
          <a:solidFill>
            <a:srgbClr val="0000FF"/>
          </a:solidFill>
          <a:ln>
            <a:solidFill>
              <a:schemeClr val="tx1"/>
            </a:solidFill>
          </a:ln>
        </p:spPr>
        <p:txBody>
          <a:bodyPr wrap="square" rtlCol="0">
            <a:spAutoFit/>
          </a:bodyPr>
          <a:lstStyle/>
          <a:p>
            <a:pPr algn="l" rtl="0"/>
            <a:r>
              <a:rPr lang="es" b="0" i="0" u="none" dirty="0">
                <a:solidFill>
                  <a:schemeClr val="bg1"/>
                </a:solidFill>
              </a:rPr>
              <a:t>Puntos </a:t>
            </a:r>
            <a:r>
              <a:rPr lang="es" b="0" i="0" u="none" dirty="0" smtClean="0">
                <a:solidFill>
                  <a:schemeClr val="bg1"/>
                </a:solidFill>
              </a:rPr>
              <a:t>Línea </a:t>
            </a:r>
            <a:r>
              <a:rPr lang="es" b="0" i="0" u="none" dirty="0">
                <a:solidFill>
                  <a:schemeClr val="bg1"/>
                </a:solidFill>
              </a:rPr>
              <a:t>central</a:t>
            </a:r>
          </a:p>
          <a:p>
            <a:pPr algn="l" rtl="0"/>
            <a:r>
              <a:rPr lang="es" sz="1400" b="1" i="0" u="none" dirty="0">
                <a:solidFill>
                  <a:schemeClr val="bg1"/>
                </a:solidFill>
              </a:rPr>
              <a:t>1000X   1000Y  25Z  CH=00+00</a:t>
            </a:r>
          </a:p>
          <a:p>
            <a:pPr algn="l" rtl="0"/>
            <a:r>
              <a:rPr lang="es" sz="1400" b="1" i="0" u="none" dirty="0">
                <a:solidFill>
                  <a:schemeClr val="bg1"/>
                </a:solidFill>
              </a:rPr>
              <a:t>1000X   2000Y  25Z</a:t>
            </a:r>
          </a:p>
          <a:p>
            <a:pPr algn="l" rtl="0"/>
            <a:r>
              <a:rPr lang="es" sz="1400" b="1" i="0" u="none" dirty="0">
                <a:solidFill>
                  <a:schemeClr val="bg1"/>
                </a:solidFill>
              </a:rPr>
              <a:t>2000X   3000Y  25Z</a:t>
            </a:r>
          </a:p>
          <a:p>
            <a:pPr algn="l" rtl="0"/>
            <a:r>
              <a:rPr lang="es" sz="1400" b="1" i="0" u="none" dirty="0">
                <a:solidFill>
                  <a:schemeClr val="bg1"/>
                </a:solidFill>
              </a:rPr>
              <a:t>2000X   4000Y  25Z</a:t>
            </a:r>
          </a:p>
        </p:txBody>
      </p:sp>
      <p:sp>
        <p:nvSpPr>
          <p:cNvPr id="5" name="TextBox 4"/>
          <p:cNvSpPr txBox="1"/>
          <p:nvPr/>
        </p:nvSpPr>
        <p:spPr>
          <a:xfrm>
            <a:off x="304800" y="2423160"/>
            <a:ext cx="27432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Base Talud Izq</a:t>
            </a:r>
          </a:p>
          <a:p>
            <a:pPr algn="l" rtl="0"/>
            <a:r>
              <a:rPr lang="es" sz="1400" b="1" i="0" u="none">
                <a:solidFill>
                  <a:schemeClr val="bg1"/>
                </a:solidFill>
              </a:rPr>
              <a:t>850X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850X  2062.13Y</a:t>
            </a:r>
          </a:p>
          <a:p>
            <a:pPr algn="l" rtl="0"/>
            <a:r>
              <a:rPr lang="es" sz="1400" b="1" i="0" u="none">
                <a:solidFill>
                  <a:schemeClr val="bg1"/>
                </a:solidFill>
              </a:rPr>
              <a:t>1850X  3062.13Y</a:t>
            </a:r>
          </a:p>
          <a:p>
            <a:pPr algn="l" rtl="0"/>
            <a:r>
              <a:rPr lang="es" sz="1400" b="1" i="0" u="none">
                <a:solidFill>
                  <a:schemeClr val="bg1"/>
                </a:solidFill>
              </a:rPr>
              <a:t>1850X  4000Y</a:t>
            </a:r>
          </a:p>
        </p:txBody>
      </p:sp>
      <p:sp>
        <p:nvSpPr>
          <p:cNvPr id="6" name="TextBox 5"/>
          <p:cNvSpPr txBox="1"/>
          <p:nvPr/>
        </p:nvSpPr>
        <p:spPr>
          <a:xfrm>
            <a:off x="304800" y="3726180"/>
            <a:ext cx="27432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Derecho</a:t>
            </a:r>
          </a:p>
          <a:p>
            <a:pPr algn="l" rtl="0"/>
            <a:r>
              <a:rPr lang="es" sz="1400" b="1" i="0" u="none">
                <a:solidFill>
                  <a:schemeClr val="bg1"/>
                </a:solidFill>
              </a:rPr>
              <a:t>1150X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1150X  2062.13Y</a:t>
            </a:r>
          </a:p>
          <a:p>
            <a:pPr algn="l" rtl="0"/>
            <a:r>
              <a:rPr lang="es" sz="1400" b="1" i="0" u="none">
                <a:solidFill>
                  <a:schemeClr val="bg1"/>
                </a:solidFill>
              </a:rPr>
              <a:t>2150X  3062.13Y</a:t>
            </a:r>
          </a:p>
          <a:p>
            <a:pPr algn="l" rtl="0"/>
            <a:r>
              <a:rPr lang="es" sz="1400" b="1" i="0" u="none">
                <a:solidFill>
                  <a:schemeClr val="bg1"/>
                </a:solidFill>
              </a:rPr>
              <a:t>2150X  4000Y</a:t>
            </a:r>
          </a:p>
        </p:txBody>
      </p:sp>
      <p:sp>
        <p:nvSpPr>
          <p:cNvPr id="7" name="TextBox 6"/>
          <p:cNvSpPr txBox="1"/>
          <p:nvPr/>
        </p:nvSpPr>
        <p:spPr>
          <a:xfrm>
            <a:off x="304800" y="5029200"/>
            <a:ext cx="2743200" cy="1446550"/>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General</a:t>
            </a:r>
          </a:p>
          <a:p>
            <a:pPr algn="l" rtl="0"/>
            <a:r>
              <a:rPr lang="es" sz="1400" b="1" i="0" u="none">
                <a:solidFill>
                  <a:schemeClr val="bg1"/>
                </a:solidFill>
              </a:rPr>
              <a:t>TOB(L/R) = 0.0</a:t>
            </a:r>
          </a:p>
          <a:p>
            <a:pPr algn="l" rtl="0"/>
            <a:r>
              <a:rPr lang="es" sz="1400" b="1" i="0" u="none">
                <a:solidFill>
                  <a:schemeClr val="bg1"/>
                </a:solidFill>
              </a:rPr>
              <a:t>Extension (L/R) = 0.0</a:t>
            </a:r>
          </a:p>
          <a:p>
            <a:pPr algn="l" rtl="0"/>
            <a:r>
              <a:rPr lang="es" sz="1400" b="1" i="0" u="none">
                <a:solidFill>
                  <a:schemeClr val="bg1"/>
                </a:solidFill>
              </a:rPr>
              <a:t>Espaciamiento = 50</a:t>
            </a:r>
          </a:p>
          <a:p>
            <a:pPr algn="l" rtl="0"/>
            <a:r>
              <a:rPr lang="es" sz="1400" b="1" i="0" u="none">
                <a:solidFill>
                  <a:schemeClr val="bg1"/>
                </a:solidFill>
              </a:rPr>
              <a:t>Formato Nombre = 00+00</a:t>
            </a:r>
          </a:p>
          <a:p>
            <a:pPr algn="l" rtl="0"/>
            <a:r>
              <a:rPr lang="es" sz="1400" b="1" i="0" u="none">
                <a:solidFill>
                  <a:schemeClr val="bg1"/>
                </a:solidFill>
              </a:rPr>
              <a:t>Esquinas Inteligentes = SI</a:t>
            </a:r>
          </a:p>
        </p:txBody>
      </p:sp>
      <p:pic>
        <p:nvPicPr>
          <p:cNvPr id="7170" name="Picture 2" descr="C:\Temp\DEF2.png"/>
          <p:cNvPicPr>
            <a:picLocks noChangeAspect="1" noChangeArrowheads="1"/>
          </p:cNvPicPr>
          <p:nvPr/>
        </p:nvPicPr>
        <p:blipFill>
          <a:blip r:embed="rId2" cstate="print"/>
          <a:stretch>
            <a:fillRect/>
          </a:stretch>
        </p:blipFill>
        <p:spPr bwMode="auto">
          <a:xfrm>
            <a:off x="3257050" y="1735693"/>
            <a:ext cx="5696450" cy="3048000"/>
          </a:xfrm>
          <a:prstGeom prst="rect">
            <a:avLst/>
          </a:prstGeom>
          <a:noFill/>
        </p:spPr>
      </p:pic>
      <p:sp>
        <p:nvSpPr>
          <p:cNvPr id="9" name="TextBox 8"/>
          <p:cNvSpPr txBox="1"/>
          <p:nvPr/>
        </p:nvSpPr>
        <p:spPr>
          <a:xfrm>
            <a:off x="3238500" y="5120640"/>
            <a:ext cx="5715000" cy="923330"/>
          </a:xfrm>
          <a:prstGeom prst="rect">
            <a:avLst/>
          </a:prstGeom>
          <a:solidFill>
            <a:schemeClr val="bg1"/>
          </a:solidFill>
          <a:ln>
            <a:noFill/>
          </a:ln>
        </p:spPr>
        <p:txBody>
          <a:bodyPr wrap="square" rtlCol="0">
            <a:spAutoFit/>
          </a:bodyPr>
          <a:lstStyle/>
          <a:p>
            <a:pPr algn="l" rtl="0"/>
            <a:r>
              <a:rPr lang="es" b="0" i="0" u="none" dirty="0">
                <a:solidFill>
                  <a:schemeClr val="tx1">
                    <a:lumMod val="65000"/>
                    <a:lumOff val="35000"/>
                  </a:schemeClr>
                </a:solidFill>
              </a:rPr>
              <a:t>Puede </a:t>
            </a:r>
            <a:r>
              <a:rPr lang="es" b="0" i="0" u="none" dirty="0" smtClean="0">
                <a:solidFill>
                  <a:schemeClr val="tx1">
                    <a:lumMod val="65000"/>
                    <a:lumOff val="35000"/>
                  </a:schemeClr>
                </a:solidFill>
              </a:rPr>
              <a:t>determinar </a:t>
            </a:r>
            <a:r>
              <a:rPr lang="es" b="0" i="0" u="none" dirty="0">
                <a:solidFill>
                  <a:schemeClr val="tx1">
                    <a:lumMod val="65000"/>
                    <a:lumOff val="35000"/>
                  </a:schemeClr>
                </a:solidFill>
              </a:rPr>
              <a:t>en cual nivel de Z terminar cada Tope de Banco (Izquierda/derecho).  Puede tener diferentes niveles a los costados Izquierdo y Derecho.</a:t>
            </a:r>
          </a:p>
        </p:txBody>
      </p:sp>
    </p:spTree>
    <p:extLst>
      <p:ext uri="{BB962C8B-B14F-4D97-AF65-F5344CB8AC3E}">
        <p14:creationId xmlns:p14="http://schemas.microsoft.com/office/powerpoint/2010/main" val="42069014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8579"/>
            <a:ext cx="6797040" cy="1143000"/>
          </a:xfrm>
        </p:spPr>
        <p:txBody>
          <a:bodyPr/>
          <a:lstStyle/>
          <a:p>
            <a:pPr algn="l" rtl="0"/>
            <a:r>
              <a:rPr lang="es" b="0" i="0" u="none"/>
              <a:t>DISEÑO CANAL:  Ejemplo #1C</a:t>
            </a:r>
          </a:p>
        </p:txBody>
      </p:sp>
      <p:sp>
        <p:nvSpPr>
          <p:cNvPr id="4" name="TextBox 3"/>
          <p:cNvSpPr txBox="1"/>
          <p:nvPr/>
        </p:nvSpPr>
        <p:spPr>
          <a:xfrm>
            <a:off x="304800" y="1143000"/>
            <a:ext cx="2743200" cy="1231106"/>
          </a:xfrm>
          <a:prstGeom prst="rect">
            <a:avLst/>
          </a:prstGeom>
          <a:solidFill>
            <a:srgbClr val="0000FF"/>
          </a:solidFill>
          <a:ln>
            <a:solidFill>
              <a:schemeClr val="tx1"/>
            </a:solidFill>
          </a:ln>
        </p:spPr>
        <p:txBody>
          <a:bodyPr wrap="square" rtlCol="0">
            <a:spAutoFit/>
          </a:bodyPr>
          <a:lstStyle/>
          <a:p>
            <a:pPr algn="l" rtl="0"/>
            <a:r>
              <a:rPr lang="es" b="0" i="0" u="none" dirty="0">
                <a:solidFill>
                  <a:schemeClr val="bg1"/>
                </a:solidFill>
              </a:rPr>
              <a:t>Puntos </a:t>
            </a:r>
            <a:r>
              <a:rPr lang="es" b="0" i="0" u="none" dirty="0" smtClean="0">
                <a:solidFill>
                  <a:schemeClr val="bg1"/>
                </a:solidFill>
              </a:rPr>
              <a:t>Línea </a:t>
            </a:r>
            <a:r>
              <a:rPr lang="es" b="0" i="0" u="none" dirty="0">
                <a:solidFill>
                  <a:schemeClr val="bg1"/>
                </a:solidFill>
              </a:rPr>
              <a:t>central</a:t>
            </a:r>
          </a:p>
          <a:p>
            <a:pPr algn="l" rtl="0"/>
            <a:r>
              <a:rPr lang="es" sz="1400" b="1" i="0" u="none" dirty="0">
                <a:solidFill>
                  <a:schemeClr val="bg1"/>
                </a:solidFill>
              </a:rPr>
              <a:t>1000X   1000Y  25Z  CH=00+00</a:t>
            </a:r>
          </a:p>
          <a:p>
            <a:pPr algn="l" rtl="0"/>
            <a:r>
              <a:rPr lang="es" sz="1400" b="1" i="0" u="none" dirty="0">
                <a:solidFill>
                  <a:schemeClr val="bg1"/>
                </a:solidFill>
              </a:rPr>
              <a:t>1000X   2000Y  25Z</a:t>
            </a:r>
          </a:p>
          <a:p>
            <a:pPr algn="l" rtl="0"/>
            <a:r>
              <a:rPr lang="es" sz="1400" b="1" i="0" u="none" dirty="0">
                <a:solidFill>
                  <a:schemeClr val="bg1"/>
                </a:solidFill>
              </a:rPr>
              <a:t>2000X   3000Y  25Z</a:t>
            </a:r>
          </a:p>
          <a:p>
            <a:pPr algn="l" rtl="0"/>
            <a:r>
              <a:rPr lang="es" sz="1400" b="1" i="0" u="none" dirty="0">
                <a:solidFill>
                  <a:schemeClr val="bg1"/>
                </a:solidFill>
              </a:rPr>
              <a:t>2000X   4000Y  25Z</a:t>
            </a:r>
          </a:p>
        </p:txBody>
      </p:sp>
      <p:sp>
        <p:nvSpPr>
          <p:cNvPr id="5" name="TextBox 4"/>
          <p:cNvSpPr txBox="1"/>
          <p:nvPr/>
        </p:nvSpPr>
        <p:spPr>
          <a:xfrm>
            <a:off x="304800" y="2447984"/>
            <a:ext cx="27432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Base Talud Izq</a:t>
            </a:r>
          </a:p>
          <a:p>
            <a:pPr algn="l" rtl="0"/>
            <a:r>
              <a:rPr lang="es" sz="1400" b="1" i="0" u="none">
                <a:solidFill>
                  <a:schemeClr val="bg1"/>
                </a:solidFill>
              </a:rPr>
              <a:t>850X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850X  2062.13Y</a:t>
            </a:r>
          </a:p>
          <a:p>
            <a:pPr algn="l" rtl="0"/>
            <a:r>
              <a:rPr lang="es" sz="1400" b="1" i="0" u="none">
                <a:solidFill>
                  <a:schemeClr val="bg1"/>
                </a:solidFill>
              </a:rPr>
              <a:t>1850X  3062.13Y</a:t>
            </a:r>
          </a:p>
          <a:p>
            <a:pPr algn="l" rtl="0"/>
            <a:r>
              <a:rPr lang="es" sz="1400" b="1" i="0" u="none">
                <a:solidFill>
                  <a:schemeClr val="bg1"/>
                </a:solidFill>
              </a:rPr>
              <a:t>1850X  4000Y</a:t>
            </a:r>
          </a:p>
        </p:txBody>
      </p:sp>
      <p:sp>
        <p:nvSpPr>
          <p:cNvPr id="6" name="TextBox 5"/>
          <p:cNvSpPr txBox="1"/>
          <p:nvPr/>
        </p:nvSpPr>
        <p:spPr>
          <a:xfrm>
            <a:off x="304800" y="3738592"/>
            <a:ext cx="2743200"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Derecho</a:t>
            </a:r>
          </a:p>
          <a:p>
            <a:pPr algn="l" rtl="0"/>
            <a:r>
              <a:rPr lang="es" sz="1400" b="1" i="0" u="none">
                <a:solidFill>
                  <a:schemeClr val="bg1"/>
                </a:solidFill>
              </a:rPr>
              <a:t>1150X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1150X  2062.13Y</a:t>
            </a:r>
          </a:p>
          <a:p>
            <a:pPr algn="l" rtl="0"/>
            <a:r>
              <a:rPr lang="es" sz="1400" b="1" i="0" u="none">
                <a:solidFill>
                  <a:schemeClr val="bg1"/>
                </a:solidFill>
              </a:rPr>
              <a:t>2150X  3062.13Y</a:t>
            </a:r>
          </a:p>
          <a:p>
            <a:pPr algn="l" rtl="0"/>
            <a:r>
              <a:rPr lang="es" sz="1400" b="1" i="0" u="none">
                <a:solidFill>
                  <a:schemeClr val="bg1"/>
                </a:solidFill>
              </a:rPr>
              <a:t>2150X  4000Y</a:t>
            </a:r>
          </a:p>
        </p:txBody>
      </p:sp>
      <p:sp>
        <p:nvSpPr>
          <p:cNvPr id="7" name="TextBox 6"/>
          <p:cNvSpPr txBox="1"/>
          <p:nvPr/>
        </p:nvSpPr>
        <p:spPr>
          <a:xfrm>
            <a:off x="304800" y="5029200"/>
            <a:ext cx="2743200" cy="1446550"/>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General</a:t>
            </a:r>
          </a:p>
          <a:p>
            <a:pPr algn="l" rtl="0"/>
            <a:r>
              <a:rPr lang="es" sz="1400" b="1" i="0" u="none">
                <a:solidFill>
                  <a:schemeClr val="bg1"/>
                </a:solidFill>
              </a:rPr>
              <a:t>TOB(L/R) = 0.0</a:t>
            </a:r>
          </a:p>
          <a:p>
            <a:pPr algn="l" rtl="0"/>
            <a:r>
              <a:rPr lang="es" sz="1400" b="1" i="0" u="none">
                <a:solidFill>
                  <a:schemeClr val="bg1"/>
                </a:solidFill>
              </a:rPr>
              <a:t>Extension (L/R) = </a:t>
            </a:r>
            <a:r>
              <a:rPr lang="es" sz="1400" b="1" i="0" u="none">
                <a:solidFill>
                  <a:srgbClr val="FFFF00"/>
                </a:solidFill>
              </a:rPr>
              <a:t>50.0/50.0</a:t>
            </a:r>
          </a:p>
          <a:p>
            <a:pPr algn="l" rtl="0"/>
            <a:r>
              <a:rPr lang="es" sz="1400" b="1" i="0" u="none">
                <a:solidFill>
                  <a:schemeClr val="bg1"/>
                </a:solidFill>
              </a:rPr>
              <a:t>Espaciamiento = 50</a:t>
            </a:r>
          </a:p>
          <a:p>
            <a:pPr algn="l" rtl="0"/>
            <a:r>
              <a:rPr lang="es" sz="1400" b="1" i="0" u="none">
                <a:solidFill>
                  <a:schemeClr val="bg1"/>
                </a:solidFill>
              </a:rPr>
              <a:t>Formato Nombre = 00+00</a:t>
            </a:r>
          </a:p>
          <a:p>
            <a:pPr algn="l" rtl="0"/>
            <a:r>
              <a:rPr lang="es" sz="1400" b="1" i="0" u="none">
                <a:solidFill>
                  <a:schemeClr val="bg1"/>
                </a:solidFill>
              </a:rPr>
              <a:t>Esquinas Inteligentes = SI</a:t>
            </a:r>
          </a:p>
        </p:txBody>
      </p:sp>
      <p:pic>
        <p:nvPicPr>
          <p:cNvPr id="7170" name="Picture 2" descr="C:\Temp\DEF2.png"/>
          <p:cNvPicPr>
            <a:picLocks noChangeAspect="1" noChangeArrowheads="1"/>
          </p:cNvPicPr>
          <p:nvPr/>
        </p:nvPicPr>
        <p:blipFill>
          <a:blip r:embed="rId2" cstate="print"/>
          <a:stretch>
            <a:fillRect/>
          </a:stretch>
        </p:blipFill>
        <p:spPr bwMode="auto">
          <a:xfrm>
            <a:off x="3234190" y="1550952"/>
            <a:ext cx="5696450" cy="3025169"/>
          </a:xfrm>
          <a:prstGeom prst="rect">
            <a:avLst/>
          </a:prstGeom>
          <a:noFill/>
        </p:spPr>
      </p:pic>
      <p:sp>
        <p:nvSpPr>
          <p:cNvPr id="9" name="TextBox 8"/>
          <p:cNvSpPr txBox="1"/>
          <p:nvPr/>
        </p:nvSpPr>
        <p:spPr>
          <a:xfrm>
            <a:off x="3133475" y="4576121"/>
            <a:ext cx="5897880" cy="2123658"/>
          </a:xfrm>
          <a:prstGeom prst="rect">
            <a:avLst/>
          </a:prstGeom>
          <a:noFill/>
          <a:ln>
            <a:noFill/>
          </a:ln>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La distancia de extensión (Izquierda/Derecha) crea un área plana que se extiende hacia afuera desde el punto del Tope de Banco.</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Esto se hizo con la intención de dar al timonel mas tiempo para estar sobre la línea planeada.</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La mayoría de gente no le gusta y no lo usan.</a:t>
            </a:r>
          </a:p>
        </p:txBody>
      </p:sp>
    </p:spTree>
    <p:extLst>
      <p:ext uri="{BB962C8B-B14F-4D97-AF65-F5344CB8AC3E}">
        <p14:creationId xmlns:p14="http://schemas.microsoft.com/office/powerpoint/2010/main" val="24594173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1920"/>
            <a:ext cx="9144000" cy="762000"/>
          </a:xfrm>
        </p:spPr>
        <p:txBody>
          <a:bodyPr/>
          <a:lstStyle/>
          <a:p>
            <a:pPr algn="l" rtl="0"/>
            <a:r>
              <a:rPr lang="es" b="0" i="0" u="none"/>
              <a:t>Cambios en el Encadenamiento del DC:  Ejemplo #1D</a:t>
            </a:r>
          </a:p>
        </p:txBody>
      </p:sp>
      <p:sp>
        <p:nvSpPr>
          <p:cNvPr id="4" name="TextBox 3"/>
          <p:cNvSpPr txBox="1"/>
          <p:nvPr/>
        </p:nvSpPr>
        <p:spPr>
          <a:xfrm>
            <a:off x="268082" y="1208961"/>
            <a:ext cx="2971800" cy="1231106"/>
          </a:xfrm>
          <a:prstGeom prst="rect">
            <a:avLst/>
          </a:prstGeom>
          <a:solidFill>
            <a:srgbClr val="0000FF"/>
          </a:solidFill>
          <a:ln>
            <a:solidFill>
              <a:schemeClr val="tx1"/>
            </a:solidFill>
          </a:ln>
        </p:spPr>
        <p:txBody>
          <a:bodyPr wrap="square" rtlCol="0">
            <a:spAutoFit/>
          </a:bodyPr>
          <a:lstStyle/>
          <a:p>
            <a:pPr algn="l" rtl="0"/>
            <a:r>
              <a:rPr lang="es" b="0" i="0" u="none" dirty="0">
                <a:solidFill>
                  <a:schemeClr val="bg1"/>
                </a:solidFill>
              </a:rPr>
              <a:t>Puntos </a:t>
            </a:r>
            <a:r>
              <a:rPr lang="es" b="0" i="0" u="none" dirty="0" smtClean="0">
                <a:solidFill>
                  <a:schemeClr val="bg1"/>
                </a:solidFill>
              </a:rPr>
              <a:t>Línea </a:t>
            </a:r>
            <a:r>
              <a:rPr lang="es" b="0" i="0" u="none" dirty="0">
                <a:solidFill>
                  <a:schemeClr val="bg1"/>
                </a:solidFill>
              </a:rPr>
              <a:t>central</a:t>
            </a:r>
          </a:p>
          <a:p>
            <a:pPr algn="l" rtl="0"/>
            <a:r>
              <a:rPr lang="es" sz="1400" b="1" i="0" u="none" dirty="0">
                <a:solidFill>
                  <a:schemeClr val="bg1"/>
                </a:solidFill>
              </a:rPr>
              <a:t>1000X   1000Y  25Z  CH=0</a:t>
            </a:r>
          </a:p>
          <a:p>
            <a:pPr algn="l" rtl="0"/>
            <a:r>
              <a:rPr lang="es" sz="1400" b="1" i="0" u="none" dirty="0">
                <a:solidFill>
                  <a:schemeClr val="bg1"/>
                </a:solidFill>
              </a:rPr>
              <a:t>1000X   2000Y  25Z  CH=2000</a:t>
            </a:r>
          </a:p>
          <a:p>
            <a:pPr algn="l" rtl="0"/>
            <a:r>
              <a:rPr lang="es" sz="1400" b="1" i="0" u="none" dirty="0">
                <a:solidFill>
                  <a:schemeClr val="bg1"/>
                </a:solidFill>
              </a:rPr>
              <a:t>2000X   3000Y  25Z  CH=3414.21</a:t>
            </a:r>
          </a:p>
          <a:p>
            <a:pPr algn="l" rtl="0"/>
            <a:r>
              <a:rPr lang="es" sz="1400" b="1" i="0" u="none" dirty="0">
                <a:solidFill>
                  <a:schemeClr val="bg1"/>
                </a:solidFill>
              </a:rPr>
              <a:t>2000X   4000Y  25Z  CH=4414.21</a:t>
            </a:r>
          </a:p>
        </p:txBody>
      </p:sp>
      <p:sp>
        <p:nvSpPr>
          <p:cNvPr id="5" name="TextBox 4"/>
          <p:cNvSpPr txBox="1"/>
          <p:nvPr/>
        </p:nvSpPr>
        <p:spPr>
          <a:xfrm>
            <a:off x="304800" y="2490788"/>
            <a:ext cx="2935082"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Base Talud Izq</a:t>
            </a:r>
          </a:p>
          <a:p>
            <a:pPr algn="l" rtl="0"/>
            <a:r>
              <a:rPr lang="es" sz="1400" b="1" i="0" u="none">
                <a:solidFill>
                  <a:schemeClr val="bg1"/>
                </a:solidFill>
              </a:rPr>
              <a:t>850X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850X  2062.13Y</a:t>
            </a:r>
          </a:p>
          <a:p>
            <a:pPr algn="l" rtl="0"/>
            <a:r>
              <a:rPr lang="es" sz="1400" b="1" i="0" u="none">
                <a:solidFill>
                  <a:schemeClr val="bg1"/>
                </a:solidFill>
              </a:rPr>
              <a:t>1850X  3062.13Y</a:t>
            </a:r>
          </a:p>
          <a:p>
            <a:pPr algn="l" rtl="0"/>
            <a:r>
              <a:rPr lang="es" sz="1400" b="1" i="0" u="none">
                <a:solidFill>
                  <a:schemeClr val="bg1"/>
                </a:solidFill>
              </a:rPr>
              <a:t>1850X  4000Y</a:t>
            </a:r>
          </a:p>
        </p:txBody>
      </p:sp>
      <p:sp>
        <p:nvSpPr>
          <p:cNvPr id="6" name="TextBox 5"/>
          <p:cNvSpPr txBox="1"/>
          <p:nvPr/>
        </p:nvSpPr>
        <p:spPr>
          <a:xfrm>
            <a:off x="304800" y="3759994"/>
            <a:ext cx="2935082" cy="1231106"/>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Puntos Base Talud Derecho</a:t>
            </a:r>
          </a:p>
          <a:p>
            <a:pPr algn="l" rtl="0"/>
            <a:r>
              <a:rPr lang="es" sz="1400" b="1" i="0" u="none">
                <a:solidFill>
                  <a:schemeClr val="bg1"/>
                </a:solidFill>
              </a:rPr>
              <a:t>1150X  1000Y</a:t>
            </a:r>
            <a:r>
              <a:rPr lang="es" sz="1400" b="0" i="0" u="none">
                <a:solidFill>
                  <a:schemeClr val="bg1"/>
                </a:solidFill>
              </a:rPr>
              <a:t>	</a:t>
            </a:r>
            <a:r>
              <a:rPr lang="es" sz="1400" b="1" i="0" u="none">
                <a:solidFill>
                  <a:schemeClr val="bg1"/>
                </a:solidFill>
              </a:rPr>
              <a:t>SS = 3.0</a:t>
            </a:r>
          </a:p>
          <a:p>
            <a:pPr algn="l" rtl="0"/>
            <a:r>
              <a:rPr lang="es" sz="1400" b="1" i="0" u="none">
                <a:solidFill>
                  <a:schemeClr val="bg1"/>
                </a:solidFill>
              </a:rPr>
              <a:t>1150X  2062.13Y</a:t>
            </a:r>
          </a:p>
          <a:p>
            <a:pPr algn="l" rtl="0"/>
            <a:r>
              <a:rPr lang="es" sz="1400" b="1" i="0" u="none">
                <a:solidFill>
                  <a:schemeClr val="bg1"/>
                </a:solidFill>
              </a:rPr>
              <a:t>2150X  3062.13Y</a:t>
            </a:r>
          </a:p>
          <a:p>
            <a:pPr algn="l" rtl="0"/>
            <a:r>
              <a:rPr lang="es" sz="1400" b="1" i="0" u="none">
                <a:solidFill>
                  <a:schemeClr val="bg1"/>
                </a:solidFill>
              </a:rPr>
              <a:t>2150X  4000Y</a:t>
            </a:r>
          </a:p>
        </p:txBody>
      </p:sp>
      <p:sp>
        <p:nvSpPr>
          <p:cNvPr id="7" name="TextBox 6"/>
          <p:cNvSpPr txBox="1"/>
          <p:nvPr/>
        </p:nvSpPr>
        <p:spPr>
          <a:xfrm>
            <a:off x="304800" y="5036820"/>
            <a:ext cx="2935082" cy="1446550"/>
          </a:xfrm>
          <a:prstGeom prst="rect">
            <a:avLst/>
          </a:prstGeom>
          <a:solidFill>
            <a:srgbClr val="0000FF"/>
          </a:solidFill>
          <a:ln>
            <a:solidFill>
              <a:schemeClr val="tx1"/>
            </a:solidFill>
          </a:ln>
        </p:spPr>
        <p:txBody>
          <a:bodyPr wrap="square" rtlCol="0">
            <a:spAutoFit/>
          </a:bodyPr>
          <a:lstStyle/>
          <a:p>
            <a:pPr algn="l" rtl="0"/>
            <a:r>
              <a:rPr lang="es" b="0" i="0" u="none">
                <a:solidFill>
                  <a:schemeClr val="bg1"/>
                </a:solidFill>
              </a:rPr>
              <a:t>General</a:t>
            </a:r>
          </a:p>
          <a:p>
            <a:pPr algn="l" rtl="0"/>
            <a:r>
              <a:rPr lang="es" sz="1400" b="1" i="0" u="none">
                <a:solidFill>
                  <a:schemeClr val="bg1"/>
                </a:solidFill>
              </a:rPr>
              <a:t>TOB(L/R) = 0.0</a:t>
            </a:r>
          </a:p>
          <a:p>
            <a:pPr algn="l" rtl="0"/>
            <a:r>
              <a:rPr lang="es" sz="1400" b="1" i="0" u="none">
                <a:solidFill>
                  <a:schemeClr val="bg1"/>
                </a:solidFill>
              </a:rPr>
              <a:t>Extension (L/R) = 0.0</a:t>
            </a:r>
          </a:p>
          <a:p>
            <a:pPr algn="l" rtl="0"/>
            <a:r>
              <a:rPr lang="es" sz="1400" b="1" i="0" u="none">
                <a:solidFill>
                  <a:schemeClr val="bg1"/>
                </a:solidFill>
              </a:rPr>
              <a:t>Espaciamiento = 50</a:t>
            </a:r>
          </a:p>
          <a:p>
            <a:pPr algn="l" rtl="0"/>
            <a:r>
              <a:rPr lang="es" sz="1400" b="1" i="0" u="none">
                <a:solidFill>
                  <a:schemeClr val="bg1"/>
                </a:solidFill>
              </a:rPr>
              <a:t>Formato Nombre = 00+00</a:t>
            </a:r>
          </a:p>
          <a:p>
            <a:pPr algn="l" rtl="0"/>
            <a:r>
              <a:rPr lang="es" sz="1400" b="1" i="0" u="none">
                <a:solidFill>
                  <a:schemeClr val="bg1"/>
                </a:solidFill>
              </a:rPr>
              <a:t>Esquinas Inteligentes = NO</a:t>
            </a:r>
          </a:p>
        </p:txBody>
      </p:sp>
      <p:pic>
        <p:nvPicPr>
          <p:cNvPr id="7170" name="Picture 2" descr="C:\Temp\DEF2.png"/>
          <p:cNvPicPr>
            <a:picLocks noChangeAspect="1" noChangeArrowheads="1"/>
          </p:cNvPicPr>
          <p:nvPr/>
        </p:nvPicPr>
        <p:blipFill>
          <a:blip r:embed="rId2" cstate="print"/>
          <a:stretch>
            <a:fillRect/>
          </a:stretch>
        </p:blipFill>
        <p:spPr bwMode="auto">
          <a:xfrm>
            <a:off x="3867296" y="1521899"/>
            <a:ext cx="3920343" cy="3168884"/>
          </a:xfrm>
          <a:prstGeom prst="rect">
            <a:avLst/>
          </a:prstGeom>
          <a:noFill/>
        </p:spPr>
      </p:pic>
      <p:sp>
        <p:nvSpPr>
          <p:cNvPr id="9" name="TextBox 8"/>
          <p:cNvSpPr txBox="1"/>
          <p:nvPr/>
        </p:nvSpPr>
        <p:spPr>
          <a:xfrm>
            <a:off x="3514202" y="4852154"/>
            <a:ext cx="5286898" cy="1631216"/>
          </a:xfrm>
          <a:prstGeom prst="rect">
            <a:avLst/>
          </a:prstGeom>
          <a:noFill/>
          <a:ln>
            <a:noFill/>
          </a:ln>
        </p:spPr>
        <p:txBody>
          <a:bodyPr wrap="square" rtlCol="0">
            <a:spAutoFit/>
          </a:bodyPr>
          <a:lstStyle/>
          <a:p>
            <a:pPr marL="285750" indent="-285750" algn="l" rtl="0">
              <a:buFont typeface="Arial" panose="020B0604020202020204" pitchFamily="34" charset="0"/>
              <a:buChar char="•"/>
            </a:pPr>
            <a:r>
              <a:rPr lang="es" sz="1400" b="0" i="0" u="none">
                <a:solidFill>
                  <a:schemeClr val="tx1">
                    <a:lumMod val="65000"/>
                    <a:lumOff val="35000"/>
                  </a:schemeClr>
                </a:solidFill>
              </a:rPr>
              <a:t>El Encadenamiento en el 2</a:t>
            </a:r>
            <a:r>
              <a:rPr lang="es" sz="1400" b="0" i="0" u="none" baseline="30000">
                <a:solidFill>
                  <a:schemeClr val="tx1">
                    <a:lumMod val="65000"/>
                    <a:lumOff val="35000"/>
                  </a:schemeClr>
                </a:solidFill>
              </a:rPr>
              <a:t>do</a:t>
            </a:r>
            <a:r>
              <a:rPr lang="es" sz="1400" b="0" i="0" u="none">
                <a:solidFill>
                  <a:schemeClr val="tx1">
                    <a:lumMod val="65000"/>
                    <a:lumOff val="35000"/>
                  </a:schemeClr>
                </a:solidFill>
              </a:rPr>
              <a:t> punto de ruta debe ser 1000, pero lo hemos forzado a 2000.</a:t>
            </a:r>
          </a:p>
          <a:p>
            <a:pPr marL="285750" indent="-285750" algn="l" rtl="0">
              <a:buFont typeface="Arial" panose="020B0604020202020204" pitchFamily="34" charset="0"/>
              <a:buChar char="•"/>
            </a:pPr>
            <a:r>
              <a:rPr lang="es" sz="1400" b="0" i="0" u="none">
                <a:solidFill>
                  <a:schemeClr val="tx1">
                    <a:lumMod val="65000"/>
                    <a:lumOff val="35000"/>
                  </a:schemeClr>
                </a:solidFill>
              </a:rPr>
              <a:t>DC hace una línea 10+00 y otra línea 20+00 en la misma ubicación.</a:t>
            </a:r>
          </a:p>
          <a:p>
            <a:pPr marL="285750" indent="-285750" algn="l" rtl="0">
              <a:buFont typeface="Arial" panose="020B0604020202020204" pitchFamily="34" charset="0"/>
              <a:buChar char="•"/>
            </a:pPr>
            <a:r>
              <a:rPr lang="es" sz="1400" b="0" i="0" u="none">
                <a:solidFill>
                  <a:schemeClr val="tx1">
                    <a:lumMod val="65000"/>
                    <a:lumOff val="35000"/>
                  </a:schemeClr>
                </a:solidFill>
              </a:rPr>
              <a:t>Ud. puede escribirlos ambos (y confundir a sus hidrógrafos) o elegir eliminar uno de ellos.</a:t>
            </a:r>
          </a:p>
          <a:p>
            <a:pPr marL="285750" indent="-285750" algn="l" rtl="0">
              <a:buFont typeface="Arial" panose="020B0604020202020204" pitchFamily="34" charset="0"/>
              <a:buChar char="•"/>
            </a:pPr>
            <a:r>
              <a:rPr lang="es" sz="1600" b="0" i="0" u="none">
                <a:solidFill>
                  <a:schemeClr val="tx1">
                    <a:lumMod val="65000"/>
                    <a:lumOff val="35000"/>
                  </a:schemeClr>
                </a:solidFill>
              </a:rPr>
              <a:t>No tendrá efecto en sus Volúmenes.</a:t>
            </a:r>
          </a:p>
        </p:txBody>
      </p:sp>
    </p:spTree>
    <p:extLst>
      <p:ext uri="{BB962C8B-B14F-4D97-AF65-F5344CB8AC3E}">
        <p14:creationId xmlns:p14="http://schemas.microsoft.com/office/powerpoint/2010/main" val="36921360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 y="99060"/>
            <a:ext cx="7162800" cy="838200"/>
          </a:xfrm>
        </p:spPr>
        <p:txBody>
          <a:bodyPr/>
          <a:lstStyle/>
          <a:p>
            <a:pPr algn="l" rtl="0"/>
            <a:r>
              <a:rPr lang="es" b="0" i="0" u="none"/>
              <a:t>Cambios en la Profundidad del Canal</a:t>
            </a:r>
          </a:p>
        </p:txBody>
      </p:sp>
      <p:pic>
        <p:nvPicPr>
          <p:cNvPr id="9218" name="Picture 2" descr="C:\Temp\DEF7.png"/>
          <p:cNvPicPr>
            <a:picLocks noChangeAspect="1" noChangeArrowheads="1"/>
          </p:cNvPicPr>
          <p:nvPr/>
        </p:nvPicPr>
        <p:blipFill rotWithShape="1">
          <a:blip r:embed="rId2" cstate="print"/>
          <a:srcRect r="14927"/>
          <a:stretch/>
        </p:blipFill>
        <p:spPr bwMode="auto">
          <a:xfrm>
            <a:off x="5196840" y="1615440"/>
            <a:ext cx="3760427" cy="4477375"/>
          </a:xfrm>
          <a:prstGeom prst="rect">
            <a:avLst/>
          </a:prstGeom>
          <a:noFill/>
        </p:spPr>
      </p:pic>
      <p:sp>
        <p:nvSpPr>
          <p:cNvPr id="11" name="TextBox 10"/>
          <p:cNvSpPr txBox="1"/>
          <p:nvPr/>
        </p:nvSpPr>
        <p:spPr>
          <a:xfrm>
            <a:off x="320040" y="1367195"/>
            <a:ext cx="4876800" cy="1815882"/>
          </a:xfrm>
          <a:prstGeom prst="rect">
            <a:avLst/>
          </a:prstGeom>
          <a:solidFill>
            <a:schemeClr val="bg1"/>
          </a:solidFill>
          <a:ln>
            <a:noFill/>
          </a:ln>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Necesita crear una </a:t>
            </a:r>
            <a:r>
              <a:rPr lang="es" sz="1600" b="0" i="0" u="none" dirty="0" smtClean="0">
                <a:solidFill>
                  <a:schemeClr val="tx1">
                    <a:lumMod val="65000"/>
                    <a:lumOff val="35000"/>
                  </a:schemeClr>
                </a:solidFill>
              </a:rPr>
              <a:t>línea </a:t>
            </a:r>
            <a:r>
              <a:rPr lang="es" sz="1600" b="0" i="0" u="none" dirty="0">
                <a:solidFill>
                  <a:schemeClr val="tx1">
                    <a:lumMod val="65000"/>
                    <a:lumOff val="35000"/>
                  </a:schemeClr>
                </a:solidFill>
              </a:rPr>
              <a:t>central, puntos base del talud izquierda y derecha en cada ubicación donde la profundidad de su canal cambie.  </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Para obtener el mejor resultado de volumen, usted debe también generar una línea planeada en cada punto de ruta de la </a:t>
            </a:r>
            <a:r>
              <a:rPr lang="es" sz="1600" b="0" i="0" u="none" dirty="0" smtClean="0">
                <a:solidFill>
                  <a:schemeClr val="tx1">
                    <a:lumMod val="65000"/>
                    <a:lumOff val="35000"/>
                  </a:schemeClr>
                </a:solidFill>
              </a:rPr>
              <a:t>línea </a:t>
            </a:r>
            <a:r>
              <a:rPr lang="es" sz="1600" b="0" i="0" u="none" dirty="0">
                <a:solidFill>
                  <a:schemeClr val="tx1">
                    <a:lumMod val="65000"/>
                    <a:lumOff val="35000"/>
                  </a:schemeClr>
                </a:solidFill>
              </a:rPr>
              <a:t>central.</a:t>
            </a:r>
          </a:p>
        </p:txBody>
      </p:sp>
      <p:pic>
        <p:nvPicPr>
          <p:cNvPr id="9219" name="Picture 3" descr="C:\Temp\DEF8.png"/>
          <p:cNvPicPr>
            <a:picLocks noChangeAspect="1" noChangeArrowheads="1"/>
          </p:cNvPicPr>
          <p:nvPr/>
        </p:nvPicPr>
        <p:blipFill>
          <a:blip r:embed="rId3" cstate="print"/>
          <a:srcRect/>
          <a:stretch>
            <a:fillRect/>
          </a:stretch>
        </p:blipFill>
        <p:spPr bwMode="auto">
          <a:xfrm>
            <a:off x="434340" y="3611644"/>
            <a:ext cx="3180690" cy="2705335"/>
          </a:xfrm>
          <a:prstGeom prst="rect">
            <a:avLst/>
          </a:prstGeom>
          <a:noFill/>
          <a:ln>
            <a:solidFill>
              <a:schemeClr val="tx1">
                <a:lumMod val="65000"/>
                <a:lumOff val="35000"/>
              </a:schemeClr>
            </a:solidFill>
          </a:ln>
        </p:spPr>
      </p:pic>
    </p:spTree>
    <p:extLst>
      <p:ext uri="{BB962C8B-B14F-4D97-AF65-F5344CB8AC3E}">
        <p14:creationId xmlns:p14="http://schemas.microsoft.com/office/powerpoint/2010/main" val="34422546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 y="99477"/>
            <a:ext cx="9144000" cy="762000"/>
          </a:xfrm>
        </p:spPr>
        <p:txBody>
          <a:bodyPr/>
          <a:lstStyle/>
          <a:p>
            <a:pPr algn="l" rtl="0"/>
            <a:r>
              <a:rPr lang="es" sz="3200" b="0" i="0" u="none"/>
              <a:t>Cambios en Profundidad Canal:  Ejemplo #1E</a:t>
            </a:r>
          </a:p>
        </p:txBody>
      </p:sp>
      <p:sp>
        <p:nvSpPr>
          <p:cNvPr id="4" name="TextBox 3"/>
          <p:cNvSpPr txBox="1"/>
          <p:nvPr/>
        </p:nvSpPr>
        <p:spPr>
          <a:xfrm>
            <a:off x="297180" y="1318260"/>
            <a:ext cx="2971800" cy="1631216"/>
          </a:xfrm>
          <a:prstGeom prst="rect">
            <a:avLst/>
          </a:prstGeom>
          <a:solidFill>
            <a:schemeClr val="bg1"/>
          </a:solidFill>
          <a:ln>
            <a:solidFill>
              <a:schemeClr val="tx1"/>
            </a:solidFill>
          </a:ln>
        </p:spPr>
        <p:txBody>
          <a:bodyPr wrap="square" rtlCol="0">
            <a:spAutoFit/>
          </a:bodyPr>
          <a:lstStyle/>
          <a:p>
            <a:pPr algn="l" rtl="0"/>
            <a:r>
              <a:rPr lang="es" sz="1600" b="0" i="0" u="none" dirty="0"/>
              <a:t>Puntos </a:t>
            </a:r>
            <a:r>
              <a:rPr lang="es" sz="1600" b="0" i="0" u="none" dirty="0" smtClean="0"/>
              <a:t>Línea </a:t>
            </a:r>
            <a:r>
              <a:rPr lang="es" sz="1600" b="0" i="0" u="none" dirty="0"/>
              <a:t>central</a:t>
            </a:r>
          </a:p>
          <a:p>
            <a:pPr algn="l" rtl="0"/>
            <a:r>
              <a:rPr lang="es" sz="1200" b="1" i="0" u="none" dirty="0"/>
              <a:t>1000X   1000Y  25Z  Encadenamiento=0</a:t>
            </a:r>
          </a:p>
          <a:p>
            <a:pPr algn="l" rtl="0"/>
            <a:r>
              <a:rPr lang="es" sz="1200" b="1" i="0" u="none" dirty="0">
                <a:solidFill>
                  <a:schemeClr val="bg2"/>
                </a:solidFill>
              </a:rPr>
              <a:t>1000X   1470Y  25Z</a:t>
            </a:r>
          </a:p>
          <a:p>
            <a:pPr algn="l" rtl="0"/>
            <a:r>
              <a:rPr lang="es" sz="1200" b="1" i="0" u="none" dirty="0">
                <a:solidFill>
                  <a:schemeClr val="bg2"/>
                </a:solidFill>
              </a:rPr>
              <a:t>1000X   1480Y   20Z</a:t>
            </a:r>
          </a:p>
          <a:p>
            <a:pPr algn="l" rtl="0"/>
            <a:r>
              <a:rPr lang="es" sz="1200" b="1" i="0" u="none" dirty="0"/>
              <a:t>1000X   2000Y  20Z</a:t>
            </a:r>
          </a:p>
          <a:p>
            <a:pPr algn="l" rtl="0"/>
            <a:r>
              <a:rPr lang="es" sz="1200" b="1" i="0" u="none" dirty="0"/>
              <a:t>2000X   3000Y  20Z</a:t>
            </a:r>
          </a:p>
          <a:p>
            <a:pPr algn="l" rtl="0"/>
            <a:r>
              <a:rPr lang="es" sz="1200" b="1" i="0" u="none" dirty="0"/>
              <a:t>2000X   4000Y  20Z</a:t>
            </a:r>
          </a:p>
        </p:txBody>
      </p:sp>
      <p:sp>
        <p:nvSpPr>
          <p:cNvPr id="5" name="TextBox 4"/>
          <p:cNvSpPr txBox="1"/>
          <p:nvPr/>
        </p:nvSpPr>
        <p:spPr>
          <a:xfrm>
            <a:off x="297180" y="3131820"/>
            <a:ext cx="2971800" cy="1692771"/>
          </a:xfrm>
          <a:prstGeom prst="rect">
            <a:avLst/>
          </a:prstGeom>
          <a:solidFill>
            <a:schemeClr val="bg1"/>
          </a:solidFill>
          <a:ln>
            <a:solidFill>
              <a:schemeClr val="tx1"/>
            </a:solidFill>
          </a:ln>
        </p:spPr>
        <p:txBody>
          <a:bodyPr wrap="square" rtlCol="0">
            <a:spAutoFit/>
          </a:bodyPr>
          <a:lstStyle/>
          <a:p>
            <a:pPr algn="l" rtl="0"/>
            <a:r>
              <a:rPr lang="es" sz="1600" b="0" i="0" u="none"/>
              <a:t>Puntos Base Talud Base Talud Izq</a:t>
            </a:r>
          </a:p>
          <a:p>
            <a:pPr algn="l" rtl="0"/>
            <a:r>
              <a:rPr lang="es" sz="1200" b="1" i="0" u="none"/>
              <a:t>850X  1000Y</a:t>
            </a:r>
            <a:r>
              <a:rPr lang="es" sz="1200" b="0" i="0" u="none"/>
              <a:t>	</a:t>
            </a:r>
            <a:r>
              <a:rPr lang="es" sz="1200" b="1" i="0" u="none"/>
              <a:t>SS = 3.0</a:t>
            </a:r>
          </a:p>
          <a:p>
            <a:pPr algn="l" rtl="0"/>
            <a:r>
              <a:rPr lang="es" sz="1200" b="1" i="0" u="none">
                <a:solidFill>
                  <a:schemeClr val="bg2"/>
                </a:solidFill>
              </a:rPr>
              <a:t>850X  1470Y</a:t>
            </a:r>
          </a:p>
          <a:p>
            <a:pPr algn="l" rtl="0"/>
            <a:r>
              <a:rPr lang="es" sz="1200" b="1" i="0" u="none">
                <a:solidFill>
                  <a:schemeClr val="bg2"/>
                </a:solidFill>
              </a:rPr>
              <a:t>850X  1480Y</a:t>
            </a:r>
          </a:p>
          <a:p>
            <a:pPr algn="l" rtl="0"/>
            <a:r>
              <a:rPr lang="es" sz="1200" b="1" i="0" u="none"/>
              <a:t>850X  2062.13Y</a:t>
            </a:r>
          </a:p>
          <a:p>
            <a:pPr algn="l" rtl="0"/>
            <a:r>
              <a:rPr lang="es" sz="1200" b="1" i="0" u="none"/>
              <a:t>1850X  3062.13Y</a:t>
            </a:r>
          </a:p>
          <a:p>
            <a:pPr algn="l" rtl="0"/>
            <a:r>
              <a:rPr lang="es" sz="1200" b="1" i="0" u="none"/>
              <a:t>1850X  4000Y</a:t>
            </a:r>
          </a:p>
        </p:txBody>
      </p:sp>
      <p:sp>
        <p:nvSpPr>
          <p:cNvPr id="6" name="TextBox 5"/>
          <p:cNvSpPr txBox="1"/>
          <p:nvPr/>
        </p:nvSpPr>
        <p:spPr>
          <a:xfrm>
            <a:off x="297180" y="4945378"/>
            <a:ext cx="2971800" cy="1446550"/>
          </a:xfrm>
          <a:prstGeom prst="rect">
            <a:avLst/>
          </a:prstGeom>
          <a:solidFill>
            <a:schemeClr val="bg1"/>
          </a:solidFill>
          <a:ln>
            <a:solidFill>
              <a:schemeClr val="tx1"/>
            </a:solidFill>
          </a:ln>
        </p:spPr>
        <p:txBody>
          <a:bodyPr wrap="square" rtlCol="0">
            <a:spAutoFit/>
          </a:bodyPr>
          <a:lstStyle/>
          <a:p>
            <a:pPr algn="l" rtl="0"/>
            <a:r>
              <a:rPr lang="es" sz="1600" b="0" i="0" u="none"/>
              <a:t>Puntos Base Talud Derecho</a:t>
            </a:r>
          </a:p>
          <a:p>
            <a:pPr algn="l" rtl="0"/>
            <a:r>
              <a:rPr lang="es" sz="1200" b="1" i="0" u="none"/>
              <a:t>1150X  1000Y</a:t>
            </a:r>
            <a:r>
              <a:rPr lang="es" sz="1200" b="0" i="0" u="none"/>
              <a:t>	</a:t>
            </a:r>
            <a:r>
              <a:rPr lang="es" sz="1200" b="1" i="0" u="none"/>
              <a:t>SS = 3.0</a:t>
            </a:r>
          </a:p>
          <a:p>
            <a:pPr algn="l" rtl="0"/>
            <a:r>
              <a:rPr lang="es" sz="1200" b="1" i="0" u="none">
                <a:solidFill>
                  <a:schemeClr val="bg2"/>
                </a:solidFill>
              </a:rPr>
              <a:t>1150X  1470Y</a:t>
            </a:r>
          </a:p>
          <a:p>
            <a:pPr algn="l" rtl="0"/>
            <a:r>
              <a:rPr lang="es" sz="1200" b="1" i="0" u="none">
                <a:solidFill>
                  <a:schemeClr val="bg2"/>
                </a:solidFill>
              </a:rPr>
              <a:t>1150X  1480Y</a:t>
            </a:r>
          </a:p>
          <a:p>
            <a:pPr algn="l" rtl="0"/>
            <a:r>
              <a:rPr lang="es" sz="1200" b="1" i="0" u="none"/>
              <a:t>1150X  2062.13Y</a:t>
            </a:r>
          </a:p>
          <a:p>
            <a:pPr algn="l" rtl="0"/>
            <a:r>
              <a:rPr lang="es" sz="1200" b="1" i="0" u="none"/>
              <a:t>2150X  3062.13Y</a:t>
            </a:r>
          </a:p>
          <a:p>
            <a:pPr algn="l" rtl="0"/>
            <a:r>
              <a:rPr lang="es" sz="1200" b="1" i="0" u="none"/>
              <a:t>2150X  4000Y</a:t>
            </a:r>
          </a:p>
        </p:txBody>
      </p:sp>
      <p:sp>
        <p:nvSpPr>
          <p:cNvPr id="7" name="TextBox 6"/>
          <p:cNvSpPr txBox="1"/>
          <p:nvPr/>
        </p:nvSpPr>
        <p:spPr>
          <a:xfrm>
            <a:off x="3596640" y="4945379"/>
            <a:ext cx="3352800" cy="1446550"/>
          </a:xfrm>
          <a:prstGeom prst="rect">
            <a:avLst/>
          </a:prstGeom>
          <a:solidFill>
            <a:schemeClr val="bg1"/>
          </a:solidFill>
          <a:ln>
            <a:noFill/>
          </a:ln>
        </p:spPr>
        <p:txBody>
          <a:bodyPr wrap="square" rtlCol="0">
            <a:spAutoFit/>
          </a:bodyPr>
          <a:lstStyle/>
          <a:p>
            <a:pPr algn="l" rtl="0"/>
            <a:r>
              <a:rPr lang="es" sz="1600" b="0" i="0" u="none" dirty="0"/>
              <a:t>General</a:t>
            </a:r>
          </a:p>
          <a:p>
            <a:pPr algn="l" rtl="0"/>
            <a:r>
              <a:rPr lang="es" sz="1200" b="1" i="0" u="none" dirty="0"/>
              <a:t>TOB(L/R) = 0.0</a:t>
            </a:r>
          </a:p>
          <a:p>
            <a:pPr algn="l" rtl="0"/>
            <a:r>
              <a:rPr lang="es" sz="1200" b="1" i="0" u="none" dirty="0"/>
              <a:t>Extensión (L/R) = 50.0/50.0</a:t>
            </a:r>
          </a:p>
          <a:p>
            <a:pPr algn="l" rtl="0"/>
            <a:r>
              <a:rPr lang="es" sz="1200" b="1" i="0" u="none" dirty="0"/>
              <a:t>Espaciamiento = 50</a:t>
            </a:r>
          </a:p>
          <a:p>
            <a:pPr algn="l" rtl="0"/>
            <a:r>
              <a:rPr lang="es" sz="1200" b="1" i="0" u="none" dirty="0"/>
              <a:t>Formato Nombre = 00+00</a:t>
            </a:r>
          </a:p>
          <a:p>
            <a:pPr algn="l" rtl="0"/>
            <a:r>
              <a:rPr lang="es" sz="1200" b="1" i="0" u="none" dirty="0">
                <a:solidFill>
                  <a:schemeClr val="bg2"/>
                </a:solidFill>
              </a:rPr>
              <a:t>Hacer un Perfil en cada esquina = SI</a:t>
            </a:r>
          </a:p>
          <a:p>
            <a:pPr algn="l" rtl="0"/>
            <a:r>
              <a:rPr lang="es" sz="1200" b="1" i="0" u="none" dirty="0"/>
              <a:t>Esquinas Inteligentes = SI</a:t>
            </a:r>
          </a:p>
        </p:txBody>
      </p:sp>
      <p:pic>
        <p:nvPicPr>
          <p:cNvPr id="7170" name="Picture 2" descr="C:\Temp\DEF2.png"/>
          <p:cNvPicPr>
            <a:picLocks noChangeAspect="1" noChangeArrowheads="1"/>
          </p:cNvPicPr>
          <p:nvPr/>
        </p:nvPicPr>
        <p:blipFill>
          <a:blip r:embed="rId2" cstate="print"/>
          <a:stretch>
            <a:fillRect/>
          </a:stretch>
        </p:blipFill>
        <p:spPr bwMode="auto">
          <a:xfrm>
            <a:off x="3596640" y="1491413"/>
            <a:ext cx="4366260" cy="3302400"/>
          </a:xfrm>
          <a:prstGeom prst="rect">
            <a:avLst/>
          </a:prstGeom>
          <a:noFill/>
        </p:spPr>
      </p:pic>
    </p:spTree>
    <p:extLst>
      <p:ext uri="{BB962C8B-B14F-4D97-AF65-F5344CB8AC3E}">
        <p14:creationId xmlns:p14="http://schemas.microsoft.com/office/powerpoint/2010/main" val="3599344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lnSpc>
                <a:spcPct val="100000"/>
              </a:lnSpc>
            </a:pPr>
            <a:r>
              <a:rPr lang="es" b="0" i="0" u="none"/>
              <a:t>TIN A NIVEL </a:t>
            </a:r>
            <a:r>
              <a:rPr lang="es"/>
              <a:t/>
            </a:r>
            <a:br>
              <a:rPr lang="es"/>
            </a:br>
            <a:r>
              <a:rPr lang="es" b="0" i="0" u="none"/>
              <a:t>(Cálculo Embalses)</a:t>
            </a:r>
          </a:p>
        </p:txBody>
      </p:sp>
    </p:spTree>
    <p:extLst>
      <p:ext uri="{BB962C8B-B14F-4D97-AF65-F5344CB8AC3E}">
        <p14:creationId xmlns:p14="http://schemas.microsoft.com/office/powerpoint/2010/main" val="34296771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DC:  Ejemplo #1F</a:t>
            </a:r>
          </a:p>
        </p:txBody>
      </p:sp>
      <p:sp>
        <p:nvSpPr>
          <p:cNvPr id="5" name="TextBox 4"/>
          <p:cNvSpPr txBox="1"/>
          <p:nvPr/>
        </p:nvSpPr>
        <p:spPr>
          <a:xfrm>
            <a:off x="347471" y="5728454"/>
            <a:ext cx="4010883" cy="954107"/>
          </a:xfrm>
          <a:prstGeom prst="rect">
            <a:avLst/>
          </a:prstGeom>
          <a:solidFill>
            <a:schemeClr val="bg1"/>
          </a:solidFill>
          <a:ln>
            <a:noFill/>
          </a:ln>
        </p:spPr>
        <p:txBody>
          <a:bodyPr wrap="square" rtlCol="0">
            <a:spAutoFit/>
          </a:bodyPr>
          <a:lstStyle/>
          <a:p>
            <a:pPr algn="l" rtl="0"/>
            <a:r>
              <a:rPr lang="es" sz="1400" b="0" i="0" u="none" dirty="0">
                <a:solidFill>
                  <a:schemeClr val="tx1">
                    <a:lumMod val="65000"/>
                    <a:lumOff val="35000"/>
                  </a:schemeClr>
                </a:solidFill>
              </a:rPr>
              <a:t>Felicitaciones!  Ud. acaba de hacer 5.150 líneas en 1 minuto.</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1.342 millas de levantantamiento por hacer…..</a:t>
            </a:r>
          </a:p>
        </p:txBody>
      </p:sp>
      <p:pic>
        <p:nvPicPr>
          <p:cNvPr id="10242" name="Picture 2" descr="C:\Temp\DEFA.png"/>
          <p:cNvPicPr>
            <a:picLocks noChangeAspect="1" noChangeArrowheads="1"/>
          </p:cNvPicPr>
          <p:nvPr/>
        </p:nvPicPr>
        <p:blipFill>
          <a:blip r:embed="rId2" cstate="print"/>
          <a:srcRect/>
          <a:stretch>
            <a:fillRect/>
          </a:stretch>
        </p:blipFill>
        <p:spPr bwMode="auto">
          <a:xfrm>
            <a:off x="4282440" y="1833880"/>
            <a:ext cx="4711131" cy="3276600"/>
          </a:xfrm>
          <a:prstGeom prst="rect">
            <a:avLst/>
          </a:prstGeom>
          <a:noFill/>
        </p:spPr>
      </p:pic>
      <p:graphicFrame>
        <p:nvGraphicFramePr>
          <p:cNvPr id="6" name="Table 5"/>
          <p:cNvGraphicFramePr>
            <a:graphicFrameLocks noGrp="1"/>
          </p:cNvGraphicFramePr>
          <p:nvPr>
            <p:extLst>
              <p:ext uri="{D42A27DB-BD31-4B8C-83A1-F6EECF244321}">
                <p14:modId xmlns:p14="http://schemas.microsoft.com/office/powerpoint/2010/main" val="645221767"/>
              </p:ext>
            </p:extLst>
          </p:nvPr>
        </p:nvGraphicFramePr>
        <p:xfrm>
          <a:off x="243840" y="1280160"/>
          <a:ext cx="4191000" cy="4432300"/>
        </p:xfrm>
        <a:graphic>
          <a:graphicData uri="http://schemas.openxmlformats.org/drawingml/2006/table">
            <a:tbl>
              <a:tblPr firstRow="1" bandRow="1">
                <a:tableStyleId>{21E4AEA4-8DFA-4A89-87EB-49C32662AFE0}</a:tableStyleId>
              </a:tblPr>
              <a:tblGrid>
                <a:gridCol w="2048933">
                  <a:extLst>
                    <a:ext uri="{9D8B030D-6E8A-4147-A177-3AD203B41FA5}">
                      <a16:colId xmlns:a16="http://schemas.microsoft.com/office/drawing/2014/main" xmlns="" val="20000"/>
                    </a:ext>
                  </a:extLst>
                </a:gridCol>
                <a:gridCol w="2142067">
                  <a:extLst>
                    <a:ext uri="{9D8B030D-6E8A-4147-A177-3AD203B41FA5}">
                      <a16:colId xmlns:a16="http://schemas.microsoft.com/office/drawing/2014/main" xmlns="" val="20001"/>
                    </a:ext>
                  </a:extLst>
                </a:gridCol>
              </a:tblGrid>
              <a:tr h="632460">
                <a:tc>
                  <a:txBody>
                    <a:bodyPr/>
                    <a:lstStyle/>
                    <a:p>
                      <a:pPr algn="l" rtl="0"/>
                      <a:r>
                        <a:rPr lang="es" b="0" i="0" u="none"/>
                        <a:t>Programa</a:t>
                      </a:r>
                    </a:p>
                  </a:txBody>
                  <a:tcPr/>
                </a:tc>
                <a:tc>
                  <a:txBody>
                    <a:bodyPr/>
                    <a:lstStyle/>
                    <a:p>
                      <a:pPr algn="l" rtl="0"/>
                      <a:r>
                        <a:rPr lang="es" b="0" i="0" u="none"/>
                        <a:t>DISEÑO CANAL</a:t>
                      </a:r>
                    </a:p>
                  </a:txBody>
                  <a:tcPr/>
                </a:tc>
                <a:extLst>
                  <a:ext uri="{0D108BD9-81ED-4DB2-BD59-A6C34878D82A}">
                    <a16:rowId xmlns:a16="http://schemas.microsoft.com/office/drawing/2014/main" xmlns="" val="10000"/>
                  </a:ext>
                </a:extLst>
              </a:tr>
              <a:tr h="370840">
                <a:tc>
                  <a:txBody>
                    <a:bodyPr/>
                    <a:lstStyle/>
                    <a:p>
                      <a:pPr algn="l" rtl="0"/>
                      <a:r>
                        <a:rPr lang="es" sz="1600" b="0" i="0" u="none"/>
                        <a:t>Archivo Plan Canal:</a:t>
                      </a:r>
                    </a:p>
                  </a:txBody>
                  <a:tcPr/>
                </a:tc>
                <a:tc>
                  <a:txBody>
                    <a:bodyPr/>
                    <a:lstStyle/>
                    <a:p>
                      <a:pPr algn="l" rtl="0"/>
                      <a:r>
                        <a:rPr lang="es" sz="1600" b="0" i="0" u="none"/>
                        <a:t>CDE.PLN</a:t>
                      </a:r>
                    </a:p>
                  </a:txBody>
                  <a:tcPr/>
                </a:tc>
                <a:extLst>
                  <a:ext uri="{0D108BD9-81ED-4DB2-BD59-A6C34878D82A}">
                    <a16:rowId xmlns:a16="http://schemas.microsoft.com/office/drawing/2014/main" xmlns="" val="10001"/>
                  </a:ext>
                </a:extLst>
              </a:tr>
              <a:tr h="370840">
                <a:tc>
                  <a:txBody>
                    <a:bodyPr/>
                    <a:lstStyle/>
                    <a:p>
                      <a:pPr algn="l" rtl="0"/>
                      <a:r>
                        <a:rPr lang="es" sz="1600" b="0" i="0" u="none"/>
                        <a:t>Salvar a LNW:</a:t>
                      </a:r>
                    </a:p>
                  </a:txBody>
                  <a:tcPr/>
                </a:tc>
                <a:tc>
                  <a:txBody>
                    <a:bodyPr/>
                    <a:lstStyle/>
                    <a:p>
                      <a:pPr algn="l" rtl="0"/>
                      <a:r>
                        <a:rPr lang="es" sz="1600" b="0" i="0" u="none"/>
                        <a:t>CDE.LNW</a:t>
                      </a:r>
                    </a:p>
                  </a:txBody>
                  <a:tcPr/>
                </a:tc>
                <a:extLst>
                  <a:ext uri="{0D108BD9-81ED-4DB2-BD59-A6C34878D82A}">
                    <a16:rowId xmlns:a16="http://schemas.microsoft.com/office/drawing/2014/main" xmlns="" val="10002"/>
                  </a:ext>
                </a:extLst>
              </a:tr>
              <a:tr h="370840">
                <a:tc>
                  <a:txBody>
                    <a:bodyPr/>
                    <a:lstStyle/>
                    <a:p>
                      <a:pPr algn="l" rtl="0"/>
                      <a:r>
                        <a:rPr lang="es" sz="1600" b="0" i="0" u="none"/>
                        <a:t>Tope del Banco (I/D)</a:t>
                      </a:r>
                    </a:p>
                  </a:txBody>
                  <a:tcPr/>
                </a:tc>
                <a:tc>
                  <a:txBody>
                    <a:bodyPr/>
                    <a:lstStyle/>
                    <a:p>
                      <a:pPr algn="l" rtl="0"/>
                      <a:r>
                        <a:rPr lang="es" sz="1600" b="0" i="0" u="none"/>
                        <a:t>-5. / -5.</a:t>
                      </a:r>
                    </a:p>
                  </a:txBody>
                  <a:tcPr/>
                </a:tc>
                <a:extLst>
                  <a:ext uri="{0D108BD9-81ED-4DB2-BD59-A6C34878D82A}">
                    <a16:rowId xmlns:a16="http://schemas.microsoft.com/office/drawing/2014/main" xmlns="" val="10003"/>
                  </a:ext>
                </a:extLst>
              </a:tr>
              <a:tr h="370840">
                <a:tc>
                  <a:txBody>
                    <a:bodyPr/>
                    <a:lstStyle/>
                    <a:p>
                      <a:pPr algn="l" rtl="0"/>
                      <a:r>
                        <a:rPr lang="es" sz="1600" b="0" i="0" u="none"/>
                        <a:t>Extensión Línea (I/D)</a:t>
                      </a:r>
                      <a:endParaRPr lang="es" sz="1600" dirty="0"/>
                    </a:p>
                  </a:txBody>
                  <a:tcPr/>
                </a:tc>
                <a:tc>
                  <a:txBody>
                    <a:bodyPr/>
                    <a:lstStyle/>
                    <a:p>
                      <a:pPr algn="l" rtl="0"/>
                      <a:r>
                        <a:rPr lang="es" sz="1600" b="0" i="0" u="none"/>
                        <a:t>100. / 100.</a:t>
                      </a:r>
                    </a:p>
                  </a:txBody>
                  <a:tcPr/>
                </a:tc>
                <a:extLst>
                  <a:ext uri="{0D108BD9-81ED-4DB2-BD59-A6C34878D82A}">
                    <a16:rowId xmlns:a16="http://schemas.microsoft.com/office/drawing/2014/main" xmlns="" val="10004"/>
                  </a:ext>
                </a:extLst>
              </a:tr>
              <a:tr h="370840">
                <a:tc>
                  <a:txBody>
                    <a:bodyPr/>
                    <a:lstStyle/>
                    <a:p>
                      <a:pPr algn="l" rtl="0"/>
                      <a:r>
                        <a:rPr lang="es" sz="1600" b="0" i="0" u="none"/>
                        <a:t>Espaciamiento de línea</a:t>
                      </a:r>
                    </a:p>
                  </a:txBody>
                  <a:tcPr/>
                </a:tc>
                <a:tc>
                  <a:txBody>
                    <a:bodyPr/>
                    <a:lstStyle/>
                    <a:p>
                      <a:pPr algn="l" rtl="0"/>
                      <a:r>
                        <a:rPr lang="es" sz="1600" b="0" i="0" u="none"/>
                        <a:t>200</a:t>
                      </a:r>
                    </a:p>
                  </a:txBody>
                  <a:tcPr/>
                </a:tc>
                <a:extLst>
                  <a:ext uri="{0D108BD9-81ED-4DB2-BD59-A6C34878D82A}">
                    <a16:rowId xmlns:a16="http://schemas.microsoft.com/office/drawing/2014/main" xmlns="" val="10005"/>
                  </a:ext>
                </a:extLst>
              </a:tr>
              <a:tr h="370840">
                <a:tc>
                  <a:txBody>
                    <a:bodyPr/>
                    <a:lstStyle/>
                    <a:p>
                      <a:pPr algn="l" rtl="0"/>
                      <a:r>
                        <a:rPr lang="es" sz="1600" b="0" i="0" u="none"/>
                        <a:t>Formato Nombres</a:t>
                      </a:r>
                    </a:p>
                  </a:txBody>
                  <a:tcPr/>
                </a:tc>
                <a:tc>
                  <a:txBody>
                    <a:bodyPr/>
                    <a:lstStyle/>
                    <a:p>
                      <a:pPr algn="l" rtl="0"/>
                      <a:r>
                        <a:rPr lang="es" sz="1600" b="0" i="0" u="none"/>
                        <a:t>0+000</a:t>
                      </a:r>
                    </a:p>
                  </a:txBody>
                  <a:tcPr/>
                </a:tc>
                <a:extLst>
                  <a:ext uri="{0D108BD9-81ED-4DB2-BD59-A6C34878D82A}">
                    <a16:rowId xmlns:a16="http://schemas.microsoft.com/office/drawing/2014/main" xmlns="" val="10006"/>
                  </a:ext>
                </a:extLst>
              </a:tr>
              <a:tr h="370840">
                <a:tc>
                  <a:txBody>
                    <a:bodyPr/>
                    <a:lstStyle/>
                    <a:p>
                      <a:pPr algn="l" rtl="0"/>
                      <a:r>
                        <a:rPr lang="es" sz="1600" b="0" i="0" u="none"/>
                        <a:t>Haga Perfiles en las Esquinas:</a:t>
                      </a:r>
                      <a:endParaRPr lang="es" sz="1600" dirty="0"/>
                    </a:p>
                  </a:txBody>
                  <a:tcPr/>
                </a:tc>
                <a:tc>
                  <a:txBody>
                    <a:bodyPr/>
                    <a:lstStyle/>
                    <a:p>
                      <a:pPr algn="l" rtl="0"/>
                      <a:r>
                        <a:rPr lang="es" sz="1600" b="0" i="0" u="none"/>
                        <a:t>Si</a:t>
                      </a:r>
                    </a:p>
                  </a:txBody>
                  <a:tcPr/>
                </a:tc>
                <a:extLst>
                  <a:ext uri="{0D108BD9-81ED-4DB2-BD59-A6C34878D82A}">
                    <a16:rowId xmlns:a16="http://schemas.microsoft.com/office/drawing/2014/main" xmlns="" val="10007"/>
                  </a:ext>
                </a:extLst>
              </a:tr>
              <a:tr h="370840">
                <a:tc>
                  <a:txBody>
                    <a:bodyPr/>
                    <a:lstStyle/>
                    <a:p>
                      <a:pPr algn="l" rtl="0"/>
                      <a:r>
                        <a:rPr lang="es" sz="1600" b="0" i="0" u="none"/>
                        <a:t>Esquinas Inteligentes</a:t>
                      </a:r>
                    </a:p>
                  </a:txBody>
                  <a:tcPr/>
                </a:tc>
                <a:tc>
                  <a:txBody>
                    <a:bodyPr/>
                    <a:lstStyle/>
                    <a:p>
                      <a:pPr algn="l" rtl="0"/>
                      <a:r>
                        <a:rPr lang="es" sz="1600" b="0" i="0" u="none"/>
                        <a:t>Si</a:t>
                      </a:r>
                    </a:p>
                  </a:txBody>
                  <a:tcPr/>
                </a:tc>
                <a:extLst>
                  <a:ext uri="{0D108BD9-81ED-4DB2-BD59-A6C34878D82A}">
                    <a16:rowId xmlns:a16="http://schemas.microsoft.com/office/drawing/2014/main" xmlns="" val="10008"/>
                  </a:ext>
                </a:extLst>
              </a:tr>
            </a:tbl>
          </a:graphicData>
        </a:graphic>
      </p:graphicFrame>
      <p:sp>
        <p:nvSpPr>
          <p:cNvPr id="7" name="TextBox 6"/>
          <p:cNvSpPr txBox="1"/>
          <p:nvPr/>
        </p:nvSpPr>
        <p:spPr>
          <a:xfrm>
            <a:off x="4640580" y="5410200"/>
            <a:ext cx="3352800" cy="923330"/>
          </a:xfrm>
          <a:prstGeom prst="rect">
            <a:avLst/>
          </a:prstGeom>
          <a:solidFill>
            <a:schemeClr val="bg1"/>
          </a:solidFill>
          <a:ln>
            <a:noFill/>
          </a:ln>
        </p:spPr>
        <p:txBody>
          <a:bodyPr wrap="square" rtlCol="0">
            <a:spAutoFit/>
          </a:bodyPr>
          <a:lstStyle/>
          <a:p>
            <a:pPr algn="l" rtl="0"/>
            <a:r>
              <a:rPr lang="es" b="0" i="0" u="none" dirty="0">
                <a:solidFill>
                  <a:schemeClr val="tx1">
                    <a:lumMod val="65000"/>
                    <a:lumOff val="35000"/>
                  </a:schemeClr>
                </a:solidFill>
              </a:rPr>
              <a:t>Puede hacer </a:t>
            </a:r>
            <a:r>
              <a:rPr lang="es" b="0" i="0" u="none" dirty="0" smtClean="0">
                <a:solidFill>
                  <a:schemeClr val="tx1">
                    <a:lumMod val="65000"/>
                    <a:lumOff val="35000"/>
                  </a:schemeClr>
                </a:solidFill>
              </a:rPr>
              <a:t>la </a:t>
            </a:r>
            <a:r>
              <a:rPr lang="es" b="0" i="0" u="none" dirty="0">
                <a:solidFill>
                  <a:schemeClr val="tx1">
                    <a:lumMod val="65000"/>
                    <a:lumOff val="35000"/>
                  </a:schemeClr>
                </a:solidFill>
              </a:rPr>
              <a:t>misma cosa en DISEÑO AVANZADO DE CANAL!</a:t>
            </a:r>
          </a:p>
        </p:txBody>
      </p:sp>
    </p:spTree>
    <p:extLst>
      <p:ext uri="{BB962C8B-B14F-4D97-AF65-F5344CB8AC3E}">
        <p14:creationId xmlns:p14="http://schemas.microsoft.com/office/powerpoint/2010/main" val="35475230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DISEÑO CANAL Funciona Dentro DISEÑO AVANZADO DE CANAL</a:t>
            </a:r>
          </a:p>
        </p:txBody>
      </p:sp>
      <p:sp>
        <p:nvSpPr>
          <p:cNvPr id="3" name="Content Placeholder 2"/>
          <p:cNvSpPr>
            <a:spLocks noGrp="1"/>
          </p:cNvSpPr>
          <p:nvPr>
            <p:ph idx="1"/>
          </p:nvPr>
        </p:nvSpPr>
        <p:spPr>
          <a:xfrm>
            <a:off x="347472" y="1866900"/>
            <a:ext cx="5113020" cy="1089660"/>
          </a:xfrm>
        </p:spPr>
        <p:txBody>
          <a:bodyPr>
            <a:normAutofit/>
          </a:bodyPr>
          <a:lstStyle/>
          <a:p>
            <a:pPr marL="342900" indent="-3429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rPr>
              <a:t>Todas las funciones de DC estan siendo pasadas a ACD</a:t>
            </a:r>
          </a:p>
          <a:p>
            <a:pPr marL="342900" indent="-342900" algn="l" rtl="0">
              <a:buClr>
                <a:schemeClr val="tx1">
                  <a:lumMod val="65000"/>
                  <a:lumOff val="35000"/>
                </a:schemeClr>
              </a:buClr>
              <a:buFont typeface="Arial" panose="020B0604020202020204" pitchFamily="34" charset="0"/>
              <a:buChar char="•"/>
            </a:pPr>
            <a:r>
              <a:rPr lang="es" sz="1600" b="0" i="0" u="none" dirty="0">
                <a:solidFill>
                  <a:schemeClr val="tx1">
                    <a:lumMod val="65000"/>
                    <a:lumOff val="35000"/>
                  </a:schemeClr>
                </a:solidFill>
              </a:rPr>
              <a:t>Antes de crear líneas planeadas en ACD, necesita convertir los datos PLN a un canal 3Dl!</a:t>
            </a:r>
          </a:p>
        </p:txBody>
      </p:sp>
      <p:pic>
        <p:nvPicPr>
          <p:cNvPr id="7170" name="Picture 2"/>
          <p:cNvPicPr>
            <a:picLocks noChangeAspect="1" noChangeArrowheads="1"/>
          </p:cNvPicPr>
          <p:nvPr/>
        </p:nvPicPr>
        <p:blipFill>
          <a:blip r:embed="rId2" cstate="print"/>
          <a:srcRect/>
          <a:stretch>
            <a:fillRect/>
          </a:stretch>
        </p:blipFill>
        <p:spPr bwMode="auto">
          <a:xfrm>
            <a:off x="5547360" y="1866900"/>
            <a:ext cx="3352800" cy="4141237"/>
          </a:xfrm>
          <a:prstGeom prst="rect">
            <a:avLst/>
          </a:prstGeom>
          <a:noFill/>
          <a:ln w="9525">
            <a:solidFill>
              <a:schemeClr val="tx1">
                <a:lumMod val="65000"/>
                <a:lumOff val="35000"/>
              </a:schemeClr>
            </a:solidFill>
            <a:miter lim="800000"/>
            <a:headEnd/>
            <a:tailEnd/>
          </a:ln>
        </p:spPr>
      </p:pic>
      <p:graphicFrame>
        <p:nvGraphicFramePr>
          <p:cNvPr id="6" name="Table 5"/>
          <p:cNvGraphicFramePr>
            <a:graphicFrameLocks noGrp="1"/>
          </p:cNvGraphicFramePr>
          <p:nvPr>
            <p:extLst>
              <p:ext uri="{D42A27DB-BD31-4B8C-83A1-F6EECF244321}">
                <p14:modId xmlns:p14="http://schemas.microsoft.com/office/powerpoint/2010/main" val="2440640720"/>
              </p:ext>
            </p:extLst>
          </p:nvPr>
        </p:nvGraphicFramePr>
        <p:xfrm>
          <a:off x="347472" y="3139440"/>
          <a:ext cx="4876800" cy="2844800"/>
        </p:xfrm>
        <a:graphic>
          <a:graphicData uri="http://schemas.openxmlformats.org/drawingml/2006/table">
            <a:tbl>
              <a:tblPr firstRow="1" bandRow="1">
                <a:tableStyleId>{21E4AEA4-8DFA-4A89-87EB-49C32662AFE0}</a:tableStyleId>
              </a:tblPr>
              <a:tblGrid>
                <a:gridCol w="1905000">
                  <a:extLst>
                    <a:ext uri="{9D8B030D-6E8A-4147-A177-3AD203B41FA5}">
                      <a16:colId xmlns:a16="http://schemas.microsoft.com/office/drawing/2014/main" xmlns="" val="20000"/>
                    </a:ext>
                  </a:extLst>
                </a:gridCol>
                <a:gridCol w="297180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ADV. DISEÑO CANAL</a:t>
                      </a:r>
                    </a:p>
                  </a:txBody>
                  <a:tcPr/>
                </a:tc>
                <a:extLst>
                  <a:ext uri="{0D108BD9-81ED-4DB2-BD59-A6C34878D82A}">
                    <a16:rowId xmlns:a16="http://schemas.microsoft.com/office/drawing/2014/main" xmlns="" val="10000"/>
                  </a:ext>
                </a:extLst>
              </a:tr>
              <a:tr h="370840">
                <a:tc>
                  <a:txBody>
                    <a:bodyPr/>
                    <a:lstStyle/>
                    <a:p>
                      <a:pPr algn="l" rtl="0"/>
                      <a:r>
                        <a:rPr lang="es" sz="1400" b="0" i="0" u="none"/>
                        <a:t>Abrir Archivo (*.PLN)</a:t>
                      </a:r>
                    </a:p>
                  </a:txBody>
                  <a:tcPr/>
                </a:tc>
                <a:tc>
                  <a:txBody>
                    <a:bodyPr/>
                    <a:lstStyle/>
                    <a:p>
                      <a:pPr algn="l" rtl="0"/>
                      <a:r>
                        <a:rPr lang="es" sz="1400" b="0" i="0" u="none"/>
                        <a:t>CDE.PLN</a:t>
                      </a:r>
                    </a:p>
                  </a:txBody>
                  <a:tcPr/>
                </a:tc>
                <a:extLst>
                  <a:ext uri="{0D108BD9-81ED-4DB2-BD59-A6C34878D82A}">
                    <a16:rowId xmlns:a16="http://schemas.microsoft.com/office/drawing/2014/main" xmlns="" val="10001"/>
                  </a:ext>
                </a:extLst>
              </a:tr>
              <a:tr h="370840">
                <a:tc>
                  <a:txBody>
                    <a:bodyPr/>
                    <a:lstStyle/>
                    <a:p>
                      <a:pPr algn="l" rtl="0"/>
                      <a:r>
                        <a:rPr lang="es" sz="1400" b="0" i="0" u="none"/>
                        <a:t>Pestaña PLN:</a:t>
                      </a:r>
                    </a:p>
                  </a:txBody>
                  <a:tcPr/>
                </a:tc>
                <a:tc>
                  <a:txBody>
                    <a:bodyPr/>
                    <a:lstStyle/>
                    <a:p>
                      <a:pPr algn="l" rtl="0"/>
                      <a:r>
                        <a:rPr lang="es" sz="1400" b="0" i="0" u="none"/>
                        <a:t>Tope del Banco:  -5. / -5.</a:t>
                      </a:r>
                    </a:p>
                    <a:p>
                      <a:pPr algn="l" rtl="0"/>
                      <a:r>
                        <a:rPr lang="es" sz="1400" b="0" i="0" u="none"/>
                        <a:t>Extensión:   100. / 100.</a:t>
                      </a:r>
                    </a:p>
                    <a:p>
                      <a:pPr algn="l" rtl="0"/>
                      <a:r>
                        <a:rPr lang="es" sz="1400" b="0" i="0" u="none"/>
                        <a:t>Generar CHN</a:t>
                      </a:r>
                    </a:p>
                  </a:txBody>
                  <a:tcPr/>
                </a:tc>
                <a:extLst>
                  <a:ext uri="{0D108BD9-81ED-4DB2-BD59-A6C34878D82A}">
                    <a16:rowId xmlns:a16="http://schemas.microsoft.com/office/drawing/2014/main" xmlns="" val="10002"/>
                  </a:ext>
                </a:extLst>
              </a:tr>
              <a:tr h="370840">
                <a:tc>
                  <a:txBody>
                    <a:bodyPr/>
                    <a:lstStyle/>
                    <a:p>
                      <a:pPr algn="l" rtl="0"/>
                      <a:r>
                        <a:rPr lang="es" sz="1400" b="0" i="0" u="none" dirty="0"/>
                        <a:t>Pestaña </a:t>
                      </a:r>
                      <a:r>
                        <a:rPr lang="es" sz="1400" b="0" i="0" u="none" dirty="0" smtClean="0"/>
                        <a:t>Línea </a:t>
                      </a:r>
                      <a:r>
                        <a:rPr lang="es" sz="1400" b="0" i="0" u="none" dirty="0"/>
                        <a:t>central:</a:t>
                      </a:r>
                    </a:p>
                  </a:txBody>
                  <a:tcPr/>
                </a:tc>
                <a:tc>
                  <a:txBody>
                    <a:bodyPr/>
                    <a:lstStyle/>
                    <a:p>
                      <a:pPr algn="l" rtl="0"/>
                      <a:r>
                        <a:rPr lang="es" sz="1400" b="0" i="0" u="none" dirty="0"/>
                        <a:t>Espaciamiento: 100</a:t>
                      </a:r>
                    </a:p>
                    <a:p>
                      <a:pPr algn="l" rtl="0"/>
                      <a:r>
                        <a:rPr lang="es" sz="1400" b="0" i="0" u="none" dirty="0"/>
                        <a:t>Formato Nombre:  0+000</a:t>
                      </a:r>
                    </a:p>
                    <a:p>
                      <a:pPr algn="l" rtl="0"/>
                      <a:r>
                        <a:rPr lang="es" sz="1400" b="0" i="0" u="none" dirty="0"/>
                        <a:t>Agregar Líneas a la </a:t>
                      </a:r>
                      <a:r>
                        <a:rPr lang="es" sz="1400" b="0" i="0" u="none" dirty="0" smtClean="0"/>
                        <a:t>Línea </a:t>
                      </a:r>
                      <a:r>
                        <a:rPr lang="es" sz="1400" b="0" i="0" u="none" dirty="0"/>
                        <a:t>central: Si</a:t>
                      </a:r>
                    </a:p>
                    <a:p>
                      <a:pPr algn="l" rtl="0"/>
                      <a:r>
                        <a:rPr lang="es" sz="1400" b="0" i="0" u="none" dirty="0"/>
                        <a:t>Esquinas Inteligentes Si</a:t>
                      </a:r>
                    </a:p>
                    <a:p>
                      <a:pPr algn="l" rtl="0"/>
                      <a:r>
                        <a:rPr lang="es" sz="1400" b="0" i="0" u="none" dirty="0"/>
                        <a:t>Generar LNW</a:t>
                      </a:r>
                      <a:endParaRPr lang="es" sz="1400"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7128657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Dársenas de Giro</a:t>
            </a:r>
          </a:p>
        </p:txBody>
      </p:sp>
      <p:sp>
        <p:nvSpPr>
          <p:cNvPr id="3" name="Content Placeholder 2"/>
          <p:cNvSpPr>
            <a:spLocks noGrp="1"/>
          </p:cNvSpPr>
          <p:nvPr>
            <p:ph idx="1"/>
          </p:nvPr>
        </p:nvSpPr>
        <p:spPr>
          <a:xfrm>
            <a:off x="347472" y="1638300"/>
            <a:ext cx="4808220" cy="4525963"/>
          </a:xfrm>
        </p:spPr>
        <p:txBody>
          <a:bodyPr>
            <a:normAutofit/>
          </a:bodyPr>
          <a:lstStyle/>
          <a:p>
            <a:pPr marL="342900" indent="-342900" algn="l" rtl="0">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rPr>
              <a:t>Un dársena de giro es un área al costado del canal </a:t>
            </a:r>
            <a:r>
              <a:rPr lang="es" sz="2400" b="0" i="0" u="none">
                <a:solidFill>
                  <a:schemeClr val="bg2"/>
                </a:solidFill>
              </a:rPr>
              <a:t>QUE ESTA A UNA PROFUNDIDAD DIFERENTE</a:t>
            </a:r>
            <a:r>
              <a:rPr lang="es" sz="2400" b="0" i="0" u="none">
                <a:solidFill>
                  <a:schemeClr val="tx1">
                    <a:lumMod val="65000"/>
                    <a:lumOff val="35000"/>
                  </a:schemeClr>
                </a:solidFill>
              </a:rPr>
              <a:t> de la del canal principal.</a:t>
            </a:r>
          </a:p>
          <a:p>
            <a:pPr marL="342900" indent="-342900" algn="l" rtl="0">
              <a:buClr>
                <a:schemeClr val="tx1">
                  <a:lumMod val="65000"/>
                  <a:lumOff val="35000"/>
                </a:schemeClr>
              </a:buClr>
              <a:buFont typeface="Arial" panose="020B0604020202020204" pitchFamily="34" charset="0"/>
              <a:buChar char="•"/>
            </a:pPr>
            <a:endParaRPr lang="es" sz="2400"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rPr>
              <a:t>Dársenas de giro deben iniciar y finalizar en puntos que esten incluidos en los listados de Base del Talud Izquierdo y Derecho.</a:t>
            </a:r>
          </a:p>
        </p:txBody>
      </p:sp>
      <p:pic>
        <p:nvPicPr>
          <p:cNvPr id="1026" name="Picture 2" descr="C:\Temp\CDE1.png"/>
          <p:cNvPicPr>
            <a:picLocks noChangeAspect="1" noChangeArrowheads="1"/>
          </p:cNvPicPr>
          <p:nvPr/>
        </p:nvPicPr>
        <p:blipFill>
          <a:blip r:embed="rId2" cstate="print"/>
          <a:srcRect/>
          <a:stretch>
            <a:fillRect/>
          </a:stretch>
        </p:blipFill>
        <p:spPr bwMode="auto">
          <a:xfrm>
            <a:off x="5387340" y="2065020"/>
            <a:ext cx="3534269" cy="3324689"/>
          </a:xfrm>
          <a:prstGeom prst="rect">
            <a:avLst/>
          </a:prstGeom>
          <a:noFill/>
        </p:spPr>
      </p:pic>
    </p:spTree>
    <p:extLst>
      <p:ext uri="{BB962C8B-B14F-4D97-AF65-F5344CB8AC3E}">
        <p14:creationId xmlns:p14="http://schemas.microsoft.com/office/powerpoint/2010/main" val="4345500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916311" cy="988786"/>
          </a:xfrm>
        </p:spPr>
        <p:txBody>
          <a:bodyPr/>
          <a:lstStyle/>
          <a:p>
            <a:pPr algn="l" rtl="0"/>
            <a:r>
              <a:rPr lang="es" b="0" i="0" u="none" dirty="0"/>
              <a:t>Ejemplo #1-G - Agregando una Dársena de Giro</a:t>
            </a:r>
          </a:p>
        </p:txBody>
      </p:sp>
      <p:sp>
        <p:nvSpPr>
          <p:cNvPr id="4" name="TextBox 3"/>
          <p:cNvSpPr txBox="1"/>
          <p:nvPr/>
        </p:nvSpPr>
        <p:spPr>
          <a:xfrm>
            <a:off x="403860" y="1874520"/>
            <a:ext cx="3262286" cy="2062103"/>
          </a:xfrm>
          <a:prstGeom prst="rect">
            <a:avLst/>
          </a:prstGeom>
          <a:solidFill>
            <a:schemeClr val="bg1"/>
          </a:solidFill>
          <a:ln>
            <a:noFill/>
          </a:ln>
        </p:spPr>
        <p:txBody>
          <a:bodyPr wrap="square" rtlCol="0">
            <a:spAutoFit/>
          </a:bodyPr>
          <a:lstStyle/>
          <a:p>
            <a:pPr algn="l" rtl="0"/>
            <a:r>
              <a:rPr lang="es" sz="1600" b="0" i="0" u="none" dirty="0">
                <a:solidFill>
                  <a:schemeClr val="tx1">
                    <a:lumMod val="65000"/>
                    <a:lumOff val="35000"/>
                  </a:schemeClr>
                </a:solidFill>
              </a:rPr>
              <a:t>Dársena de Giro Izquierda = 20”</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850x  1700y</a:t>
            </a:r>
          </a:p>
          <a:p>
            <a:pPr algn="l" rtl="0"/>
            <a:r>
              <a:rPr lang="es" sz="1600" b="0" i="0" u="none" dirty="0">
                <a:solidFill>
                  <a:schemeClr val="tx1">
                    <a:lumMod val="65000"/>
                    <a:lumOff val="35000"/>
                  </a:schemeClr>
                </a:solidFill>
              </a:rPr>
              <a:t>385x  2235y</a:t>
            </a:r>
          </a:p>
          <a:p>
            <a:pPr algn="l" rtl="0"/>
            <a:r>
              <a:rPr lang="es" sz="1600" b="0" i="0" u="none" dirty="0">
                <a:solidFill>
                  <a:schemeClr val="tx1">
                    <a:lumMod val="65000"/>
                    <a:lumOff val="35000"/>
                  </a:schemeClr>
                </a:solidFill>
              </a:rPr>
              <a:t>580x  2680y</a:t>
            </a:r>
          </a:p>
          <a:p>
            <a:pPr algn="l" rtl="0"/>
            <a:r>
              <a:rPr lang="es" sz="1600" b="0" i="0" u="none" dirty="0">
                <a:solidFill>
                  <a:schemeClr val="tx1">
                    <a:lumMod val="65000"/>
                    <a:lumOff val="35000"/>
                  </a:schemeClr>
                </a:solidFill>
              </a:rPr>
              <a:t>1390x 2600y</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Transición Talud Lateral 1:1</a:t>
            </a:r>
          </a:p>
        </p:txBody>
      </p:sp>
      <p:sp>
        <p:nvSpPr>
          <p:cNvPr id="6" name="TextBox 5"/>
          <p:cNvSpPr txBox="1"/>
          <p:nvPr/>
        </p:nvSpPr>
        <p:spPr>
          <a:xfrm>
            <a:off x="403859" y="4739390"/>
            <a:ext cx="6472283" cy="1323439"/>
          </a:xfrm>
          <a:prstGeom prst="rect">
            <a:avLst/>
          </a:prstGeom>
          <a:noFill/>
        </p:spPr>
        <p:txBody>
          <a:bodyPr wrap="square" rtlCol="0">
            <a:spAutoFit/>
          </a:bodyPr>
          <a:lstStyle/>
          <a:p>
            <a:pPr algn="l" rtl="0"/>
            <a:r>
              <a:rPr lang="es" sz="1600" b="0" i="0" u="none" dirty="0">
                <a:solidFill>
                  <a:schemeClr val="tx1">
                    <a:lumMod val="65000"/>
                    <a:lumOff val="35000"/>
                  </a:schemeClr>
                </a:solidFill>
              </a:rPr>
              <a:t>Guías:</a:t>
            </a:r>
          </a:p>
          <a:p>
            <a:pPr algn="l" rtl="0"/>
            <a:r>
              <a:rPr lang="es" sz="1600" b="0" i="0" u="none" dirty="0">
                <a:solidFill>
                  <a:schemeClr val="tx1">
                    <a:lumMod val="65000"/>
                    <a:lumOff val="35000"/>
                  </a:schemeClr>
                </a:solidFill>
              </a:rPr>
              <a:t>Paso 1:  Inserte los puntos finales en su listado de Base Talud Izq.</a:t>
            </a:r>
          </a:p>
          <a:p>
            <a:pPr algn="l" rtl="0"/>
            <a:r>
              <a:rPr lang="es" sz="1600" b="0" i="0" u="none" dirty="0">
                <a:solidFill>
                  <a:schemeClr val="tx1">
                    <a:lumMod val="65000"/>
                    <a:lumOff val="35000"/>
                  </a:schemeClr>
                </a:solidFill>
              </a:rPr>
              <a:t>Paso 2:  Agregue los puntos al listado Dársena Izquierda.</a:t>
            </a:r>
          </a:p>
          <a:p>
            <a:pPr algn="l" rtl="0"/>
            <a:r>
              <a:rPr lang="es" sz="1600" b="0" i="0" u="none" dirty="0">
                <a:solidFill>
                  <a:schemeClr val="tx1">
                    <a:lumMod val="65000"/>
                    <a:lumOff val="35000"/>
                  </a:schemeClr>
                </a:solidFill>
              </a:rPr>
              <a:t>Paso 3:  Genere sus Líneas Planeadas</a:t>
            </a:r>
          </a:p>
          <a:p>
            <a:pPr algn="l" rtl="0"/>
            <a:r>
              <a:rPr lang="es" sz="1600" b="0" i="0" u="none" dirty="0">
                <a:solidFill>
                  <a:schemeClr val="tx1">
                    <a:lumMod val="65000"/>
                    <a:lumOff val="35000"/>
                  </a:schemeClr>
                </a:solidFill>
              </a:rPr>
              <a:t>Paso 4:  Salve sus datos.</a:t>
            </a:r>
          </a:p>
        </p:txBody>
      </p:sp>
      <p:graphicFrame>
        <p:nvGraphicFramePr>
          <p:cNvPr id="7" name="Table 6"/>
          <p:cNvGraphicFramePr>
            <a:graphicFrameLocks noGrp="1"/>
          </p:cNvGraphicFramePr>
          <p:nvPr>
            <p:extLst>
              <p:ext uri="{D42A27DB-BD31-4B8C-83A1-F6EECF244321}">
                <p14:modId xmlns:p14="http://schemas.microsoft.com/office/powerpoint/2010/main" val="2193998047"/>
              </p:ext>
            </p:extLst>
          </p:nvPr>
        </p:nvGraphicFramePr>
        <p:xfrm>
          <a:off x="4884420" y="1615440"/>
          <a:ext cx="4191000" cy="3114040"/>
        </p:xfrm>
        <a:graphic>
          <a:graphicData uri="http://schemas.openxmlformats.org/drawingml/2006/table">
            <a:tbl>
              <a:tblPr firstRow="1" bandRow="1">
                <a:tableStyleId>{21E4AEA4-8DFA-4A89-87EB-49C32662AFE0}</a:tableStyleId>
              </a:tblPr>
              <a:tblGrid>
                <a:gridCol w="2048933">
                  <a:extLst>
                    <a:ext uri="{9D8B030D-6E8A-4147-A177-3AD203B41FA5}">
                      <a16:colId xmlns:a16="http://schemas.microsoft.com/office/drawing/2014/main" xmlns="" val="20000"/>
                    </a:ext>
                  </a:extLst>
                </a:gridCol>
                <a:gridCol w="2142067">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DISEÑO CANAL</a:t>
                      </a:r>
                    </a:p>
                  </a:txBody>
                  <a:tcPr/>
                </a:tc>
                <a:extLst>
                  <a:ext uri="{0D108BD9-81ED-4DB2-BD59-A6C34878D82A}">
                    <a16:rowId xmlns:a16="http://schemas.microsoft.com/office/drawing/2014/main" xmlns="" val="10000"/>
                  </a:ext>
                </a:extLst>
              </a:tr>
              <a:tr h="370840">
                <a:tc>
                  <a:txBody>
                    <a:bodyPr/>
                    <a:lstStyle/>
                    <a:p>
                      <a:pPr algn="l" rtl="0"/>
                      <a:r>
                        <a:rPr lang="es" sz="1400" b="0" i="0" u="none"/>
                        <a:t>Tarea:</a:t>
                      </a:r>
                    </a:p>
                  </a:txBody>
                  <a:tcPr/>
                </a:tc>
                <a:tc>
                  <a:txBody>
                    <a:bodyPr/>
                    <a:lstStyle/>
                    <a:p>
                      <a:pPr algn="l" rtl="0"/>
                      <a:r>
                        <a:rPr lang="es" sz="1400" b="0" i="0" u="none"/>
                        <a:t>Agregar una Dársena de Giro</a:t>
                      </a:r>
                    </a:p>
                  </a:txBody>
                  <a:tcPr/>
                </a:tc>
                <a:extLst>
                  <a:ext uri="{0D108BD9-81ED-4DB2-BD59-A6C34878D82A}">
                    <a16:rowId xmlns:a16="http://schemas.microsoft.com/office/drawing/2014/main" xmlns="" val="10001"/>
                  </a:ext>
                </a:extLst>
              </a:tr>
              <a:tr h="370840">
                <a:tc>
                  <a:txBody>
                    <a:bodyPr/>
                    <a:lstStyle/>
                    <a:p>
                      <a:pPr algn="l" rtl="0"/>
                      <a:r>
                        <a:rPr lang="es" sz="1400" b="0" i="0" u="none"/>
                        <a:t>Salvar a PLN:</a:t>
                      </a:r>
                    </a:p>
                  </a:txBody>
                  <a:tcPr/>
                </a:tc>
                <a:tc>
                  <a:txBody>
                    <a:bodyPr/>
                    <a:lstStyle/>
                    <a:p>
                      <a:pPr algn="l" rtl="0"/>
                      <a:r>
                        <a:rPr lang="es" sz="1400" b="0" i="0" u="none"/>
                        <a:t>DEFTB.PLN</a:t>
                      </a:r>
                    </a:p>
                  </a:txBody>
                  <a:tcPr/>
                </a:tc>
                <a:extLst>
                  <a:ext uri="{0D108BD9-81ED-4DB2-BD59-A6C34878D82A}">
                    <a16:rowId xmlns:a16="http://schemas.microsoft.com/office/drawing/2014/main" xmlns="" val="10002"/>
                  </a:ext>
                </a:extLst>
              </a:tr>
              <a:tr h="370840">
                <a:tc>
                  <a:txBody>
                    <a:bodyPr/>
                    <a:lstStyle/>
                    <a:p>
                      <a:pPr algn="l" rtl="0"/>
                      <a:r>
                        <a:rPr lang="es" sz="1400" b="0" i="0" u="none"/>
                        <a:t>Salvar a LNW:</a:t>
                      </a:r>
                    </a:p>
                  </a:txBody>
                  <a:tcPr/>
                </a:tc>
                <a:tc>
                  <a:txBody>
                    <a:bodyPr/>
                    <a:lstStyle/>
                    <a:p>
                      <a:pPr algn="l" rtl="0"/>
                      <a:r>
                        <a:rPr lang="es" sz="1400" b="0" i="0" u="none"/>
                        <a:t>DEFTB.LNW</a:t>
                      </a:r>
                    </a:p>
                  </a:txBody>
                  <a:tcPr/>
                </a:tc>
                <a:extLst>
                  <a:ext uri="{0D108BD9-81ED-4DB2-BD59-A6C34878D82A}">
                    <a16:rowId xmlns:a16="http://schemas.microsoft.com/office/drawing/2014/main" xmlns="" val="10003"/>
                  </a:ext>
                </a:extLst>
              </a:tr>
              <a:tr h="370840">
                <a:tc>
                  <a:txBody>
                    <a:bodyPr/>
                    <a:lstStyle/>
                    <a:p>
                      <a:pPr algn="l" rtl="0"/>
                      <a:r>
                        <a:rPr lang="es" sz="1400" b="0" i="0" u="none"/>
                        <a:t>Extensión Línea (I/D)</a:t>
                      </a:r>
                      <a:endParaRPr lang="es" sz="1400" dirty="0"/>
                    </a:p>
                  </a:txBody>
                  <a:tcPr/>
                </a:tc>
                <a:tc>
                  <a:txBody>
                    <a:bodyPr/>
                    <a:lstStyle/>
                    <a:p>
                      <a:pPr algn="l" rtl="0"/>
                      <a:r>
                        <a:rPr lang="es" sz="1400" b="0" i="0" u="none"/>
                        <a:t>0. / 0.</a:t>
                      </a:r>
                    </a:p>
                  </a:txBody>
                  <a:tcPr/>
                </a:tc>
                <a:extLst>
                  <a:ext uri="{0D108BD9-81ED-4DB2-BD59-A6C34878D82A}">
                    <a16:rowId xmlns:a16="http://schemas.microsoft.com/office/drawing/2014/main" xmlns="" val="10004"/>
                  </a:ext>
                </a:extLst>
              </a:tr>
              <a:tr h="370840">
                <a:tc>
                  <a:txBody>
                    <a:bodyPr/>
                    <a:lstStyle/>
                    <a:p>
                      <a:pPr algn="l" rtl="0"/>
                      <a:r>
                        <a:rPr lang="es" sz="1400" b="0" i="0" u="none" dirty="0"/>
                        <a:t>Tope del Banco (I/D)</a:t>
                      </a:r>
                    </a:p>
                  </a:txBody>
                  <a:tcPr/>
                </a:tc>
                <a:tc>
                  <a:txBody>
                    <a:bodyPr/>
                    <a:lstStyle/>
                    <a:p>
                      <a:pPr algn="l" rtl="0"/>
                      <a:r>
                        <a:rPr lang="es" sz="1400" b="0" i="0" u="none"/>
                        <a:t>0. / 0.</a:t>
                      </a:r>
                    </a:p>
                  </a:txBody>
                  <a:tcPr/>
                </a:tc>
                <a:extLst>
                  <a:ext uri="{0D108BD9-81ED-4DB2-BD59-A6C34878D82A}">
                    <a16:rowId xmlns:a16="http://schemas.microsoft.com/office/drawing/2014/main" xmlns="" val="10005"/>
                  </a:ext>
                </a:extLst>
              </a:tr>
              <a:tr h="370840">
                <a:tc>
                  <a:txBody>
                    <a:bodyPr/>
                    <a:lstStyle/>
                    <a:p>
                      <a:pPr algn="l" rtl="0"/>
                      <a:r>
                        <a:rPr lang="es" sz="1400" b="0" i="0" u="none"/>
                        <a:t>Espaciamiento:</a:t>
                      </a:r>
                    </a:p>
                  </a:txBody>
                  <a:tcPr/>
                </a:tc>
                <a:tc>
                  <a:txBody>
                    <a:bodyPr/>
                    <a:lstStyle/>
                    <a:p>
                      <a:pPr algn="l" rtl="0"/>
                      <a:r>
                        <a:rPr lang="es" sz="1400" b="0" i="0" u="none"/>
                        <a:t>50</a:t>
                      </a:r>
                    </a:p>
                  </a:txBody>
                  <a:tcPr/>
                </a:tc>
                <a:extLst>
                  <a:ext uri="{0D108BD9-81ED-4DB2-BD59-A6C34878D82A}">
                    <a16:rowId xmlns:a16="http://schemas.microsoft.com/office/drawing/2014/main" xmlns="" val="10006"/>
                  </a:ext>
                </a:extLst>
              </a:tr>
              <a:tr h="370840">
                <a:tc>
                  <a:txBody>
                    <a:bodyPr/>
                    <a:lstStyle/>
                    <a:p>
                      <a:pPr algn="l" rtl="0"/>
                      <a:r>
                        <a:rPr lang="es" sz="1400" b="0" i="0" u="none"/>
                        <a:t>Esquinas Inteligentes</a:t>
                      </a:r>
                    </a:p>
                  </a:txBody>
                  <a:tcPr/>
                </a:tc>
                <a:tc>
                  <a:txBody>
                    <a:bodyPr/>
                    <a:lstStyle/>
                    <a:p>
                      <a:pPr algn="l" rtl="0"/>
                      <a:r>
                        <a:rPr lang="es" sz="1400" b="0" i="0" u="none" dirty="0"/>
                        <a:t>Si</a:t>
                      </a: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1787303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
            <a:ext cx="6705600" cy="1143000"/>
          </a:xfrm>
        </p:spPr>
        <p:txBody>
          <a:bodyPr/>
          <a:lstStyle/>
          <a:p>
            <a:pPr algn="l" rtl="0"/>
            <a:r>
              <a:rPr lang="es" b="0" i="0" u="none"/>
              <a:t>Ejemplo #1-G Lo que debería parecer...</a:t>
            </a:r>
          </a:p>
        </p:txBody>
      </p:sp>
      <p:pic>
        <p:nvPicPr>
          <p:cNvPr id="2051" name="Picture 3" descr="C:\Temp\CDE3.png"/>
          <p:cNvPicPr>
            <a:picLocks noChangeAspect="1" noChangeArrowheads="1"/>
          </p:cNvPicPr>
          <p:nvPr/>
        </p:nvPicPr>
        <p:blipFill rotWithShape="1">
          <a:blip r:embed="rId2" cstate="print"/>
          <a:srcRect b="2287"/>
          <a:stretch/>
        </p:blipFill>
        <p:spPr bwMode="auto">
          <a:xfrm rot="5400000">
            <a:off x="2150836" y="-530464"/>
            <a:ext cx="1580967" cy="4882907"/>
          </a:xfrm>
          <a:prstGeom prst="rect">
            <a:avLst/>
          </a:prstGeom>
          <a:noFill/>
        </p:spPr>
      </p:pic>
      <p:grpSp>
        <p:nvGrpSpPr>
          <p:cNvPr id="3" name="Group 2"/>
          <p:cNvGrpSpPr/>
          <p:nvPr/>
        </p:nvGrpSpPr>
        <p:grpSpPr>
          <a:xfrm>
            <a:off x="499866" y="2819400"/>
            <a:ext cx="8145012" cy="3305637"/>
            <a:chOff x="457200" y="3200400"/>
            <a:chExt cx="8145012" cy="3305637"/>
          </a:xfrm>
        </p:grpSpPr>
        <p:pic>
          <p:nvPicPr>
            <p:cNvPr id="2050" name="Picture 2" descr="C:\Temp\cde2.png"/>
            <p:cNvPicPr>
              <a:picLocks noChangeAspect="1" noChangeArrowheads="1"/>
            </p:cNvPicPr>
            <p:nvPr/>
          </p:nvPicPr>
          <p:blipFill>
            <a:blip r:embed="rId3" cstate="print"/>
            <a:srcRect/>
            <a:stretch>
              <a:fillRect/>
            </a:stretch>
          </p:blipFill>
          <p:spPr bwMode="auto">
            <a:xfrm>
              <a:off x="457200" y="3200400"/>
              <a:ext cx="8145012" cy="3305637"/>
            </a:xfrm>
            <a:prstGeom prst="rect">
              <a:avLst/>
            </a:prstGeom>
            <a:noFill/>
            <a:ln>
              <a:solidFill>
                <a:srgbClr val="FF0000"/>
              </a:solidFill>
            </a:ln>
          </p:spPr>
        </p:pic>
        <p:sp>
          <p:nvSpPr>
            <p:cNvPr id="6" name="TextBox 5"/>
            <p:cNvSpPr txBox="1"/>
            <p:nvPr/>
          </p:nvSpPr>
          <p:spPr>
            <a:xfrm>
              <a:off x="3581400" y="4267200"/>
              <a:ext cx="1828800" cy="307777"/>
            </a:xfrm>
            <a:prstGeom prst="rect">
              <a:avLst/>
            </a:prstGeom>
            <a:noFill/>
          </p:spPr>
          <p:txBody>
            <a:bodyPr wrap="square" rtlCol="0">
              <a:spAutoFit/>
            </a:bodyPr>
            <a:lstStyle/>
            <a:p>
              <a:pPr algn="l" rtl="0"/>
              <a:r>
                <a:rPr lang="es" sz="1400" b="1" i="0" u="none"/>
                <a:t>Dársena de Giro</a:t>
              </a:r>
            </a:p>
          </p:txBody>
        </p:sp>
        <p:sp>
          <p:nvSpPr>
            <p:cNvPr id="7" name="TextBox 6"/>
            <p:cNvSpPr txBox="1"/>
            <p:nvPr/>
          </p:nvSpPr>
          <p:spPr>
            <a:xfrm>
              <a:off x="5257800" y="3970232"/>
              <a:ext cx="2286000" cy="830997"/>
            </a:xfrm>
            <a:prstGeom prst="rect">
              <a:avLst/>
            </a:prstGeom>
            <a:noFill/>
          </p:spPr>
          <p:txBody>
            <a:bodyPr wrap="square" rtlCol="0">
              <a:spAutoFit/>
            </a:bodyPr>
            <a:lstStyle/>
            <a:p>
              <a:pPr algn="l" rtl="0"/>
              <a:r>
                <a:rPr lang="es" sz="1600" b="0" i="0" u="none" dirty="0">
                  <a:solidFill>
                    <a:srgbClr val="FF0000"/>
                  </a:solidFill>
                </a:rPr>
                <a:t>1:3 Talud Lateral en los Costados Izquierda y Derecha</a:t>
              </a:r>
            </a:p>
          </p:txBody>
        </p:sp>
        <p:sp>
          <p:nvSpPr>
            <p:cNvPr id="8" name="TextBox 7"/>
            <p:cNvSpPr txBox="1"/>
            <p:nvPr/>
          </p:nvSpPr>
          <p:spPr>
            <a:xfrm>
              <a:off x="1828800" y="5257800"/>
              <a:ext cx="2133600" cy="830997"/>
            </a:xfrm>
            <a:prstGeom prst="rect">
              <a:avLst/>
            </a:prstGeom>
            <a:noFill/>
          </p:spPr>
          <p:txBody>
            <a:bodyPr wrap="square" rtlCol="0">
              <a:spAutoFit/>
            </a:bodyPr>
            <a:lstStyle/>
            <a:p>
              <a:pPr algn="l" rtl="0"/>
              <a:r>
                <a:rPr lang="es" sz="1600" b="0" i="0" u="none">
                  <a:solidFill>
                    <a:srgbClr val="FF0000"/>
                  </a:solidFill>
                </a:rPr>
                <a:t>1:1 Talud Lateral en Transición en la Dársena de Giro</a:t>
              </a:r>
            </a:p>
          </p:txBody>
        </p:sp>
        <p:cxnSp>
          <p:nvCxnSpPr>
            <p:cNvPr id="10" name="Straight Arrow Connector 9"/>
            <p:cNvCxnSpPr/>
            <p:nvPr/>
          </p:nvCxnSpPr>
          <p:spPr>
            <a:xfrm flipV="1">
              <a:off x="3429000" y="4800600"/>
              <a:ext cx="5334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1"/>
            </p:cNvCxnSpPr>
            <p:nvPr/>
          </p:nvCxnSpPr>
          <p:spPr>
            <a:xfrm flipH="1" flipV="1">
              <a:off x="4800600" y="4122632"/>
              <a:ext cx="457200" cy="26309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5448300" y="4914900"/>
              <a:ext cx="685800"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6200000" flipH="1">
              <a:off x="6172200" y="5029200"/>
              <a:ext cx="838200" cy="381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flipV="1">
              <a:off x="4572000" y="4724400"/>
              <a:ext cx="990600" cy="762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56214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
        <p:nvSpPr>
          <p:cNvPr id="8" name="Rectangle 7"/>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Más Nuevas) </a:t>
            </a:r>
            <a:r>
              <a:rPr lang="es" sz="1600" b="0" i="0" u="none" dirty="0">
                <a:solidFill>
                  <a:schemeClr val="tx1">
                    <a:lumMod val="65000"/>
                    <a:lumOff val="35000"/>
                  </a:schemeClr>
                </a:solidFill>
              </a:rPr>
              <a:t>	</a:t>
            </a:r>
            <a:r>
              <a:rPr lang="es" sz="1600" b="0" i="0" u="none" dirty="0" smtClean="0">
                <a:solidFill>
                  <a:schemeClr val="tx1">
                    <a:lumMod val="65000"/>
                    <a:lumOff val="35000"/>
                  </a:schemeClr>
                </a:solidFill>
                <a:hlinkClick r:id="rId5"/>
              </a:rPr>
              <a:t>HYPACK </a:t>
            </a:r>
            <a:r>
              <a:rPr lang="es" sz="1600" b="0" i="0" u="none" dirty="0">
                <a:solidFill>
                  <a:schemeClr val="tx1">
                    <a:lumMod val="65000"/>
                    <a:lumOff val="35000"/>
                  </a:schemeClr>
                </a:solidFill>
                <a:hlinkClick r:id="rId5"/>
              </a:rPr>
              <a:t>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Tree>
    <p:extLst>
      <p:ext uri="{BB962C8B-B14F-4D97-AF65-F5344CB8AC3E}">
        <p14:creationId xmlns:p14="http://schemas.microsoft.com/office/powerpoint/2010/main" val="9023850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xmlns="" id="{D6B7FB05-029F-47F4-B69E-8B686CF734CD}"/>
              </a:ext>
            </a:extLst>
          </p:cNvPr>
          <p:cNvSpPr>
            <a:spLocks noGrp="1"/>
          </p:cNvSpPr>
          <p:nvPr>
            <p:ph type="pic" sz="quarter" idx="10"/>
          </p:nvPr>
        </p:nvSpPr>
        <p:spPr/>
      </p:sp>
      <p:sp>
        <p:nvSpPr>
          <p:cNvPr id="3" name="Picture Placeholder 2">
            <a:extLst>
              <a:ext uri="{FF2B5EF4-FFF2-40B4-BE49-F238E27FC236}">
                <a16:creationId xmlns:a16="http://schemas.microsoft.com/office/drawing/2014/main" xmlns="" id="{89C7C7E4-6956-4ECA-A781-FEE59D950189}"/>
              </a:ext>
            </a:extLst>
          </p:cNvPr>
          <p:cNvSpPr>
            <a:spLocks noGrp="1"/>
          </p:cNvSpPr>
          <p:nvPr>
            <p:ph type="pic" sz="quarter" idx="12"/>
          </p:nvPr>
        </p:nvSpPr>
        <p:spPr/>
      </p:sp>
      <p:sp>
        <p:nvSpPr>
          <p:cNvPr id="4" name="Title 3">
            <a:extLst>
              <a:ext uri="{FF2B5EF4-FFF2-40B4-BE49-F238E27FC236}">
                <a16:creationId xmlns:a16="http://schemas.microsoft.com/office/drawing/2014/main" xmlns="" id="{3E0C9232-E121-42FC-BEA5-E7FC445F15D0}"/>
              </a:ext>
            </a:extLst>
          </p:cNvPr>
          <p:cNvSpPr>
            <a:spLocks noGrp="1"/>
          </p:cNvSpPr>
          <p:nvPr>
            <p:ph type="ctrTitle"/>
          </p:nvPr>
        </p:nvSpPr>
        <p:spPr/>
        <p:txBody>
          <a:bodyPr/>
          <a:lstStyle/>
          <a:p>
            <a:pPr algn="l" rtl="0"/>
            <a:r>
              <a:rPr lang="es" b="0" i="0" u="none"/>
              <a:t>Ejemplos Prácticos</a:t>
            </a:r>
          </a:p>
        </p:txBody>
      </p:sp>
      <p:sp>
        <p:nvSpPr>
          <p:cNvPr id="5" name="Subtitle 4">
            <a:extLst>
              <a:ext uri="{FF2B5EF4-FFF2-40B4-BE49-F238E27FC236}">
                <a16:creationId xmlns:a16="http://schemas.microsoft.com/office/drawing/2014/main" xmlns="" id="{A66E04CF-ABB5-4D8C-9895-4CF1472720D7}"/>
              </a:ext>
            </a:extLst>
          </p:cNvPr>
          <p:cNvSpPr>
            <a:spLocks noGrp="1"/>
          </p:cNvSpPr>
          <p:nvPr>
            <p:ph type="subTitle" idx="1"/>
          </p:nvPr>
        </p:nvSpPr>
        <p:spPr/>
        <p:txBody>
          <a:bodyPr/>
          <a:lstStyle/>
          <a:p>
            <a:endParaRPr lang="es"/>
          </a:p>
        </p:txBody>
      </p:sp>
      <p:sp>
        <p:nvSpPr>
          <p:cNvPr id="6" name="Content Placeholder 5">
            <a:extLst>
              <a:ext uri="{FF2B5EF4-FFF2-40B4-BE49-F238E27FC236}">
                <a16:creationId xmlns:a16="http://schemas.microsoft.com/office/drawing/2014/main" xmlns="" id="{AD09E205-190C-46F8-B3BA-51E832F99D65}"/>
              </a:ext>
            </a:extLst>
          </p:cNvPr>
          <p:cNvSpPr>
            <a:spLocks noGrp="1"/>
          </p:cNvSpPr>
          <p:nvPr>
            <p:ph sz="quarter" idx="11"/>
          </p:nvPr>
        </p:nvSpPr>
        <p:spPr/>
        <p:txBody>
          <a:bodyPr/>
          <a:lstStyle/>
          <a:p>
            <a:endParaRPr lang="es"/>
          </a:p>
        </p:txBody>
      </p:sp>
    </p:spTree>
    <p:extLst>
      <p:ext uri="{BB962C8B-B14F-4D97-AF65-F5344CB8AC3E}">
        <p14:creationId xmlns:p14="http://schemas.microsoft.com/office/powerpoint/2010/main" val="76187934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796528" cy="988786"/>
          </a:xfrm>
        </p:spPr>
        <p:txBody>
          <a:bodyPr/>
          <a:lstStyle/>
          <a:p>
            <a:pPr algn="l" rtl="0"/>
            <a:r>
              <a:rPr lang="es" b="0" i="0" u="none"/>
              <a:t>Ejemplos Prácticos #1</a:t>
            </a:r>
            <a:r>
              <a:rPr lang="es" sz="2400"/>
              <a:t/>
            </a:r>
            <a:br>
              <a:rPr lang="es" sz="2400"/>
            </a:br>
            <a:r>
              <a:rPr lang="es" sz="2400" b="0" i="0" u="none"/>
              <a:t> TIN vs LNW (Método Filadelfia):  Isóbata vs Sin Isóbata</a:t>
            </a:r>
            <a:endParaRPr lang="es" dirty="0"/>
          </a:p>
        </p:txBody>
      </p:sp>
      <p:sp>
        <p:nvSpPr>
          <p:cNvPr id="4" name="TextBox 3"/>
          <p:cNvSpPr txBox="1"/>
          <p:nvPr/>
        </p:nvSpPr>
        <p:spPr>
          <a:xfrm>
            <a:off x="180109" y="4253482"/>
            <a:ext cx="41148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447,945yc</a:t>
            </a:r>
            <a:endParaRPr lang="es" sz="1200" b="1" i="0" u="none"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127,426yc</a:t>
            </a:r>
            <a:endParaRPr lang="es" sz="1200" b="1" i="0" u="none"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smtClean="0">
                <a:solidFill>
                  <a:schemeClr val="bg1"/>
                </a:solidFill>
              </a:rPr>
              <a:t>575,371yc</a:t>
            </a:r>
            <a:endParaRPr lang="es" sz="1200" b="1" i="0" u="none" dirty="0">
              <a:solidFill>
                <a:schemeClr val="bg1"/>
              </a:solidFill>
            </a:endParaRPr>
          </a:p>
        </p:txBody>
      </p:sp>
      <p:sp>
        <p:nvSpPr>
          <p:cNvPr id="6" name="TextBox 5"/>
          <p:cNvSpPr txBox="1"/>
          <p:nvPr/>
        </p:nvSpPr>
        <p:spPr>
          <a:xfrm>
            <a:off x="4426528" y="4253482"/>
            <a:ext cx="4343400"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447,945yc</a:t>
            </a:r>
            <a:endParaRPr lang="es" sz="1200" b="1" i="0" u="none"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121,421yc</a:t>
            </a:r>
            <a:endParaRPr lang="es" sz="1200" b="1" i="0" u="none"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smtClean="0">
                <a:solidFill>
                  <a:schemeClr val="bg1"/>
                </a:solidFill>
              </a:rPr>
              <a:t>569,366yc</a:t>
            </a:r>
            <a:endParaRPr lang="es" sz="1200" b="1" i="0" u="none" dirty="0">
              <a:solidFill>
                <a:schemeClr val="bg1"/>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568456586"/>
              </p:ext>
            </p:extLst>
          </p:nvPr>
        </p:nvGraphicFramePr>
        <p:xfrm>
          <a:off x="180109" y="5084168"/>
          <a:ext cx="8608568" cy="990600"/>
        </p:xfrm>
        <a:graphic>
          <a:graphicData uri="http://schemas.openxmlformats.org/drawingml/2006/table">
            <a:tbl>
              <a:tblPr firstRow="1" bandRow="1">
                <a:tableStyleId>{5C22544A-7EE6-4342-B048-85BDC9FD1C3A}</a:tableStyleId>
              </a:tblPr>
              <a:tblGrid>
                <a:gridCol w="1076071">
                  <a:extLst>
                    <a:ext uri="{9D8B030D-6E8A-4147-A177-3AD203B41FA5}">
                      <a16:colId xmlns:a16="http://schemas.microsoft.com/office/drawing/2014/main" xmlns="" val="20000"/>
                    </a:ext>
                  </a:extLst>
                </a:gridCol>
                <a:gridCol w="7532497">
                  <a:extLst>
                    <a:ext uri="{9D8B030D-6E8A-4147-A177-3AD203B41FA5}">
                      <a16:colId xmlns:a16="http://schemas.microsoft.com/office/drawing/2014/main" xmlns="" val="20001"/>
                    </a:ext>
                  </a:extLst>
                </a:gridCol>
              </a:tblGrid>
              <a:tr h="990600">
                <a:tc>
                  <a:txBody>
                    <a:bodyPr/>
                    <a:lstStyle/>
                    <a:p>
                      <a:pPr algn="l" rtl="0"/>
                      <a:r>
                        <a:rPr lang="es" sz="2400" b="0" i="0" u="none" dirty="0"/>
                        <a:t>Nota:</a:t>
                      </a:r>
                    </a:p>
                  </a:txBody>
                  <a:tcPr>
                    <a:solidFill>
                      <a:srgbClr val="FF0000"/>
                    </a:solidFill>
                  </a:tcPr>
                </a:tc>
                <a:tc>
                  <a:txBody>
                    <a:bodyPr/>
                    <a:lstStyle/>
                    <a:p>
                      <a:pPr algn="l" rtl="0"/>
                      <a:r>
                        <a:rPr lang="es" b="0" i="0" u="none" dirty="0">
                          <a:solidFill>
                            <a:schemeClr val="tx1">
                              <a:lumMod val="65000"/>
                              <a:lumOff val="35000"/>
                            </a:schemeClr>
                          </a:solidFill>
                        </a:rPr>
                        <a:t>El “Isóbata” vs “Sin Isóbata” solo afecta el Total Sobreprofundidad Permitida.  “Isóbata” resulta en menor material </a:t>
                      </a:r>
                      <a:r>
                        <a:rPr lang="es" b="0" i="0" u="none" dirty="0" smtClean="0">
                          <a:solidFill>
                            <a:schemeClr val="tx1">
                              <a:lumMod val="65000"/>
                              <a:lumOff val="35000"/>
                            </a:schemeClr>
                          </a:solidFill>
                        </a:rPr>
                        <a:t>de Sobreprofundidad Permitida.</a:t>
                      </a:r>
                      <a:endParaRPr lang="es" dirty="0">
                        <a:solidFill>
                          <a:schemeClr val="tx1">
                            <a:lumMod val="65000"/>
                            <a:lumOff val="35000"/>
                          </a:schemeClr>
                        </a:solidFill>
                      </a:endParaRPr>
                    </a:p>
                  </a:txBody>
                  <a:tcPr>
                    <a:solidFill>
                      <a:srgbClr val="FFFF00"/>
                    </a:solidFill>
                  </a:tcPr>
                </a:tc>
                <a:extLst>
                  <a:ext uri="{0D108BD9-81ED-4DB2-BD59-A6C34878D82A}">
                    <a16:rowId xmlns:a16="http://schemas.microsoft.com/office/drawing/2014/main" xmlns=""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154280110"/>
              </p:ext>
            </p:extLst>
          </p:nvPr>
        </p:nvGraphicFramePr>
        <p:xfrm>
          <a:off x="180109" y="1565580"/>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a16="http://schemas.microsoft.com/office/drawing/2014/main" xmlns="" val="10003"/>
                  </a:ext>
                </a:extLst>
              </a:tr>
              <a:tr h="370840">
                <a:tc>
                  <a:txBody>
                    <a:bodyPr/>
                    <a:lstStyle/>
                    <a:p>
                      <a:pPr algn="l" rtl="0"/>
                      <a:r>
                        <a:rPr lang="es" sz="1600" b="0" i="0" u="none" dirty="0"/>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a:t>Volumen:</a:t>
                      </a:r>
                    </a:p>
                  </a:txBody>
                  <a:tcPr/>
                </a:tc>
                <a:tc>
                  <a:txBody>
                    <a:bodyPr/>
                    <a:lstStyle/>
                    <a:p>
                      <a:pPr algn="l" rtl="0"/>
                      <a:r>
                        <a:rPr lang="es" sz="16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dirty="0"/>
                        <a:t>1:  Sin Isóbata</a:t>
                      </a:r>
                    </a:p>
                  </a:txBody>
                  <a:tcPr/>
                </a:tc>
                <a:extLst>
                  <a:ext uri="{0D108BD9-81ED-4DB2-BD59-A6C34878D82A}">
                    <a16:rowId xmlns:a16="http://schemas.microsoft.com/office/drawing/2014/main" xmlns="" val="10006"/>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224787236"/>
              </p:ext>
            </p:extLst>
          </p:nvPr>
        </p:nvGraphicFramePr>
        <p:xfrm>
          <a:off x="4426528" y="1565580"/>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600" b="0" i="0" u="none"/>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1"/>
                  </a:ext>
                </a:extLst>
              </a:tr>
              <a:tr h="370840">
                <a:tc>
                  <a:txBody>
                    <a:bodyPr/>
                    <a:lstStyle/>
                    <a:p>
                      <a:pPr algn="l" rtl="0"/>
                      <a:r>
                        <a:rPr lang="es" sz="1600" b="0" i="0" u="none"/>
                        <a:t>Líneas Planeadas</a:t>
                      </a:r>
                    </a:p>
                  </a:txBody>
                  <a:tcPr/>
                </a:tc>
                <a:tc>
                  <a:txBody>
                    <a:bodyPr/>
                    <a:lstStyle/>
                    <a:p>
                      <a:pPr algn="l" rtl="0"/>
                      <a:r>
                        <a:rPr lang="es" sz="1600" b="0" i="0" u="none"/>
                        <a:t>WWW.LNW</a:t>
                      </a:r>
                    </a:p>
                  </a:txBody>
                  <a:tcPr/>
                </a:tc>
                <a:extLst>
                  <a:ext uri="{0D108BD9-81ED-4DB2-BD59-A6C34878D82A}">
                    <a16:rowId xmlns:a16="http://schemas.microsoft.com/office/drawing/2014/main" xmlns="" val="10002"/>
                  </a:ext>
                </a:extLst>
              </a:tr>
              <a:tr h="370840">
                <a:tc>
                  <a:txBody>
                    <a:bodyPr/>
                    <a:lstStyle/>
                    <a:p>
                      <a:pPr algn="l" rtl="0"/>
                      <a:r>
                        <a:rPr lang="es" sz="1600" b="0" i="0" u="none"/>
                        <a:t>LADO MAX TIN</a:t>
                      </a:r>
                    </a:p>
                  </a:txBody>
                  <a:tcPr/>
                </a:tc>
                <a:tc>
                  <a:txBody>
                    <a:bodyPr/>
                    <a:lstStyle/>
                    <a:p>
                      <a:pPr algn="l" rtl="0"/>
                      <a:r>
                        <a:rPr lang="es" sz="1600" b="0" i="0" u="none"/>
                        <a:t>25</a:t>
                      </a:r>
                    </a:p>
                  </a:txBody>
                  <a:tcPr/>
                </a:tc>
                <a:extLst>
                  <a:ext uri="{0D108BD9-81ED-4DB2-BD59-A6C34878D82A}">
                    <a16:rowId xmlns:a16="http://schemas.microsoft.com/office/drawing/2014/main" xmlns="" val="10003"/>
                  </a:ext>
                </a:extLst>
              </a:tr>
              <a:tr h="370840">
                <a:tc>
                  <a:txBody>
                    <a:bodyPr/>
                    <a:lstStyle/>
                    <a:p>
                      <a:pPr algn="l" rtl="0"/>
                      <a:r>
                        <a:rPr lang="es" sz="1600" b="0" i="0" u="none"/>
                        <a:t>Modo:</a:t>
                      </a:r>
                    </a:p>
                  </a:txBody>
                  <a:tcPr/>
                </a:tc>
                <a:tc>
                  <a:txBody>
                    <a:bodyPr/>
                    <a:lstStyle/>
                    <a:p>
                      <a:pPr algn="l" rtl="0"/>
                      <a:r>
                        <a:rPr lang="es" sz="1600" b="0" i="0" u="none"/>
                        <a:t>Profundidad</a:t>
                      </a:r>
                    </a:p>
                  </a:txBody>
                  <a:tcPr/>
                </a:tc>
                <a:extLst>
                  <a:ext uri="{0D108BD9-81ED-4DB2-BD59-A6C34878D82A}">
                    <a16:rowId xmlns:a16="http://schemas.microsoft.com/office/drawing/2014/main" xmlns="" val="10004"/>
                  </a:ext>
                </a:extLst>
              </a:tr>
              <a:tr h="370840">
                <a:tc>
                  <a:txBody>
                    <a:bodyPr/>
                    <a:lstStyle/>
                    <a:p>
                      <a:pPr algn="l" rtl="0"/>
                      <a:r>
                        <a:rPr lang="es" sz="1600" b="0" i="0" u="none" dirty="0"/>
                        <a:t>Volumen:</a:t>
                      </a:r>
                    </a:p>
                  </a:txBody>
                  <a:tcPr/>
                </a:tc>
                <a:tc>
                  <a:txBody>
                    <a:bodyPr/>
                    <a:lstStyle/>
                    <a:p>
                      <a:pPr algn="l" rtl="0"/>
                      <a:r>
                        <a:rPr lang="es" sz="16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600" b="0" i="0" u="none"/>
                        <a:t>OD Permitida</a:t>
                      </a:r>
                    </a:p>
                  </a:txBody>
                  <a:tcPr/>
                </a:tc>
                <a:tc>
                  <a:txBody>
                    <a:bodyPr/>
                    <a:lstStyle/>
                    <a:p>
                      <a:pPr algn="l" rtl="0"/>
                      <a:r>
                        <a:rPr lang="es" sz="1600" b="0" i="0" u="none" dirty="0"/>
                        <a:t>1:  Isóbata</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81949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pPr algn="l" rtl="0"/>
            <a:r>
              <a:rPr lang="es" b="0" i="0" u="none"/>
              <a:t>Ejemplos Prácticos #2</a:t>
            </a:r>
            <a:r>
              <a:rPr lang="es" sz="2400"/>
              <a:t/>
            </a:r>
            <a:br>
              <a:rPr lang="es" sz="2400"/>
            </a:br>
            <a:r>
              <a:rPr lang="es" sz="2400" b="0" i="0" u="none"/>
              <a:t> TIN vs LNW (Método Filadelfia):  Talud vs Caja</a:t>
            </a:r>
            <a:endParaRPr lang="es" dirty="0"/>
          </a:p>
        </p:txBody>
      </p:sp>
      <p:sp>
        <p:nvSpPr>
          <p:cNvPr id="4" name="TextBox 3"/>
          <p:cNvSpPr txBox="1"/>
          <p:nvPr/>
        </p:nvSpPr>
        <p:spPr>
          <a:xfrm>
            <a:off x="228600" y="4301698"/>
            <a:ext cx="44196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chemeClr val="bg1"/>
                </a:solidFill>
              </a:rPr>
              <a:t>Material Total a Prof. del Proyecto:</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447,945yc</a:t>
            </a:r>
            <a:endParaRPr lang="es" sz="1200" b="1" i="0" u="none"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127,426yc</a:t>
            </a:r>
            <a:endParaRPr lang="es" sz="1200" b="1" i="0" u="none"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smtClean="0">
                <a:solidFill>
                  <a:schemeClr val="bg1"/>
                </a:solidFill>
              </a:rPr>
              <a:t>575,371yc</a:t>
            </a:r>
            <a:endParaRPr lang="es" sz="1200" b="1" i="0" u="none" dirty="0">
              <a:solidFill>
                <a:schemeClr val="bg1"/>
              </a:solidFill>
            </a:endParaRPr>
          </a:p>
        </p:txBody>
      </p:sp>
      <p:sp>
        <p:nvSpPr>
          <p:cNvPr id="6" name="TextBox 5"/>
          <p:cNvSpPr txBox="1"/>
          <p:nvPr/>
        </p:nvSpPr>
        <p:spPr>
          <a:xfrm>
            <a:off x="4686300" y="4301697"/>
            <a:ext cx="4343400"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chemeClr val="bg1"/>
                </a:solidFill>
              </a:rPr>
              <a:t>Material Total a Prof. del Proyecto:   </a:t>
            </a:r>
            <a:r>
              <a:rPr lang="es" sz="1200" b="0" i="0" u="none" dirty="0" smtClean="0">
                <a:solidFill>
                  <a:schemeClr val="bg1"/>
                </a:solidFill>
              </a:rPr>
              <a:t>	</a:t>
            </a:r>
            <a:r>
              <a:rPr lang="es" sz="1200" b="1" i="0" u="none" dirty="0" smtClean="0">
                <a:solidFill>
                  <a:schemeClr val="bg1"/>
                </a:solidFill>
              </a:rPr>
              <a:t>587,837yc</a:t>
            </a:r>
            <a:endParaRPr lang="es" sz="1200" b="1" i="0" u="none" dirty="0">
              <a:solidFill>
                <a:schemeClr val="bg1"/>
              </a:solidFill>
            </a:endParaRPr>
          </a:p>
          <a:p>
            <a:pPr algn="l" rtl="0"/>
            <a:r>
              <a:rPr lang="es" sz="1200" b="1" i="0" u="none" dirty="0">
                <a:solidFill>
                  <a:schemeClr val="bg1"/>
                </a:solidFill>
              </a:rPr>
              <a:t>Sobreprofundidad Permitida Total:</a:t>
            </a:r>
            <a:r>
              <a:rPr lang="es" sz="1200" b="0" i="0" u="none" dirty="0">
                <a:solidFill>
                  <a:schemeClr val="bg1"/>
                </a:solidFill>
              </a:rPr>
              <a:t>     </a:t>
            </a:r>
            <a:r>
              <a:rPr lang="es" sz="1200" b="0" i="0" u="none" dirty="0" smtClean="0">
                <a:solidFill>
                  <a:schemeClr val="bg1"/>
                </a:solidFill>
              </a:rPr>
              <a:t> </a:t>
            </a:r>
            <a:r>
              <a:rPr lang="es" sz="1200" b="1" i="0" u="none" dirty="0" smtClean="0">
                <a:solidFill>
                  <a:schemeClr val="bg1"/>
                </a:solidFill>
              </a:rPr>
              <a:t>145,166yc</a:t>
            </a:r>
            <a:endParaRPr lang="es" sz="1200" b="1" i="0" u="none" dirty="0">
              <a:solidFill>
                <a:schemeClr val="bg1"/>
              </a:solidFill>
            </a:endParaRPr>
          </a:p>
          <a:p>
            <a:pPr algn="l" rtl="0"/>
            <a:r>
              <a:rPr lang="es" sz="1200" b="1" i="0" u="none" dirty="0">
                <a:solidFill>
                  <a:schemeClr val="bg1"/>
                </a:solidFill>
              </a:rPr>
              <a:t>Total Pago Colocado:</a:t>
            </a:r>
            <a:r>
              <a:rPr lang="es" sz="1200" b="0" i="0" u="none" dirty="0">
                <a:solidFill>
                  <a:schemeClr val="bg1"/>
                </a:solidFill>
              </a:rPr>
              <a:t>                            </a:t>
            </a:r>
            <a:r>
              <a:rPr lang="es" sz="1200" b="1" i="0" u="none" dirty="0" smtClean="0">
                <a:solidFill>
                  <a:schemeClr val="bg1"/>
                </a:solidFill>
              </a:rPr>
              <a:t>733,003yc</a:t>
            </a:r>
            <a:endParaRPr lang="es" sz="1200" b="1" i="0" u="none" dirty="0">
              <a:solidFill>
                <a:schemeClr val="bg1"/>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652233343"/>
              </p:ext>
            </p:extLst>
          </p:nvPr>
        </p:nvGraphicFramePr>
        <p:xfrm>
          <a:off x="228599" y="5247640"/>
          <a:ext cx="7069509" cy="1188720"/>
        </p:xfrm>
        <a:graphic>
          <a:graphicData uri="http://schemas.openxmlformats.org/drawingml/2006/table">
            <a:tbl>
              <a:tblPr firstRow="1" bandRow="1">
                <a:tableStyleId>{5C22544A-7EE6-4342-B048-85BDC9FD1C3A}</a:tableStyleId>
              </a:tblPr>
              <a:tblGrid>
                <a:gridCol w="1258953">
                  <a:extLst>
                    <a:ext uri="{9D8B030D-6E8A-4147-A177-3AD203B41FA5}">
                      <a16:colId xmlns:a16="http://schemas.microsoft.com/office/drawing/2014/main" xmlns="" val="20000"/>
                    </a:ext>
                  </a:extLst>
                </a:gridCol>
                <a:gridCol w="5810556">
                  <a:extLst>
                    <a:ext uri="{9D8B030D-6E8A-4147-A177-3AD203B41FA5}">
                      <a16:colId xmlns:a16="http://schemas.microsoft.com/office/drawing/2014/main" xmlns="" val="20001"/>
                    </a:ext>
                  </a:extLst>
                </a:gridCol>
              </a:tblGrid>
              <a:tr h="370840">
                <a:tc>
                  <a:txBody>
                    <a:bodyPr/>
                    <a:lstStyle/>
                    <a:p>
                      <a:pPr algn="l" rtl="0"/>
                      <a:r>
                        <a:rPr lang="es" sz="2400" b="0" i="0" u="none" dirty="0"/>
                        <a:t>Nota:</a:t>
                      </a:r>
                    </a:p>
                  </a:txBody>
                  <a:tcPr>
                    <a:solidFill>
                      <a:srgbClr val="FF0000"/>
                    </a:solidFill>
                  </a:tcPr>
                </a:tc>
                <a:tc>
                  <a:txBody>
                    <a:bodyPr/>
                    <a:lstStyle/>
                    <a:p>
                      <a:pPr algn="l" rtl="0"/>
                      <a:r>
                        <a:rPr lang="es" b="0" i="0" u="none" dirty="0">
                          <a:solidFill>
                            <a:schemeClr val="tx1"/>
                          </a:solidFill>
                        </a:rPr>
                        <a:t>Si usted opta por un cálculo </a:t>
                      </a:r>
                      <a:r>
                        <a:rPr lang="es" b="0" i="0" u="none" dirty="0">
                          <a:solidFill>
                            <a:schemeClr val="bg2"/>
                          </a:solidFill>
                        </a:rPr>
                        <a:t>“Corte Caja”</a:t>
                      </a:r>
                      <a:r>
                        <a:rPr lang="es" b="0" i="0" u="none" dirty="0">
                          <a:solidFill>
                            <a:schemeClr val="tx1"/>
                          </a:solidFill>
                        </a:rPr>
                        <a:t> y olvida entrar valores para las Extensiones Izquierda y Derecha, no obtendrá material en las áreas de Extensión Derecha e Izquierda.</a:t>
                      </a:r>
                      <a:endParaRPr lang="es" dirty="0">
                        <a:solidFill>
                          <a:schemeClr val="tx1"/>
                        </a:solidFill>
                      </a:endParaRPr>
                    </a:p>
                  </a:txBody>
                  <a:tcPr>
                    <a:solidFill>
                      <a:srgbClr val="FFFF00"/>
                    </a:solidFill>
                  </a:tcPr>
                </a:tc>
                <a:extLst>
                  <a:ext uri="{0D108BD9-81ED-4DB2-BD59-A6C34878D82A}">
                    <a16:rowId xmlns:a16="http://schemas.microsoft.com/office/drawing/2014/main" xmlns=""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858980019"/>
              </p:ext>
            </p:extLst>
          </p:nvPr>
        </p:nvGraphicFramePr>
        <p:xfrm>
          <a:off x="228600" y="1590872"/>
          <a:ext cx="4114800" cy="2602668"/>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433778">
                <a:tc>
                  <a:txBody>
                    <a:bodyPr/>
                    <a:lstStyle/>
                    <a:p>
                      <a:pPr algn="l" rtl="0"/>
                      <a:r>
                        <a:rPr lang="es" sz="1600" b="0" i="0" u="none" dirty="0"/>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0"/>
                  </a:ext>
                </a:extLst>
              </a:tr>
              <a:tr h="433778">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a16="http://schemas.microsoft.com/office/drawing/2014/main" xmlns="" val="10001"/>
                  </a:ext>
                </a:extLst>
              </a:tr>
              <a:tr h="433778">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a16="http://schemas.microsoft.com/office/drawing/2014/main" xmlns="" val="10002"/>
                  </a:ext>
                </a:extLst>
              </a:tr>
              <a:tr h="433778">
                <a:tc>
                  <a:txBody>
                    <a:bodyPr/>
                    <a:lstStyle/>
                    <a:p>
                      <a:pPr algn="l" rtl="0"/>
                      <a:r>
                        <a:rPr lang="es" sz="1400" b="0" i="0" u="none" dirty="0"/>
                        <a:t>Modo:</a:t>
                      </a:r>
                    </a:p>
                  </a:txBody>
                  <a:tcPr/>
                </a:tc>
                <a:tc>
                  <a:txBody>
                    <a:bodyPr/>
                    <a:lstStyle/>
                    <a:p>
                      <a:pPr algn="l" rtl="0"/>
                      <a:r>
                        <a:rPr lang="es" sz="1400" b="0" i="0" u="none"/>
                        <a:t>Profundidad</a:t>
                      </a:r>
                    </a:p>
                  </a:txBody>
                  <a:tcPr/>
                </a:tc>
                <a:extLst>
                  <a:ext uri="{0D108BD9-81ED-4DB2-BD59-A6C34878D82A}">
                    <a16:rowId xmlns:a16="http://schemas.microsoft.com/office/drawing/2014/main" xmlns="" val="10003"/>
                  </a:ext>
                </a:extLst>
              </a:tr>
              <a:tr h="433778">
                <a:tc>
                  <a:txBody>
                    <a:bodyPr/>
                    <a:lstStyle/>
                    <a:p>
                      <a:pPr algn="l" rtl="0"/>
                      <a:r>
                        <a:rPr lang="es" sz="1400" b="0" i="0" u="none"/>
                        <a:t>Volumen:</a:t>
                      </a:r>
                    </a:p>
                  </a:txBody>
                  <a:tcPr/>
                </a:tc>
                <a:tc>
                  <a:txBody>
                    <a:bodyPr/>
                    <a:lstStyle/>
                    <a:p>
                      <a:pPr algn="l" rtl="0"/>
                      <a:r>
                        <a:rPr lang="es" sz="1400" b="0" i="0" u="none"/>
                        <a:t>Filadelfia/Talud</a:t>
                      </a:r>
                    </a:p>
                  </a:txBody>
                  <a:tcPr/>
                </a:tc>
                <a:extLst>
                  <a:ext uri="{0D108BD9-81ED-4DB2-BD59-A6C34878D82A}">
                    <a16:rowId xmlns:a16="http://schemas.microsoft.com/office/drawing/2014/main" xmlns="" val="10004"/>
                  </a:ext>
                </a:extLst>
              </a:tr>
              <a:tr h="433778">
                <a:tc>
                  <a:txBody>
                    <a:bodyPr/>
                    <a:lstStyle/>
                    <a:p>
                      <a:pPr algn="l" rtl="0"/>
                      <a:r>
                        <a:rPr lang="es" sz="1400" b="0" i="0" u="none"/>
                        <a:t>OD Permitida</a:t>
                      </a:r>
                    </a:p>
                  </a:txBody>
                  <a:tcPr/>
                </a:tc>
                <a:tc>
                  <a:txBody>
                    <a:bodyPr/>
                    <a:lstStyle/>
                    <a:p>
                      <a:pPr algn="l" rtl="0"/>
                      <a:r>
                        <a:rPr lang="es" sz="1400" b="0" i="0" u="none" dirty="0"/>
                        <a:t>1:  Sin Isóbata</a:t>
                      </a:r>
                    </a:p>
                  </a:txBody>
                  <a:tcPr/>
                </a:tc>
                <a:extLst>
                  <a:ext uri="{0D108BD9-81ED-4DB2-BD59-A6C34878D82A}">
                    <a16:rowId xmlns:a16="http://schemas.microsoft.com/office/drawing/2014/main" xmlns="" val="10005"/>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392408592"/>
              </p:ext>
            </p:extLst>
          </p:nvPr>
        </p:nvGraphicFramePr>
        <p:xfrm>
          <a:off x="4686300" y="1590871"/>
          <a:ext cx="4114800" cy="274320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Archivo Entrada:</a:t>
                      </a:r>
                    </a:p>
                  </a:txBody>
                  <a:tcPr/>
                </a:tc>
                <a:tc>
                  <a:txBody>
                    <a:bodyPr/>
                    <a:lstStyle/>
                    <a:p>
                      <a:pPr algn="l" rtl="0"/>
                      <a:r>
                        <a:rPr lang="es" sz="1600" b="0" i="0" u="none"/>
                        <a:t>WWW_Pre.XYZ</a:t>
                      </a:r>
                    </a:p>
                  </a:txBody>
                  <a:tcPr/>
                </a:tc>
                <a:extLst>
                  <a:ext uri="{0D108BD9-81ED-4DB2-BD59-A6C34878D82A}">
                    <a16:rowId xmlns:a16="http://schemas.microsoft.com/office/drawing/2014/main" xmlns="" val="10000"/>
                  </a:ext>
                </a:extLst>
              </a:tr>
              <a:tr h="370840">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a16="http://schemas.microsoft.com/office/drawing/2014/main" xmlns="" val="10001"/>
                  </a:ext>
                </a:extLst>
              </a:tr>
              <a:tr h="370840">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a16="http://schemas.microsoft.com/office/drawing/2014/main" xmlns="" val="10002"/>
                  </a:ext>
                </a:extLst>
              </a:tr>
              <a:tr h="370840">
                <a:tc>
                  <a:txBody>
                    <a:bodyPr/>
                    <a:lstStyle/>
                    <a:p>
                      <a:pPr algn="l" rtl="0"/>
                      <a:r>
                        <a:rPr lang="es" sz="1400" b="0" i="0" u="none"/>
                        <a:t>Modo:</a:t>
                      </a:r>
                    </a:p>
                  </a:txBody>
                  <a:tcPr/>
                </a:tc>
                <a:tc>
                  <a:txBody>
                    <a:bodyPr/>
                    <a:lstStyle/>
                    <a:p>
                      <a:pPr algn="l" rtl="0"/>
                      <a:r>
                        <a:rPr lang="es" sz="1400" b="0" i="0" u="none"/>
                        <a:t>Profundidad</a:t>
                      </a:r>
                    </a:p>
                  </a:txBody>
                  <a:tcPr/>
                </a:tc>
                <a:extLst>
                  <a:ext uri="{0D108BD9-81ED-4DB2-BD59-A6C34878D82A}">
                    <a16:rowId xmlns:a16="http://schemas.microsoft.com/office/drawing/2014/main" xmlns="" val="10003"/>
                  </a:ext>
                </a:extLst>
              </a:tr>
              <a:tr h="370840">
                <a:tc>
                  <a:txBody>
                    <a:bodyPr/>
                    <a:lstStyle/>
                    <a:p>
                      <a:pPr algn="l" rtl="0"/>
                      <a:r>
                        <a:rPr lang="es" sz="1400" b="0" i="0" u="none"/>
                        <a:t>Volumen:</a:t>
                      </a:r>
                    </a:p>
                  </a:txBody>
                  <a:tcPr/>
                </a:tc>
                <a:tc>
                  <a:txBody>
                    <a:bodyPr/>
                    <a:lstStyle/>
                    <a:p>
                      <a:pPr algn="l" rtl="0"/>
                      <a:r>
                        <a:rPr lang="es" sz="1400" b="0" i="0" u="none"/>
                        <a:t>Filadelfia/Caja</a:t>
                      </a:r>
                    </a:p>
                  </a:txBody>
                  <a:tcPr/>
                </a:tc>
                <a:extLst>
                  <a:ext uri="{0D108BD9-81ED-4DB2-BD59-A6C34878D82A}">
                    <a16:rowId xmlns:a16="http://schemas.microsoft.com/office/drawing/2014/main" xmlns="" val="10004"/>
                  </a:ext>
                </a:extLst>
              </a:tr>
              <a:tr h="370840">
                <a:tc>
                  <a:txBody>
                    <a:bodyPr/>
                    <a:lstStyle/>
                    <a:p>
                      <a:pPr algn="l" rtl="0"/>
                      <a:r>
                        <a:rPr lang="es" sz="1400" b="0" i="0" u="none"/>
                        <a:t>OD Permitida</a:t>
                      </a:r>
                    </a:p>
                  </a:txBody>
                  <a:tcPr/>
                </a:tc>
                <a:tc>
                  <a:txBody>
                    <a:bodyPr/>
                    <a:lstStyle/>
                    <a:p>
                      <a:pPr algn="l" rtl="0"/>
                      <a:r>
                        <a:rPr lang="es" sz="1400" b="0" i="0" u="none"/>
                        <a:t>1:  Sin Isóbata</a:t>
                      </a:r>
                    </a:p>
                  </a:txBody>
                  <a:tcPr/>
                </a:tc>
                <a:extLst>
                  <a:ext uri="{0D108BD9-81ED-4DB2-BD59-A6C34878D82A}">
                    <a16:rowId xmlns:a16="http://schemas.microsoft.com/office/drawing/2014/main" xmlns="" val="10005"/>
                  </a:ext>
                </a:extLst>
              </a:tr>
              <a:tr h="370840">
                <a:tc>
                  <a:txBody>
                    <a:bodyPr/>
                    <a:lstStyle/>
                    <a:p>
                      <a:pPr algn="l" rtl="0"/>
                      <a:r>
                        <a:rPr lang="es" sz="1400" b="0" i="0" u="none" dirty="0"/>
                        <a:t>Caja Izquierda / Caja Derecha</a:t>
                      </a:r>
                    </a:p>
                  </a:txBody>
                  <a:tcPr/>
                </a:tc>
                <a:tc>
                  <a:txBody>
                    <a:bodyPr/>
                    <a:lstStyle/>
                    <a:p>
                      <a:pPr algn="l" rtl="0"/>
                      <a:r>
                        <a:rPr lang="es" sz="1400" b="0" i="0" u="none" dirty="0"/>
                        <a:t>50 / 50</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366920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9144000" cy="1143000"/>
          </a:xfrm>
        </p:spPr>
        <p:txBody>
          <a:bodyPr/>
          <a:lstStyle/>
          <a:p>
            <a:pPr algn="l" rtl="0"/>
            <a:r>
              <a:rPr lang="es" b="0" i="0" u="none"/>
              <a:t>Ejemplos Prácticos #3</a:t>
            </a:r>
            <a:r>
              <a:rPr lang="es" sz="2400"/>
              <a:t/>
            </a:r>
            <a:br>
              <a:rPr lang="es" sz="2400"/>
            </a:br>
            <a:r>
              <a:rPr lang="es" sz="2400" b="0" i="0" u="none"/>
              <a:t> TIN vs LNW (Método Filadelfia):  </a:t>
            </a:r>
            <a:r>
              <a:rPr lang="es" sz="2000" b="0" i="0" u="none"/>
              <a:t>Cambiando la Profundidad Canal</a:t>
            </a:r>
            <a:endParaRPr lang="es" dirty="0"/>
          </a:p>
        </p:txBody>
      </p:sp>
      <p:sp>
        <p:nvSpPr>
          <p:cNvPr id="4" name="TextBox 3"/>
          <p:cNvSpPr txBox="1"/>
          <p:nvPr/>
        </p:nvSpPr>
        <p:spPr>
          <a:xfrm>
            <a:off x="401781" y="4432811"/>
            <a:ext cx="4114800" cy="646331"/>
          </a:xfrm>
          <a:prstGeom prst="rect">
            <a:avLst/>
          </a:prstGeom>
          <a:solidFill>
            <a:srgbClr val="0000FF"/>
          </a:solidFill>
          <a:ln>
            <a:solidFill>
              <a:schemeClr val="tx1"/>
            </a:solidFill>
          </a:ln>
        </p:spPr>
        <p:txBody>
          <a:bodyPr wrap="square" rtlCol="0">
            <a:spAutoFit/>
          </a:bodyPr>
          <a:lstStyle/>
          <a:p>
            <a:pPr algn="l" rtl="0"/>
            <a:r>
              <a:rPr lang="es" sz="1200" b="1" i="0" u="none" dirty="0">
                <a:solidFill>
                  <a:srgbClr val="FFFF00"/>
                </a:solidFill>
              </a:rPr>
              <a:t>Material Total a Prof. del Proyecto:</a:t>
            </a:r>
            <a:r>
              <a:rPr lang="es" sz="1200" b="0" i="0" u="none" dirty="0">
                <a:solidFill>
                  <a:srgbClr val="FFFF00"/>
                </a:solidFill>
              </a:rPr>
              <a:t> </a:t>
            </a:r>
            <a:r>
              <a:rPr lang="es" sz="1200" b="0" i="0" u="none" dirty="0" smtClean="0">
                <a:solidFill>
                  <a:srgbClr val="FFFF00"/>
                </a:solidFill>
              </a:rPr>
              <a:t>	</a:t>
            </a:r>
            <a:r>
              <a:rPr lang="es" sz="1200" b="1" i="0" u="none" dirty="0" smtClean="0">
                <a:solidFill>
                  <a:srgbClr val="FFFF00"/>
                </a:solidFill>
              </a:rPr>
              <a:t>447,945yc</a:t>
            </a:r>
            <a:endParaRPr lang="es" sz="1200" b="1" i="0" u="none" dirty="0">
              <a:solidFill>
                <a:srgbClr val="FFFF00"/>
              </a:solidFill>
            </a:endParaRPr>
          </a:p>
          <a:p>
            <a:pPr algn="l" rtl="0"/>
            <a:r>
              <a:rPr lang="es" sz="1200" b="1" i="0" u="none" dirty="0">
                <a:solidFill>
                  <a:srgbClr val="FFFF00"/>
                </a:solidFill>
              </a:rPr>
              <a:t>Sobreprofundidad Permitida Total:</a:t>
            </a:r>
            <a:r>
              <a:rPr lang="es" sz="1200" b="0" i="0" u="none" dirty="0">
                <a:solidFill>
                  <a:srgbClr val="FFFF00"/>
                </a:solidFill>
              </a:rPr>
              <a:t>     </a:t>
            </a:r>
            <a:r>
              <a:rPr lang="es" sz="1200" b="1" i="0" u="none" dirty="0" smtClean="0">
                <a:solidFill>
                  <a:srgbClr val="FFFF00"/>
                </a:solidFill>
              </a:rPr>
              <a:t>127,426yc</a:t>
            </a:r>
            <a:endParaRPr lang="es" sz="1200" b="1" i="0" u="none" dirty="0">
              <a:solidFill>
                <a:srgbClr val="FFFF00"/>
              </a:solidFill>
            </a:endParaRPr>
          </a:p>
          <a:p>
            <a:pPr algn="l" rtl="0"/>
            <a:r>
              <a:rPr lang="es" sz="1200" b="1" i="0" u="none" dirty="0">
                <a:solidFill>
                  <a:srgbClr val="FFFF00"/>
                </a:solidFill>
              </a:rPr>
              <a:t>Total Pago Colocado:</a:t>
            </a:r>
            <a:r>
              <a:rPr lang="es" sz="1200" b="0" i="0" u="none" dirty="0">
                <a:solidFill>
                  <a:srgbClr val="FFFF00"/>
                </a:solidFill>
              </a:rPr>
              <a:t>                           </a:t>
            </a:r>
            <a:r>
              <a:rPr lang="es" sz="1200" b="1" i="0" u="none" dirty="0" smtClean="0">
                <a:solidFill>
                  <a:srgbClr val="FFFF00"/>
                </a:solidFill>
              </a:rPr>
              <a:t>575,371yc</a:t>
            </a:r>
            <a:endParaRPr lang="es" sz="1200" b="1" i="0" u="none" dirty="0">
              <a:solidFill>
                <a:srgbClr val="FFFF00"/>
              </a:solidFill>
            </a:endParaRPr>
          </a:p>
        </p:txBody>
      </p:sp>
      <p:sp>
        <p:nvSpPr>
          <p:cNvPr id="6" name="TextBox 5"/>
          <p:cNvSpPr txBox="1"/>
          <p:nvPr/>
        </p:nvSpPr>
        <p:spPr>
          <a:xfrm>
            <a:off x="4745182" y="4432811"/>
            <a:ext cx="4043855" cy="646331"/>
          </a:xfrm>
          <a:prstGeom prst="rect">
            <a:avLst/>
          </a:prstGeom>
          <a:solidFill>
            <a:srgbClr val="0000FF"/>
          </a:solidFill>
          <a:ln>
            <a:solidFill>
              <a:schemeClr val="tx1"/>
            </a:solidFill>
          </a:ln>
        </p:spPr>
        <p:txBody>
          <a:bodyPr wrap="square" rtlCol="0">
            <a:spAutoFit/>
          </a:bodyPr>
          <a:lstStyle/>
          <a:p>
            <a:pPr algn="l" rtl="0"/>
            <a:r>
              <a:rPr lang="es" sz="1200" b="0" i="0" u="none" dirty="0">
                <a:solidFill>
                  <a:srgbClr val="FFFF00"/>
                </a:solidFill>
              </a:rPr>
              <a:t>Material Total a Prof. del Proyecto:   </a:t>
            </a:r>
            <a:r>
              <a:rPr lang="es" sz="1200" b="0" i="0" u="none" dirty="0" smtClean="0">
                <a:solidFill>
                  <a:srgbClr val="FFFF00"/>
                </a:solidFill>
              </a:rPr>
              <a:t>	</a:t>
            </a:r>
            <a:r>
              <a:rPr lang="es" sz="1200" b="1" i="0" u="none" dirty="0" smtClean="0">
                <a:solidFill>
                  <a:srgbClr val="FFFF00"/>
                </a:solidFill>
              </a:rPr>
              <a:t>714,060yc</a:t>
            </a:r>
            <a:endParaRPr lang="es" sz="1200" b="1" dirty="0">
              <a:solidFill>
                <a:srgbClr val="FFFF00"/>
              </a:solidFill>
            </a:endParaRPr>
          </a:p>
          <a:p>
            <a:pPr algn="l" rtl="0"/>
            <a:r>
              <a:rPr lang="es" sz="1200" b="1" i="0" u="none" dirty="0">
                <a:solidFill>
                  <a:srgbClr val="FFFF00"/>
                </a:solidFill>
              </a:rPr>
              <a:t>Sobreprofundidad Permitida Total:</a:t>
            </a:r>
            <a:r>
              <a:rPr lang="es" sz="1200" b="0" i="0" u="none" dirty="0">
                <a:solidFill>
                  <a:srgbClr val="FFFF00"/>
                </a:solidFill>
              </a:rPr>
              <a:t>     </a:t>
            </a:r>
            <a:r>
              <a:rPr lang="es" sz="1200" b="0" i="0" u="none" dirty="0" smtClean="0">
                <a:solidFill>
                  <a:srgbClr val="FFFF00"/>
                </a:solidFill>
              </a:rPr>
              <a:t> </a:t>
            </a:r>
            <a:r>
              <a:rPr lang="es" sz="1200" b="1" i="0" u="none" dirty="0" smtClean="0">
                <a:solidFill>
                  <a:srgbClr val="FFFF00"/>
                </a:solidFill>
              </a:rPr>
              <a:t>146,115yc</a:t>
            </a:r>
            <a:endParaRPr lang="es" sz="1200" b="1" i="0" u="none" dirty="0">
              <a:solidFill>
                <a:srgbClr val="FFFF00"/>
              </a:solidFill>
            </a:endParaRPr>
          </a:p>
          <a:p>
            <a:pPr algn="l" rtl="0"/>
            <a:r>
              <a:rPr lang="es" sz="1200" b="1" i="0" u="none" dirty="0">
                <a:solidFill>
                  <a:srgbClr val="FFFF00"/>
                </a:solidFill>
              </a:rPr>
              <a:t>Total Pago Colocado:</a:t>
            </a:r>
            <a:r>
              <a:rPr lang="es" sz="1200" b="0" i="0" u="none" dirty="0">
                <a:solidFill>
                  <a:srgbClr val="FFFF00"/>
                </a:solidFill>
              </a:rPr>
              <a:t>                            </a:t>
            </a:r>
            <a:r>
              <a:rPr lang="es" sz="1200" b="1" i="0" u="none" dirty="0" smtClean="0">
                <a:solidFill>
                  <a:srgbClr val="FFFF00"/>
                </a:solidFill>
              </a:rPr>
              <a:t>860,175yc</a:t>
            </a:r>
            <a:endParaRPr lang="es" sz="1200" b="1" i="0" u="none" dirty="0">
              <a:solidFill>
                <a:srgbClr val="FFFF0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4096868287"/>
              </p:ext>
            </p:extLst>
          </p:nvPr>
        </p:nvGraphicFramePr>
        <p:xfrm>
          <a:off x="401781" y="5367993"/>
          <a:ext cx="8387256" cy="640080"/>
        </p:xfrm>
        <a:graphic>
          <a:graphicData uri="http://schemas.openxmlformats.org/drawingml/2006/table">
            <a:tbl>
              <a:tblPr firstRow="1" bandRow="1">
                <a:tableStyleId>{5C22544A-7EE6-4342-B048-85BDC9FD1C3A}</a:tableStyleId>
              </a:tblPr>
              <a:tblGrid>
                <a:gridCol w="1048407">
                  <a:extLst>
                    <a:ext uri="{9D8B030D-6E8A-4147-A177-3AD203B41FA5}">
                      <a16:colId xmlns:a16="http://schemas.microsoft.com/office/drawing/2014/main" xmlns="" val="20000"/>
                    </a:ext>
                  </a:extLst>
                </a:gridCol>
                <a:gridCol w="7338849">
                  <a:extLst>
                    <a:ext uri="{9D8B030D-6E8A-4147-A177-3AD203B41FA5}">
                      <a16:colId xmlns:a16="http://schemas.microsoft.com/office/drawing/2014/main" xmlns="" val="20001"/>
                    </a:ext>
                  </a:extLst>
                </a:gridCol>
              </a:tblGrid>
              <a:tr h="370840">
                <a:tc>
                  <a:txBody>
                    <a:bodyPr/>
                    <a:lstStyle/>
                    <a:p>
                      <a:pPr algn="l" rtl="0"/>
                      <a:r>
                        <a:rPr lang="es" sz="2400" b="0" i="0" u="none">
                          <a:solidFill>
                            <a:schemeClr val="bg1"/>
                          </a:solidFill>
                        </a:rPr>
                        <a:t>Nota:</a:t>
                      </a:r>
                    </a:p>
                  </a:txBody>
                  <a:tcPr>
                    <a:solidFill>
                      <a:srgbClr val="FF0000"/>
                    </a:solidFill>
                  </a:tcPr>
                </a:tc>
                <a:tc>
                  <a:txBody>
                    <a:bodyPr/>
                    <a:lstStyle/>
                    <a:p>
                      <a:pPr algn="l" rtl="0"/>
                      <a:r>
                        <a:rPr lang="es" b="0" i="0" u="none">
                          <a:solidFill>
                            <a:schemeClr val="tx1"/>
                          </a:solidFill>
                        </a:rPr>
                        <a:t>Si usted cambia la profundidad del canal, MODELO TIN determina nuevos puntos de tope del banco, usando el talud lateral original.  </a:t>
                      </a:r>
                      <a:endParaRPr lang="es" dirty="0">
                        <a:solidFill>
                          <a:schemeClr val="tx1"/>
                        </a:solidFill>
                      </a:endParaRPr>
                    </a:p>
                  </a:txBody>
                  <a:tcPr>
                    <a:solidFill>
                      <a:srgbClr val="FFFF00"/>
                    </a:solidFill>
                  </a:tcPr>
                </a:tc>
                <a:extLst>
                  <a:ext uri="{0D108BD9-81ED-4DB2-BD59-A6C34878D82A}">
                    <a16:rowId xmlns:a16="http://schemas.microsoft.com/office/drawing/2014/main" xmlns=""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17991829"/>
              </p:ext>
            </p:extLst>
          </p:nvPr>
        </p:nvGraphicFramePr>
        <p:xfrm>
          <a:off x="401781" y="1586345"/>
          <a:ext cx="4114800" cy="274320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400" b="0" i="0" u="none"/>
                        <a:t>Archivo Entrada:</a:t>
                      </a:r>
                    </a:p>
                  </a:txBody>
                  <a:tcPr/>
                </a:tc>
                <a:tc>
                  <a:txBody>
                    <a:bodyPr/>
                    <a:lstStyle/>
                    <a:p>
                      <a:pPr algn="l" rtl="0"/>
                      <a:r>
                        <a:rPr lang="es" sz="1400" b="0" i="0" u="none"/>
                        <a:t>WWW_Pre.XYZ</a:t>
                      </a:r>
                    </a:p>
                  </a:txBody>
                  <a:tcPr/>
                </a:tc>
                <a:extLst>
                  <a:ext uri="{0D108BD9-81ED-4DB2-BD59-A6C34878D82A}">
                    <a16:rowId xmlns:a16="http://schemas.microsoft.com/office/drawing/2014/main" xmlns="" val="10001"/>
                  </a:ext>
                </a:extLst>
              </a:tr>
              <a:tr h="370840">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a16="http://schemas.microsoft.com/office/drawing/2014/main" xmlns="" val="10002"/>
                  </a:ext>
                </a:extLst>
              </a:tr>
              <a:tr h="370840">
                <a:tc>
                  <a:txBody>
                    <a:bodyPr/>
                    <a:lstStyle/>
                    <a:p>
                      <a:pPr algn="l" rtl="0"/>
                      <a:r>
                        <a:rPr lang="es" sz="1400" b="0" i="0" u="none" dirty="0"/>
                        <a:t>LADO MAX TIN</a:t>
                      </a:r>
                    </a:p>
                  </a:txBody>
                  <a:tcPr/>
                </a:tc>
                <a:tc>
                  <a:txBody>
                    <a:bodyPr/>
                    <a:lstStyle/>
                    <a:p>
                      <a:pPr algn="l" rtl="0"/>
                      <a:r>
                        <a:rPr lang="es" sz="1400" b="0" i="0" u="none"/>
                        <a:t>25</a:t>
                      </a:r>
                    </a:p>
                  </a:txBody>
                  <a:tcPr/>
                </a:tc>
                <a:extLst>
                  <a:ext uri="{0D108BD9-81ED-4DB2-BD59-A6C34878D82A}">
                    <a16:rowId xmlns:a16="http://schemas.microsoft.com/office/drawing/2014/main" xmlns="" val="10003"/>
                  </a:ext>
                </a:extLst>
              </a:tr>
              <a:tr h="370840">
                <a:tc>
                  <a:txBody>
                    <a:bodyPr/>
                    <a:lstStyle/>
                    <a:p>
                      <a:pPr algn="l" rtl="0"/>
                      <a:r>
                        <a:rPr lang="es" sz="1400" b="0" i="0" u="none"/>
                        <a:t>Modo:</a:t>
                      </a:r>
                    </a:p>
                  </a:txBody>
                  <a:tcPr/>
                </a:tc>
                <a:tc>
                  <a:txBody>
                    <a:bodyPr/>
                    <a:lstStyle/>
                    <a:p>
                      <a:pPr algn="l" rtl="0"/>
                      <a:r>
                        <a:rPr lang="es" sz="1400" b="0" i="0" u="none"/>
                        <a:t>Profundidad = 44 (Diseño)</a:t>
                      </a:r>
                    </a:p>
                  </a:txBody>
                  <a:tcPr/>
                </a:tc>
                <a:extLst>
                  <a:ext uri="{0D108BD9-81ED-4DB2-BD59-A6C34878D82A}">
                    <a16:rowId xmlns:a16="http://schemas.microsoft.com/office/drawing/2014/main" xmlns="" val="10004"/>
                  </a:ext>
                </a:extLst>
              </a:tr>
              <a:tr h="370840">
                <a:tc>
                  <a:txBody>
                    <a:bodyPr/>
                    <a:lstStyle/>
                    <a:p>
                      <a:pPr algn="l" rtl="0"/>
                      <a:r>
                        <a:rPr lang="es" sz="1400" b="0" i="0" u="none"/>
                        <a:t>Volumen:</a:t>
                      </a:r>
                    </a:p>
                  </a:txBody>
                  <a:tcPr/>
                </a:tc>
                <a:tc>
                  <a:txBody>
                    <a:bodyPr/>
                    <a:lstStyle/>
                    <a:p>
                      <a:pPr algn="l" rtl="0"/>
                      <a:r>
                        <a:rPr lang="es" sz="14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400" b="0" i="0" u="none"/>
                        <a:t>OD Permitida</a:t>
                      </a:r>
                    </a:p>
                  </a:txBody>
                  <a:tcPr/>
                </a:tc>
                <a:tc>
                  <a:txBody>
                    <a:bodyPr/>
                    <a:lstStyle/>
                    <a:p>
                      <a:pPr algn="l" rtl="0"/>
                      <a:r>
                        <a:rPr lang="es" sz="1400" b="0" i="0" u="none" dirty="0"/>
                        <a:t>1:  Sin Isóbata</a:t>
                      </a:r>
                    </a:p>
                  </a:txBody>
                  <a:tcPr/>
                </a:tc>
                <a:extLst>
                  <a:ext uri="{0D108BD9-81ED-4DB2-BD59-A6C34878D82A}">
                    <a16:rowId xmlns:a16="http://schemas.microsoft.com/office/drawing/2014/main" xmlns="" val="10006"/>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684663819"/>
              </p:ext>
            </p:extLst>
          </p:nvPr>
        </p:nvGraphicFramePr>
        <p:xfrm>
          <a:off x="4745182" y="1586345"/>
          <a:ext cx="4114800" cy="2595880"/>
        </p:xfrm>
        <a:graphic>
          <a:graphicData uri="http://schemas.openxmlformats.org/drawingml/2006/table">
            <a:tbl>
              <a:tblPr firstRow="1" bandRow="1">
                <a:tableStyleId>{21E4AEA4-8DFA-4A89-87EB-49C32662AFE0}</a:tableStyleId>
              </a:tblPr>
              <a:tblGrid>
                <a:gridCol w="2011680">
                  <a:extLst>
                    <a:ext uri="{9D8B030D-6E8A-4147-A177-3AD203B41FA5}">
                      <a16:colId xmlns:a16="http://schemas.microsoft.com/office/drawing/2014/main" xmlns="" val="20000"/>
                    </a:ext>
                  </a:extLst>
                </a:gridCol>
                <a:gridCol w="2103120">
                  <a:extLst>
                    <a:ext uri="{9D8B030D-6E8A-4147-A177-3AD203B41FA5}">
                      <a16:colId xmlns:a16="http://schemas.microsoft.com/office/drawing/2014/main" xmlns="" val="20001"/>
                    </a:ext>
                  </a:extLst>
                </a:gridCol>
              </a:tblGrid>
              <a:tr h="370840">
                <a:tc>
                  <a:txBody>
                    <a:bodyPr/>
                    <a:lstStyle/>
                    <a:p>
                      <a:pPr algn="l" rtl="0"/>
                      <a:r>
                        <a:rPr lang="es" sz="1600" b="0" i="0" u="none" dirty="0"/>
                        <a:t>Programa</a:t>
                      </a:r>
                    </a:p>
                  </a:txBody>
                  <a:tcPr/>
                </a:tc>
                <a:tc>
                  <a:txBody>
                    <a:bodyPr/>
                    <a:lstStyle/>
                    <a:p>
                      <a:pPr algn="l" rtl="0"/>
                      <a:r>
                        <a:rPr lang="es" sz="1600" b="0" i="0" u="none"/>
                        <a:t>MODELO TIN</a:t>
                      </a:r>
                    </a:p>
                  </a:txBody>
                  <a:tcPr/>
                </a:tc>
                <a:extLst>
                  <a:ext uri="{0D108BD9-81ED-4DB2-BD59-A6C34878D82A}">
                    <a16:rowId xmlns:a16="http://schemas.microsoft.com/office/drawing/2014/main" xmlns="" val="10000"/>
                  </a:ext>
                </a:extLst>
              </a:tr>
              <a:tr h="370840">
                <a:tc>
                  <a:txBody>
                    <a:bodyPr/>
                    <a:lstStyle/>
                    <a:p>
                      <a:pPr algn="l" rtl="0"/>
                      <a:r>
                        <a:rPr lang="es" sz="1400" b="0" i="0" u="none"/>
                        <a:t>Archivo Entrada:</a:t>
                      </a:r>
                    </a:p>
                  </a:txBody>
                  <a:tcPr/>
                </a:tc>
                <a:tc>
                  <a:txBody>
                    <a:bodyPr/>
                    <a:lstStyle/>
                    <a:p>
                      <a:pPr algn="l" rtl="0"/>
                      <a:r>
                        <a:rPr lang="es" sz="1400" b="0" i="0" u="none"/>
                        <a:t>WWW_Pre.XYZ</a:t>
                      </a:r>
                    </a:p>
                  </a:txBody>
                  <a:tcPr/>
                </a:tc>
                <a:extLst>
                  <a:ext uri="{0D108BD9-81ED-4DB2-BD59-A6C34878D82A}">
                    <a16:rowId xmlns:a16="http://schemas.microsoft.com/office/drawing/2014/main" xmlns="" val="10001"/>
                  </a:ext>
                </a:extLst>
              </a:tr>
              <a:tr h="370840">
                <a:tc>
                  <a:txBody>
                    <a:bodyPr/>
                    <a:lstStyle/>
                    <a:p>
                      <a:pPr algn="l" rtl="0"/>
                      <a:r>
                        <a:rPr lang="es" sz="1400" b="0" i="0" u="none"/>
                        <a:t>Líneas Planeadas</a:t>
                      </a:r>
                    </a:p>
                  </a:txBody>
                  <a:tcPr/>
                </a:tc>
                <a:tc>
                  <a:txBody>
                    <a:bodyPr/>
                    <a:lstStyle/>
                    <a:p>
                      <a:pPr algn="l" rtl="0"/>
                      <a:r>
                        <a:rPr lang="es" sz="1400" b="0" i="0" u="none"/>
                        <a:t>WWW.LNW</a:t>
                      </a:r>
                    </a:p>
                  </a:txBody>
                  <a:tcPr/>
                </a:tc>
                <a:extLst>
                  <a:ext uri="{0D108BD9-81ED-4DB2-BD59-A6C34878D82A}">
                    <a16:rowId xmlns:a16="http://schemas.microsoft.com/office/drawing/2014/main" xmlns="" val="10002"/>
                  </a:ext>
                </a:extLst>
              </a:tr>
              <a:tr h="370840">
                <a:tc>
                  <a:txBody>
                    <a:bodyPr/>
                    <a:lstStyle/>
                    <a:p>
                      <a:pPr algn="l" rtl="0"/>
                      <a:r>
                        <a:rPr lang="es" sz="1400" b="0" i="0" u="none"/>
                        <a:t>LADO MAX TIN</a:t>
                      </a:r>
                    </a:p>
                  </a:txBody>
                  <a:tcPr/>
                </a:tc>
                <a:tc>
                  <a:txBody>
                    <a:bodyPr/>
                    <a:lstStyle/>
                    <a:p>
                      <a:pPr algn="l" rtl="0"/>
                      <a:r>
                        <a:rPr lang="es" sz="1400" b="0" i="0" u="none"/>
                        <a:t>25</a:t>
                      </a:r>
                    </a:p>
                  </a:txBody>
                  <a:tcPr/>
                </a:tc>
                <a:extLst>
                  <a:ext uri="{0D108BD9-81ED-4DB2-BD59-A6C34878D82A}">
                    <a16:rowId xmlns:a16="http://schemas.microsoft.com/office/drawing/2014/main" xmlns="" val="10003"/>
                  </a:ext>
                </a:extLst>
              </a:tr>
              <a:tr h="370840">
                <a:tc>
                  <a:txBody>
                    <a:bodyPr/>
                    <a:lstStyle/>
                    <a:p>
                      <a:pPr algn="l" rtl="0"/>
                      <a:r>
                        <a:rPr lang="es" sz="1400" b="0" i="0" u="none"/>
                        <a:t>Modo:</a:t>
                      </a:r>
                    </a:p>
                  </a:txBody>
                  <a:tcPr/>
                </a:tc>
                <a:tc>
                  <a:txBody>
                    <a:bodyPr/>
                    <a:lstStyle/>
                    <a:p>
                      <a:pPr algn="l" rtl="0"/>
                      <a:r>
                        <a:rPr lang="es" sz="1400" b="0" i="0" u="none"/>
                        <a:t>Profundidad = 46</a:t>
                      </a:r>
                    </a:p>
                  </a:txBody>
                  <a:tcPr/>
                </a:tc>
                <a:extLst>
                  <a:ext uri="{0D108BD9-81ED-4DB2-BD59-A6C34878D82A}">
                    <a16:rowId xmlns:a16="http://schemas.microsoft.com/office/drawing/2014/main" xmlns="" val="10004"/>
                  </a:ext>
                </a:extLst>
              </a:tr>
              <a:tr h="370840">
                <a:tc>
                  <a:txBody>
                    <a:bodyPr/>
                    <a:lstStyle/>
                    <a:p>
                      <a:pPr algn="l" rtl="0"/>
                      <a:r>
                        <a:rPr lang="es" sz="1400" b="0" i="0" u="none" dirty="0"/>
                        <a:t>Volumen:</a:t>
                      </a:r>
                    </a:p>
                  </a:txBody>
                  <a:tcPr/>
                </a:tc>
                <a:tc>
                  <a:txBody>
                    <a:bodyPr/>
                    <a:lstStyle/>
                    <a:p>
                      <a:pPr algn="l" rtl="0"/>
                      <a:r>
                        <a:rPr lang="es" sz="1400" b="0" i="0" u="none"/>
                        <a:t>Filadelfia/Talud</a:t>
                      </a:r>
                    </a:p>
                  </a:txBody>
                  <a:tcPr/>
                </a:tc>
                <a:extLst>
                  <a:ext uri="{0D108BD9-81ED-4DB2-BD59-A6C34878D82A}">
                    <a16:rowId xmlns:a16="http://schemas.microsoft.com/office/drawing/2014/main" xmlns="" val="10005"/>
                  </a:ext>
                </a:extLst>
              </a:tr>
              <a:tr h="370840">
                <a:tc>
                  <a:txBody>
                    <a:bodyPr/>
                    <a:lstStyle/>
                    <a:p>
                      <a:pPr algn="l" rtl="0"/>
                      <a:r>
                        <a:rPr lang="es" sz="1400" b="0" i="0" u="none"/>
                        <a:t>OD Permitida</a:t>
                      </a:r>
                    </a:p>
                  </a:txBody>
                  <a:tcPr/>
                </a:tc>
                <a:tc>
                  <a:txBody>
                    <a:bodyPr/>
                    <a:lstStyle/>
                    <a:p>
                      <a:pPr algn="l" rtl="0"/>
                      <a:r>
                        <a:rPr lang="es" sz="1400" b="0" i="0" u="none" dirty="0"/>
                        <a:t>1:  Sin Isóbata</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9266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6103</TotalTime>
  <Words>7683</Words>
  <Application>Microsoft Office PowerPoint</Application>
  <PresentationFormat>On-screen Show (4:3)</PresentationFormat>
  <Paragraphs>1598</Paragraphs>
  <Slides>107</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107</vt:i4>
      </vt:variant>
    </vt:vector>
  </HeadingPairs>
  <TitlesOfParts>
    <vt:vector size="113" baseType="lpstr">
      <vt:lpstr>Arial</vt:lpstr>
      <vt:lpstr>Calibri</vt:lpstr>
      <vt:lpstr>Courier New</vt:lpstr>
      <vt:lpstr>Lucida Grande</vt:lpstr>
      <vt:lpstr>Bell Gossett Eco</vt:lpstr>
      <vt:lpstr>Bell Gossett</vt:lpstr>
      <vt:lpstr>VOLUMENES MODELO TIN</vt:lpstr>
      <vt:lpstr>VOLUMENES MODELO TIN</vt:lpstr>
      <vt:lpstr>Haciendo un MODELO TIN</vt:lpstr>
      <vt:lpstr>Haciendo un MODELO TIN</vt:lpstr>
      <vt:lpstr>Verificando su Modelo por “huecos”</vt:lpstr>
      <vt:lpstr>Re-haga su MODELO TIN</vt:lpstr>
      <vt:lpstr>Editando su MODELO TIN:    Modificar - Editar Tin:</vt:lpstr>
      <vt:lpstr>Práctica Edición</vt:lpstr>
      <vt:lpstr>TIN A NIVEL  (Cálculo Embalses)</vt:lpstr>
      <vt:lpstr>Parámetros Tin a Nivel</vt:lpstr>
      <vt:lpstr>TIN A NIVEL</vt:lpstr>
      <vt:lpstr>Reporte PDF</vt:lpstr>
      <vt:lpstr>TIN A NIVEL - Ejemplo Práctico</vt:lpstr>
      <vt:lpstr>PowerPoint Presentation</vt:lpstr>
      <vt:lpstr>TIN A NIVEL - Ejemplo Práctico #2</vt:lpstr>
      <vt:lpstr>Qué pasa si mis datos están en Modo Profundidad y yo accidentalmente uso Modo Elevación? (o vice versa)</vt:lpstr>
      <vt:lpstr>LIMITANDO VOLÚMENES USANDO Archivos Borde</vt:lpstr>
      <vt:lpstr>Usando Archivos Borde - Dos Aproximaciones</vt:lpstr>
      <vt:lpstr>Porque recortar antes de modelar es malo.</vt:lpstr>
      <vt:lpstr>Modelo Primero, luego Recortar en MODELO TIN</vt:lpstr>
      <vt:lpstr>TIN A NIVEL - Ejemplo Práctico #3</vt:lpstr>
      <vt:lpstr>Limitando volúmenes con un BRD(s)</vt:lpstr>
      <vt:lpstr>DIFERENCIA TIN A TIN</vt:lpstr>
      <vt:lpstr>DIFERENCIA TIN A TIN</vt:lpstr>
      <vt:lpstr>Paso 1:  Haga un Archivo Diferencia</vt:lpstr>
      <vt:lpstr>Paso 2:  Cargue el Archivo Diferencia en MODELO TIN</vt:lpstr>
      <vt:lpstr>Paso 3:  Vista Modelo Color 3D</vt:lpstr>
      <vt:lpstr>Paso 4:  Acumulación o Erosión Neta?</vt:lpstr>
      <vt:lpstr>Eliminando Formas en V.</vt:lpstr>
      <vt:lpstr>FORMAS EN V.</vt:lpstr>
      <vt:lpstr>Ejemplo Práctico de Formas en V</vt:lpstr>
      <vt:lpstr>Qué está pasando?</vt:lpstr>
      <vt:lpstr>Cómo corregirlo?</vt:lpstr>
      <vt:lpstr>Cómo corregirlo?</vt:lpstr>
      <vt:lpstr>TIN vs LNW (FILADELFIA)</vt:lpstr>
      <vt:lpstr>Porqué Filadelfia?</vt:lpstr>
      <vt:lpstr>TIN vs LNW Talud vs Caja</vt:lpstr>
      <vt:lpstr>Isóbata vs Sin Isóbata</vt:lpstr>
      <vt:lpstr>Sobreprofundidad Isóbata puede diferir bastante cuando es calculada en MODELO TIN o CSV.</vt:lpstr>
      <vt:lpstr>Parámetros Exportar</vt:lpstr>
      <vt:lpstr>Profundidad Canal &amp; Sobreprofundidad</vt:lpstr>
      <vt:lpstr>Resumen Reporte Filadelfia Pre vs Post</vt:lpstr>
      <vt:lpstr>Reporte Pre vs Post</vt:lpstr>
      <vt:lpstr>TIN vs CHN:</vt:lpstr>
      <vt:lpstr>Archivos CHN  hechos en DISEÑO AVANZADO DE CANAL</vt:lpstr>
      <vt:lpstr>Reglas para Hacer Caras</vt:lpstr>
      <vt:lpstr>PowerPoint Presentation</vt:lpstr>
      <vt:lpstr>Haciendo un Archivo CHN Sencillo</vt:lpstr>
      <vt:lpstr>TIN vs CHN:  Ejemplo #1</vt:lpstr>
      <vt:lpstr>Herramientas Talud Lateral y Plano Horizontal  en DISEÑO AVANZADO DE CANAL (ACD)</vt:lpstr>
      <vt:lpstr>TIN vs CHN:  Ejemplo #2</vt:lpstr>
      <vt:lpstr>Listado Zona Borde  Agrupando Polígonos en Zonas de reporte Separadas:  Este es el plan....</vt:lpstr>
      <vt:lpstr>TIN vs CHN: Ejemplo #3</vt:lpstr>
      <vt:lpstr>TIN a CHN:  Ejemplo #3 (Cont..)</vt:lpstr>
      <vt:lpstr>TIN vs CHN:  Secciones y Zonas</vt:lpstr>
      <vt:lpstr>Ejemplo:</vt:lpstr>
      <vt:lpstr>VOLUMEN MULTI CANAL</vt:lpstr>
      <vt:lpstr>Por qué Multi Canal</vt:lpstr>
      <vt:lpstr>Filadelfia MultiCHN:  Archivos CHN</vt:lpstr>
      <vt:lpstr>El Proceso</vt:lpstr>
      <vt:lpstr>Entradas Multi CHN</vt:lpstr>
      <vt:lpstr>Definiciones Superficie Diseño - Usando Archivos CHN</vt:lpstr>
      <vt:lpstr>Ejemplo Volumen Multi CHN</vt:lpstr>
      <vt:lpstr>Reporte Multi CHN Pre versus Post</vt:lpstr>
      <vt:lpstr>PowerPoint Presentation</vt:lpstr>
      <vt:lpstr>VOLUMEN TIN A TIN</vt:lpstr>
      <vt:lpstr>TIN A TIN</vt:lpstr>
      <vt:lpstr>TIN A TIN  Ejemplo Práctico</vt:lpstr>
      <vt:lpstr>Volumen Pila de Almacenamiento. </vt:lpstr>
      <vt:lpstr>Volumen de Depósitos TIN</vt:lpstr>
      <vt:lpstr>Volumen Pila de Almacenamiento.</vt:lpstr>
      <vt:lpstr>Volumen Pila de Almacenamiento.</vt:lpstr>
      <vt:lpstr>INTERSECTOR</vt:lpstr>
      <vt:lpstr>INTERSECTOR</vt:lpstr>
      <vt:lpstr>INTERSECTOR -Entradas y Salidas</vt:lpstr>
      <vt:lpstr>Archivo XYZ INTERSECTOR</vt:lpstr>
      <vt:lpstr>Ejemplo INTERSECTOR</vt:lpstr>
      <vt:lpstr>Ejemplo INTERSECTOR:</vt:lpstr>
      <vt:lpstr>Ejemplo INTERSECTOR:  CSV:</vt:lpstr>
      <vt:lpstr>DISEÑO CANAL</vt:lpstr>
      <vt:lpstr>DISEÑO CANAL</vt:lpstr>
      <vt:lpstr>DISEÑO CANAL Qué se necesita</vt:lpstr>
      <vt:lpstr>DISEÑO CANAL:  Ejemplo #1</vt:lpstr>
      <vt:lpstr>DISEÑO CANAL:  Ejemplo #1A</vt:lpstr>
      <vt:lpstr>DISEÑO CANAL:  Ejemplo #1B</vt:lpstr>
      <vt:lpstr>DISEÑO CANAL:  Ejemplo #1C</vt:lpstr>
      <vt:lpstr>Cambios en el Encadenamiento del DC:  Ejemplo #1D</vt:lpstr>
      <vt:lpstr>Cambios en la Profundidad del Canal</vt:lpstr>
      <vt:lpstr>Cambios en Profundidad Canal:  Ejemplo #1E</vt:lpstr>
      <vt:lpstr>DC:  Ejemplo #1F</vt:lpstr>
      <vt:lpstr>DISEÑO CANAL Funciona Dentro DISEÑO AVANZADO DE CANAL</vt:lpstr>
      <vt:lpstr>Dársenas de Giro</vt:lpstr>
      <vt:lpstr>Ejemplo #1-G - Agregando una Dársena de Giro</vt:lpstr>
      <vt:lpstr>Ejemplo #1-G Lo que debería parecer...</vt:lpstr>
      <vt:lpstr>Gracias !</vt:lpstr>
      <vt:lpstr>Ejemplos Prácticos</vt:lpstr>
      <vt:lpstr>Ejemplos Prácticos #1  TIN vs LNW (Método Filadelfia):  Isóbata vs Sin Isóbata</vt:lpstr>
      <vt:lpstr>Ejemplos Prácticos #2  TIN vs LNW (Método Filadelfia):  Talud vs Caja</vt:lpstr>
      <vt:lpstr>Ejemplos Prácticos #3  TIN vs LNW (Método Filadelfia):  Cambiando la Profundidad Canal</vt:lpstr>
      <vt:lpstr>Ejemplos Prácticos #4  TIN vs LNW (Método Filadelfia):  MODELO TIN vs CSV</vt:lpstr>
      <vt:lpstr>Ejemplos Prácticos #5  TIN vs LNW (Método Filadelfia):  Todos los Datos XYZ vs. Datos Sección</vt:lpstr>
      <vt:lpstr>Ejemplos Prácticos #6 Pre vs Post</vt:lpstr>
      <vt:lpstr>VOLUMENES MODELO TIN  La Prueba</vt:lpstr>
      <vt:lpstr>  Pregunta Número 1</vt:lpstr>
      <vt:lpstr>  Pregunta Número 2</vt:lpstr>
      <vt:lpstr>  Pregunta Número 3</vt:lpstr>
      <vt:lpstr>  Pregunta Número 4</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244</cp:revision>
  <dcterms:created xsi:type="dcterms:W3CDTF">2014-07-07T18:31:44Z</dcterms:created>
  <dcterms:modified xsi:type="dcterms:W3CDTF">2020-02-21T14:47:38Z</dcterms:modified>
</cp:coreProperties>
</file>